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5" r:id="rId4"/>
    <p:sldId id="259" r:id="rId5"/>
    <p:sldId id="276" r:id="rId6"/>
    <p:sldId id="277" r:id="rId7"/>
    <p:sldId id="278" r:id="rId8"/>
    <p:sldId id="260" r:id="rId9"/>
    <p:sldId id="258" r:id="rId10"/>
    <p:sldId id="273" r:id="rId11"/>
    <p:sldId id="279" r:id="rId12"/>
    <p:sldId id="280" r:id="rId13"/>
    <p:sldId id="262" r:id="rId14"/>
    <p:sldId id="263" r:id="rId15"/>
    <p:sldId id="264" r:id="rId16"/>
    <p:sldId id="274" r:id="rId17"/>
    <p:sldId id="265" r:id="rId18"/>
    <p:sldId id="266" r:id="rId19"/>
    <p:sldId id="281" r:id="rId20"/>
    <p:sldId id="271" r:id="rId21"/>
    <p:sldId id="282" r:id="rId22"/>
    <p:sldId id="272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8E2DF-96D6-46F5-8E1A-D52C459D57A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BB375-0EA8-4D8B-813D-7D4775D10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7E1219-E490-4BBF-B2E9-B9DB8968865D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7736-6B3C-4AED-AC5A-A2E6C9993DBE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C924-A637-4FED-964A-0F9064C6C0A2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0D2065-263A-4925-A012-B5B6BF261AB2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27D782-83F0-4D7A-8458-93993AA4BD00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0C8D42-FCB0-4985-B128-B8E52F27CA48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343D90-D8DD-4188-A7ED-1C965F4DD48A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452F-FFB5-4125-AC2B-A21D01586B8B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89A7DF-2551-4A0B-A031-ECFEA9161172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A757E6-CA06-4F8F-8B75-A1B4958C5BBF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E9A7B4-4FCB-4CCF-BEAD-1BE681E8587B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33BC08-09D5-4E48-8C5C-EDAE471C5FCE}" type="datetime1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365125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Try to make truth table from these propositions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~</a:t>
            </a:r>
            <a:r>
              <a:rPr lang="id-ID" dirty="0" smtClean="0"/>
              <a:t> (</a:t>
            </a:r>
            <a:r>
              <a:rPr lang="en-US" dirty="0" smtClean="0"/>
              <a:t>~</a:t>
            </a:r>
            <a:r>
              <a:rPr lang="id-ID" dirty="0" smtClean="0"/>
              <a:t>p</a:t>
            </a:r>
            <a:r>
              <a:rPr lang="en-US" dirty="0" smtClean="0"/>
              <a:t> Λ</a:t>
            </a:r>
            <a:r>
              <a:rPr lang="id-ID" dirty="0" smtClean="0"/>
              <a:t> q)</a:t>
            </a:r>
            <a:r>
              <a:rPr lang="en-US" dirty="0" smtClean="0"/>
              <a:t> Λ</a:t>
            </a:r>
            <a:r>
              <a:rPr lang="id-ID" dirty="0" smtClean="0"/>
              <a:t> (p</a:t>
            </a:r>
            <a:r>
              <a:rPr lang="en-US" dirty="0" smtClean="0"/>
              <a:t> V</a:t>
            </a:r>
            <a:r>
              <a:rPr lang="id-ID" dirty="0" smtClean="0"/>
              <a:t> q)</a:t>
            </a:r>
          </a:p>
          <a:p>
            <a:r>
              <a:rPr lang="en-US" dirty="0" smtClean="0"/>
              <a:t>~</a:t>
            </a:r>
            <a:r>
              <a:rPr lang="id-ID" dirty="0" smtClean="0"/>
              <a:t> (</a:t>
            </a:r>
            <a:r>
              <a:rPr lang="en-US" dirty="0" smtClean="0"/>
              <a:t>~</a:t>
            </a:r>
            <a:r>
              <a:rPr lang="id-ID" dirty="0" smtClean="0"/>
              <a:t>p</a:t>
            </a:r>
            <a:r>
              <a:rPr lang="en-US" dirty="0" smtClean="0"/>
              <a:t> Λ</a:t>
            </a:r>
            <a:r>
              <a:rPr lang="id-ID" dirty="0" smtClean="0"/>
              <a:t> q)</a:t>
            </a:r>
            <a:r>
              <a:rPr lang="en-US" dirty="0" smtClean="0"/>
              <a:t> </a:t>
            </a:r>
            <a:r>
              <a:rPr lang="en-US" sz="3200" i="1" dirty="0" smtClean="0">
                <a:latin typeface="Times New Roman"/>
                <a:ea typeface="SimSun"/>
                <a:cs typeface="Times New Roman"/>
              </a:rPr>
              <a:t>↔</a:t>
            </a:r>
            <a:r>
              <a:rPr lang="id-ID" dirty="0" smtClean="0"/>
              <a:t> (p</a:t>
            </a:r>
            <a:r>
              <a:rPr lang="en-US" dirty="0" smtClean="0"/>
              <a:t> 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  <a:sym typeface="Symbol"/>
              </a:rPr>
              <a:t></a:t>
            </a:r>
            <a:r>
              <a:rPr lang="id-ID" dirty="0" smtClean="0"/>
              <a:t> q)</a:t>
            </a:r>
          </a:p>
          <a:p>
            <a:r>
              <a:rPr lang="id-ID" dirty="0" smtClean="0"/>
              <a:t> p V (q </a:t>
            </a:r>
            <a:r>
              <a:rPr lang="en-US" dirty="0" smtClean="0"/>
              <a:t>Λ</a:t>
            </a:r>
            <a:r>
              <a:rPr lang="id-ID" dirty="0" smtClean="0"/>
              <a:t> r)</a:t>
            </a:r>
          </a:p>
          <a:p>
            <a:pPr lvl="0"/>
            <a:endParaRPr lang="id-ID" dirty="0" smtClean="0"/>
          </a:p>
          <a:p>
            <a:endParaRPr lang="id-ID" dirty="0" smtClean="0"/>
          </a:p>
          <a:p>
            <a:pPr lvl="0"/>
            <a:endParaRPr lang="id-ID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Bit operations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Computers represent infomation using bits (binnary digit).</a:t>
            </a:r>
          </a:p>
          <a:p>
            <a:r>
              <a:rPr lang="id-ID" sz="2400" dirty="0" smtClean="0"/>
              <a:t>A bit has two possible values, namely, 0 (zero) and 1 (one). 1 represent true and a 0 bit represent false.</a:t>
            </a:r>
          </a:p>
          <a:p>
            <a:r>
              <a:rPr lang="id-ID" sz="2400" dirty="0" smtClean="0"/>
              <a:t>Computer bit operations correspond to the logical connectives 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2" y="3962400"/>
          <a:ext cx="3004456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</a:tblGrid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id-ID" sz="18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id-ID" sz="18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r>
                        <a:rPr lang="en-US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SimSun"/>
                          <a:cs typeface="Times New Roman"/>
                        </a:rPr>
                        <a:t>Λ </a:t>
                      </a: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id-ID" sz="18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r>
                        <a:rPr lang="en-US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SimSun"/>
                          <a:cs typeface="Times New Roman"/>
                        </a:rPr>
                        <a:t>V </a:t>
                      </a:r>
                      <a:r>
                        <a:rPr lang="id-ID" sz="1800" i="1" dirty="0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id-ID" sz="18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Logical Equivalences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 compound proposition that is always true, no matter what the truth values of the propositions that occur in it, is called tautology. </a:t>
            </a:r>
          </a:p>
          <a:p>
            <a:pPr algn="just"/>
            <a:r>
              <a:rPr lang="id-ID" dirty="0" smtClean="0"/>
              <a:t>A  compound propositions that is always false is called a contradiction</a:t>
            </a:r>
          </a:p>
          <a:p>
            <a:pPr algn="just"/>
            <a:r>
              <a:rPr lang="id-ID" dirty="0" smtClean="0"/>
              <a:t>And, a proposition that is neither a tautology nor a contradiction is called a contingency.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678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18852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Λ q</a:t>
                      </a:r>
                      <a:endParaRPr lang="id-ID" sz="160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~(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Λ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V 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~(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Λ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53814" y="4546600"/>
          <a:ext cx="705678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36104"/>
                <a:gridCol w="1008112"/>
                <a:gridCol w="1224136"/>
                <a:gridCol w="1080120"/>
                <a:gridCol w="194421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Λ q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V q</a:t>
                      </a:r>
                      <a:endParaRPr lang="id-ID" sz="160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~(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V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(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Λ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 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Λ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~(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V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1219200"/>
            <a:ext cx="13966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p V 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~(</a:t>
            </a: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p Λ q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)</a:t>
            </a:r>
            <a:endParaRPr lang="id-ID" dirty="0">
              <a:latin typeface="Arial" pitchFamily="34" charset="0"/>
              <a:ea typeface="SimSun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3962400"/>
            <a:ext cx="19354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p </a:t>
            </a: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Λ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 q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Λ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 ~(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p V q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)</a:t>
            </a:r>
            <a:endParaRPr lang="id-ID" dirty="0">
              <a:latin typeface="Arial" pitchFamily="34" charset="0"/>
              <a:ea typeface="SimSu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2377440"/>
          <a:ext cx="590465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912"/>
                <a:gridCol w="704255"/>
                <a:gridCol w="720080"/>
                <a:gridCol w="864096"/>
                <a:gridCol w="1008112"/>
                <a:gridCol w="18002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Q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Λ q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~q</a:t>
                      </a:r>
                      <a:r>
                        <a:rPr lang="en-US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Λ </a:t>
                      </a:r>
                      <a:r>
                        <a:rPr lang="id-ID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(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Λ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q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) 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V 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(~</a:t>
                      </a:r>
                      <a:r>
                        <a:rPr lang="es-E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q 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Λ</a:t>
                      </a: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r)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676400"/>
            <a:ext cx="22098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p </a:t>
            </a: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Λ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 q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) 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V 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(~</a:t>
            </a:r>
            <a:r>
              <a:rPr lang="es-ES" dirty="0" smtClean="0">
                <a:latin typeface="Arial" pitchFamily="34" charset="0"/>
                <a:ea typeface="SimSun"/>
                <a:cs typeface="Arial" pitchFamily="34" charset="0"/>
              </a:rPr>
              <a:t> q </a:t>
            </a:r>
            <a:r>
              <a:rPr lang="en-US" dirty="0" smtClean="0">
                <a:latin typeface="Arial" pitchFamily="34" charset="0"/>
                <a:ea typeface="SimSun"/>
                <a:cs typeface="Arial" pitchFamily="34" charset="0"/>
              </a:rPr>
              <a:t>Λ</a:t>
            </a:r>
            <a:r>
              <a:rPr lang="id-ID" dirty="0" smtClean="0">
                <a:latin typeface="Arial" pitchFamily="34" charset="0"/>
                <a:ea typeface="SimSun"/>
                <a:cs typeface="Arial" pitchFamily="34" charset="0"/>
              </a:rPr>
              <a:t> r)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r>
              <a:rPr lang="id-ID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When two compound propositions have the same truth values no matter what truth value their constituent propositions have, they are called logically equivalent.</a:t>
            </a:r>
            <a:r>
              <a:rPr lang="id-ID" sz="2400" dirty="0" smtClean="0"/>
              <a:t> (notation : </a:t>
            </a:r>
            <a:r>
              <a:rPr lang="en-US" sz="2400" dirty="0" smtClean="0">
                <a:sym typeface="Symbol"/>
              </a:rPr>
              <a:t></a:t>
            </a:r>
            <a:r>
              <a:rPr lang="id-ID" sz="2400" dirty="0" smtClean="0">
                <a:sym typeface="Symbol"/>
              </a:rPr>
              <a:t> )</a:t>
            </a:r>
            <a:endParaRPr lang="en-US" sz="2400" dirty="0" smtClean="0"/>
          </a:p>
          <a:p>
            <a:pPr algn="just"/>
            <a:r>
              <a:rPr lang="en-US" sz="2400" dirty="0" smtClean="0"/>
              <a:t>For instance </a:t>
            </a:r>
            <a:r>
              <a:rPr lang="id-ID" sz="2400" dirty="0" smtClean="0"/>
              <a:t>:  </a:t>
            </a:r>
            <a:r>
              <a:rPr lang="es-ES" sz="2400" dirty="0" smtClean="0"/>
              <a:t>p </a:t>
            </a:r>
            <a:r>
              <a:rPr lang="en-US" sz="2400" dirty="0" smtClean="0">
                <a:sym typeface="Symbol"/>
              </a:rPr>
              <a:t></a:t>
            </a:r>
            <a:r>
              <a:rPr lang="es-ES" sz="2400" dirty="0" smtClean="0"/>
              <a:t> q</a:t>
            </a:r>
            <a:r>
              <a:rPr lang="id-ID" sz="2400" dirty="0" smtClean="0"/>
              <a:t> </a:t>
            </a:r>
            <a:r>
              <a:rPr lang="en-US" sz="2400" dirty="0" smtClean="0"/>
              <a:t>a</a:t>
            </a:r>
            <a:r>
              <a:rPr lang="id-ID" sz="2400" dirty="0" smtClean="0"/>
              <a:t>n</a:t>
            </a:r>
            <a:r>
              <a:rPr lang="en-US" sz="2400" dirty="0" smtClean="0"/>
              <a:t>d</a:t>
            </a:r>
            <a:r>
              <a:rPr lang="id-ID" sz="2400" dirty="0" smtClean="0"/>
              <a:t> ~</a:t>
            </a:r>
            <a:r>
              <a:rPr lang="es-ES" sz="2400" dirty="0" smtClean="0"/>
              <a:t>p V q </a:t>
            </a:r>
            <a:r>
              <a:rPr lang="en-US" sz="2400" dirty="0" smtClean="0"/>
              <a:t>are logically equivalent, and we write it : 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smtClean="0"/>
              <a:t>Discrete - Citra N., S.Si, MT</a:t>
            </a:r>
            <a:endParaRPr lang="en-US" sz="1400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43434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 p</a:t>
                      </a:r>
                      <a:endParaRPr lang="id-ID" sz="160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q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</a:t>
                      </a:r>
                      <a:r>
                        <a:rPr lang="en-US" sz="16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 V q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F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</a:t>
                      </a:r>
                      <a:endParaRPr lang="id-ID" sz="16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5400" y="3733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 </a:t>
            </a:r>
            <a:r>
              <a:rPr lang="en-US" sz="2400" dirty="0" smtClean="0">
                <a:sym typeface="Symbol"/>
              </a:rPr>
              <a:t></a:t>
            </a:r>
            <a:r>
              <a:rPr lang="es-ES" sz="2400" dirty="0" smtClean="0"/>
              <a:t> q</a:t>
            </a:r>
            <a:r>
              <a:rPr lang="id-ID" sz="2400" dirty="0" smtClean="0"/>
              <a:t>  </a:t>
            </a:r>
            <a:r>
              <a:rPr lang="en-US" sz="2400" dirty="0" smtClean="0">
                <a:sym typeface="Symbol"/>
              </a:rPr>
              <a:t></a:t>
            </a:r>
            <a:r>
              <a:rPr lang="en-US" sz="2400" dirty="0" smtClean="0"/>
              <a:t> </a:t>
            </a:r>
            <a:r>
              <a:rPr lang="id-ID" sz="2400" dirty="0" smtClean="0"/>
              <a:t> ~</a:t>
            </a:r>
            <a:r>
              <a:rPr lang="es-ES" sz="2400" dirty="0" smtClean="0"/>
              <a:t>p V q</a:t>
            </a:r>
            <a:r>
              <a:rPr lang="id-ID" sz="2400" dirty="0" smtClean="0"/>
              <a:t>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Try to figure out, which one is equivalence!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~ (p V ~q) V ( ~p</a:t>
            </a:r>
            <a:r>
              <a:rPr lang="en-US" dirty="0" smtClean="0"/>
              <a:t> Λ</a:t>
            </a:r>
            <a:r>
              <a:rPr lang="id-ID" dirty="0" smtClean="0"/>
              <a:t> ~q) </a:t>
            </a:r>
            <a:r>
              <a:rPr lang="en-US" dirty="0" smtClean="0">
                <a:sym typeface="Symbol"/>
              </a:rPr>
              <a:t></a:t>
            </a:r>
            <a:r>
              <a:rPr lang="id-ID" dirty="0" smtClean="0"/>
              <a:t> ~p</a:t>
            </a:r>
          </a:p>
          <a:p>
            <a:pPr lvl="0"/>
            <a:r>
              <a:rPr lang="id-ID" dirty="0" smtClean="0"/>
              <a:t>~ ((~p </a:t>
            </a:r>
            <a:r>
              <a:rPr lang="en-US" dirty="0" smtClean="0"/>
              <a:t>Λ</a:t>
            </a:r>
            <a:r>
              <a:rPr lang="id-ID" dirty="0" smtClean="0"/>
              <a:t> q) V (~p </a:t>
            </a:r>
            <a:r>
              <a:rPr lang="en-US" dirty="0" smtClean="0"/>
              <a:t>Λ</a:t>
            </a:r>
            <a:r>
              <a:rPr lang="id-ID" dirty="0" smtClean="0"/>
              <a:t> ~q)) V (p </a:t>
            </a:r>
            <a:r>
              <a:rPr lang="en-US" dirty="0" smtClean="0"/>
              <a:t>Λ</a:t>
            </a:r>
            <a:r>
              <a:rPr lang="id-ID" dirty="0" smtClean="0"/>
              <a:t> q) </a:t>
            </a:r>
            <a:r>
              <a:rPr lang="en-US" dirty="0" smtClean="0">
                <a:sym typeface="Symbol"/>
              </a:rPr>
              <a:t></a:t>
            </a:r>
            <a:r>
              <a:rPr lang="id-ID" dirty="0" smtClean="0"/>
              <a:t> p</a:t>
            </a:r>
          </a:p>
          <a:p>
            <a:pPr lvl="0"/>
            <a:r>
              <a:rPr lang="id-ID" dirty="0" smtClean="0"/>
              <a:t>p V (p </a:t>
            </a:r>
            <a:r>
              <a:rPr lang="en-US" dirty="0" smtClean="0"/>
              <a:t>Λ</a:t>
            </a:r>
            <a:r>
              <a:rPr lang="id-ID" dirty="0" smtClean="0"/>
              <a:t> r) </a:t>
            </a:r>
            <a:r>
              <a:rPr lang="en-US" dirty="0" smtClean="0">
                <a:sym typeface="Symbol"/>
              </a:rPr>
              <a:t></a:t>
            </a:r>
            <a:r>
              <a:rPr lang="id-ID" dirty="0" smtClean="0"/>
              <a:t> (p V q) </a:t>
            </a:r>
            <a:r>
              <a:rPr lang="en-US" dirty="0" smtClean="0"/>
              <a:t>Λ </a:t>
            </a:r>
            <a:r>
              <a:rPr lang="id-ID" dirty="0" smtClean="0"/>
              <a:t> (p V r) </a:t>
            </a:r>
          </a:p>
          <a:p>
            <a:endParaRPr lang="id-ID" dirty="0" smtClean="0"/>
          </a:p>
          <a:p>
            <a:pPr lvl="0"/>
            <a:endParaRPr lang="id-ID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err="1" smtClean="0"/>
              <a:t>Propotions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propositions operations verify the following properties: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743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Name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Equivalence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Identity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S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2.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Bound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S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3.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Complement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~p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~p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4.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Idempotent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209800"/>
          <a:ext cx="8229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 smtClean="0"/>
                        <a:t>Table   Logical Equivalences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Name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Equivalence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Times New Roman"/>
                        </a:rPr>
                        <a:t>5.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Involution Law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~(~p)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 smtClean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 Absorption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(p Λ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(p V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Commutative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q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q V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q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q Λ p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Associative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(q V r)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(p V q) V r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(q Λ r)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(p Λ q) Λ r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Distributive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p V (q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r)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(p V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(p V r)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(q V r)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(p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q) V(p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 r)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DeMorgan’s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Laws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~(p Λ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~p V ~q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~(p V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~p Λ ~q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228600"/>
          <a:ext cx="8229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 smtClean="0"/>
                        <a:t>Table   Logical Equivalences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How to show that an expressions are logically equivalent</a:t>
            </a:r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We will establish this equivalence by developing a series of logical equivalences, using one of the equivalences in table Logical Equivalences at a time.</a:t>
            </a:r>
          </a:p>
          <a:p>
            <a:pPr lvl="0"/>
            <a:r>
              <a:rPr lang="id-ID" dirty="0" smtClean="0"/>
              <a:t>Example : (p</a:t>
            </a:r>
            <a:r>
              <a:rPr lang="en-US" dirty="0" smtClean="0"/>
              <a:t> Λ</a:t>
            </a:r>
            <a:r>
              <a:rPr lang="id-ID" dirty="0" smtClean="0"/>
              <a:t> q) </a:t>
            </a:r>
            <a:r>
              <a:rPr lang="en-US" dirty="0" smtClean="0"/>
              <a:t>V</a:t>
            </a:r>
            <a:r>
              <a:rPr lang="id-ID" dirty="0" smtClean="0"/>
              <a:t> (p</a:t>
            </a:r>
            <a:r>
              <a:rPr lang="en-US" dirty="0" smtClean="0"/>
              <a:t> Λ~</a:t>
            </a:r>
            <a:r>
              <a:rPr lang="id-ID" dirty="0" smtClean="0"/>
              <a:t> q)</a:t>
            </a:r>
          </a:p>
          <a:p>
            <a:pPr lvl="0"/>
            <a:r>
              <a:rPr lang="id-ID" dirty="0" smtClean="0"/>
              <a:t>Solution :</a:t>
            </a:r>
          </a:p>
          <a:p>
            <a:pPr lvl="0"/>
            <a:r>
              <a:rPr lang="id-ID" sz="2400" dirty="0" smtClean="0"/>
              <a:t>(p </a:t>
            </a:r>
            <a:r>
              <a:rPr lang="en-US" sz="2400" dirty="0" smtClean="0"/>
              <a:t>Λ</a:t>
            </a:r>
            <a:r>
              <a:rPr lang="id-ID" sz="2400" dirty="0" smtClean="0"/>
              <a:t> q) V (p </a:t>
            </a:r>
            <a:r>
              <a:rPr lang="en-US" sz="2400" dirty="0" smtClean="0"/>
              <a:t>Λ</a:t>
            </a:r>
            <a:r>
              <a:rPr lang="id-ID" sz="2400" dirty="0" smtClean="0"/>
              <a:t>~ q)	</a:t>
            </a:r>
          </a:p>
          <a:p>
            <a:pPr lvl="0">
              <a:buNone/>
            </a:pPr>
            <a:r>
              <a:rPr lang="id-ID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</a:t>
            </a:r>
            <a:r>
              <a:rPr lang="id-ID" sz="2400" dirty="0" smtClean="0"/>
              <a:t>  p </a:t>
            </a:r>
            <a:r>
              <a:rPr lang="en-US" sz="2400" dirty="0" smtClean="0"/>
              <a:t>Λ</a:t>
            </a:r>
            <a:r>
              <a:rPr lang="id-ID" sz="2400" dirty="0" smtClean="0"/>
              <a:t> (q  V ~q) ................... {Distributive Laws)</a:t>
            </a:r>
          </a:p>
          <a:p>
            <a:pPr>
              <a:buNone/>
            </a:pPr>
            <a:r>
              <a:rPr lang="id-ID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</a:t>
            </a:r>
            <a:r>
              <a:rPr lang="id-ID" sz="2400" dirty="0" smtClean="0"/>
              <a:t> p </a:t>
            </a:r>
            <a:r>
              <a:rPr lang="en-US" sz="2400" dirty="0" smtClean="0"/>
              <a:t>Λ</a:t>
            </a:r>
            <a:r>
              <a:rPr lang="id-ID" sz="2400" dirty="0" smtClean="0"/>
              <a:t> </a:t>
            </a:r>
            <a:r>
              <a:rPr lang="id-ID" sz="2400" dirty="0" smtClean="0"/>
              <a:t>B </a:t>
            </a:r>
            <a:r>
              <a:rPr lang="id-ID" sz="2400" dirty="0" smtClean="0"/>
              <a:t>................................  {Complement laws}</a:t>
            </a:r>
          </a:p>
          <a:p>
            <a:pPr>
              <a:buNone/>
            </a:pPr>
            <a:r>
              <a:rPr lang="id-ID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</a:t>
            </a:r>
            <a:r>
              <a:rPr lang="id-ID" sz="2400" dirty="0" smtClean="0"/>
              <a:t> </a:t>
            </a:r>
            <a:r>
              <a:rPr lang="id-ID" sz="2400" dirty="0" smtClean="0"/>
              <a:t> p </a:t>
            </a:r>
            <a:r>
              <a:rPr lang="id-ID" sz="2400" dirty="0" smtClean="0"/>
              <a:t>......................................  {Bound Laws)</a:t>
            </a:r>
          </a:p>
          <a:p>
            <a:pPr lvl="0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proposition is a </a:t>
            </a:r>
            <a:r>
              <a:rPr lang="id-ID" dirty="0" smtClean="0"/>
              <a:t>(statements) </a:t>
            </a:r>
            <a:r>
              <a:rPr lang="en-US" dirty="0" smtClean="0"/>
              <a:t>declarative sentence</a:t>
            </a:r>
            <a:r>
              <a:rPr lang="id-ID" dirty="0" smtClean="0"/>
              <a:t>s</a:t>
            </a:r>
            <a:r>
              <a:rPr lang="en-US" dirty="0" smtClean="0"/>
              <a:t> that is either true or false (but not both).</a:t>
            </a:r>
          </a:p>
          <a:p>
            <a:r>
              <a:rPr lang="en-US" dirty="0" smtClean="0"/>
              <a:t>For instance :</a:t>
            </a:r>
          </a:p>
          <a:p>
            <a:pPr lvl="1"/>
            <a:r>
              <a:rPr lang="en-US" dirty="0" smtClean="0"/>
              <a:t>“Paris is in France” (true)</a:t>
            </a:r>
          </a:p>
          <a:p>
            <a:pPr lvl="1"/>
            <a:r>
              <a:rPr lang="en-US" dirty="0" smtClean="0"/>
              <a:t>“London is in Denmark” (false)</a:t>
            </a:r>
          </a:p>
          <a:p>
            <a:pPr lvl="1"/>
            <a:r>
              <a:rPr lang="en-US" dirty="0" smtClean="0"/>
              <a:t>“2 &lt; 4” (true),</a:t>
            </a:r>
          </a:p>
          <a:p>
            <a:pPr lvl="1"/>
            <a:r>
              <a:rPr lang="en-US" dirty="0" smtClean="0"/>
              <a:t>“4 = 7 (false)”. </a:t>
            </a:r>
          </a:p>
          <a:p>
            <a:r>
              <a:rPr lang="en-US" dirty="0" smtClean="0"/>
              <a:t>However the following are not propositions:</a:t>
            </a:r>
          </a:p>
          <a:p>
            <a:pPr lvl="1"/>
            <a:r>
              <a:rPr lang="en-US" dirty="0" smtClean="0"/>
              <a:t>“what is your name?” </a:t>
            </a:r>
          </a:p>
          <a:p>
            <a:pPr lvl="1"/>
            <a:r>
              <a:rPr lang="en-US" dirty="0" smtClean="0"/>
              <a:t>“do your homework” </a:t>
            </a:r>
          </a:p>
          <a:p>
            <a:pPr lvl="1"/>
            <a:r>
              <a:rPr lang="en-US" dirty="0" smtClean="0"/>
              <a:t>“x</a:t>
            </a:r>
            <a:r>
              <a:rPr lang="id-ID" dirty="0" smtClean="0"/>
              <a:t> </a:t>
            </a:r>
            <a:r>
              <a:rPr lang="en-US" dirty="0" smtClean="0"/>
              <a:t> is an even number”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544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2808"/>
            <a:ext cx="83820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~</a:t>
            </a:r>
            <a:r>
              <a:rPr lang="id-ID" dirty="0" smtClean="0"/>
              <a:t> (</a:t>
            </a:r>
            <a:r>
              <a:rPr lang="en-US" dirty="0" smtClean="0"/>
              <a:t>~</a:t>
            </a:r>
            <a:r>
              <a:rPr lang="id-ID" dirty="0" smtClean="0"/>
              <a:t>p</a:t>
            </a:r>
            <a:r>
              <a:rPr lang="en-US" dirty="0" smtClean="0"/>
              <a:t> Λ</a:t>
            </a:r>
            <a:r>
              <a:rPr lang="id-ID" dirty="0" smtClean="0"/>
              <a:t> q)</a:t>
            </a:r>
            <a:r>
              <a:rPr lang="en-US" dirty="0" smtClean="0"/>
              <a:t> Λ</a:t>
            </a:r>
            <a:r>
              <a:rPr lang="id-ID" dirty="0" smtClean="0"/>
              <a:t> (p</a:t>
            </a:r>
            <a:r>
              <a:rPr lang="en-US" dirty="0" smtClean="0"/>
              <a:t> V</a:t>
            </a:r>
            <a:r>
              <a:rPr lang="id-ID" dirty="0" smtClean="0"/>
              <a:t> q)</a:t>
            </a:r>
          </a:p>
          <a:p>
            <a:pPr lvl="0">
              <a:buNone/>
            </a:pPr>
            <a:r>
              <a:rPr lang="id-ID" sz="2600" dirty="0" smtClean="0">
                <a:sym typeface="Symbol"/>
              </a:rPr>
              <a:t>    </a:t>
            </a:r>
            <a:r>
              <a:rPr lang="en-US" sz="2600" dirty="0" smtClean="0">
                <a:sym typeface="Symbol"/>
              </a:rPr>
              <a:t></a:t>
            </a:r>
            <a:r>
              <a:rPr lang="id-ID" sz="2600" dirty="0" smtClean="0"/>
              <a:t> (~ (~p) V ~q) </a:t>
            </a:r>
            <a:r>
              <a:rPr lang="en-US" sz="2600" dirty="0" smtClean="0"/>
              <a:t>Λ</a:t>
            </a:r>
            <a:r>
              <a:rPr lang="id-ID" sz="2600" dirty="0" smtClean="0"/>
              <a:t> (p V q) ... {De Morgan’s Laws}</a:t>
            </a:r>
          </a:p>
          <a:p>
            <a:pPr>
              <a:buNone/>
            </a:pPr>
            <a:r>
              <a:rPr lang="id-ID" sz="2600" dirty="0" smtClean="0">
                <a:sym typeface="Symbol"/>
              </a:rPr>
              <a:t>    </a:t>
            </a:r>
            <a:r>
              <a:rPr lang="en-US" sz="2600" dirty="0" smtClean="0">
                <a:sym typeface="Symbol"/>
              </a:rPr>
              <a:t></a:t>
            </a:r>
            <a:r>
              <a:rPr lang="id-ID" sz="2600" dirty="0" smtClean="0"/>
              <a:t> (p V ~q) </a:t>
            </a:r>
            <a:r>
              <a:rPr lang="en-US" sz="2600" dirty="0" smtClean="0"/>
              <a:t>Λ</a:t>
            </a:r>
            <a:r>
              <a:rPr lang="id-ID" sz="2600" dirty="0" smtClean="0"/>
              <a:t> (p V q) .......... {Involutions Laws}</a:t>
            </a:r>
          </a:p>
          <a:p>
            <a:pPr>
              <a:buNone/>
            </a:pPr>
            <a:r>
              <a:rPr lang="id-ID" sz="2600" dirty="0" smtClean="0">
                <a:sym typeface="Symbol"/>
              </a:rPr>
              <a:t>    </a:t>
            </a:r>
            <a:r>
              <a:rPr lang="en-US" sz="2600" dirty="0" smtClean="0">
                <a:sym typeface="Symbol"/>
              </a:rPr>
              <a:t></a:t>
            </a:r>
            <a:r>
              <a:rPr lang="id-ID" sz="2600" dirty="0" smtClean="0"/>
              <a:t> p </a:t>
            </a:r>
            <a:r>
              <a:rPr lang="en-US" sz="2600" dirty="0" smtClean="0"/>
              <a:t>Λ</a:t>
            </a:r>
            <a:r>
              <a:rPr lang="id-ID" sz="2600" dirty="0" smtClean="0"/>
              <a:t> </a:t>
            </a:r>
            <a:r>
              <a:rPr lang="id-ID" sz="2600" dirty="0" smtClean="0"/>
              <a:t>(~q V q) ................... {distributive Law’}</a:t>
            </a:r>
          </a:p>
          <a:p>
            <a:pPr>
              <a:buNone/>
            </a:pPr>
            <a:r>
              <a:rPr lang="id-ID" sz="2600" dirty="0" smtClean="0">
                <a:sym typeface="Symbol"/>
              </a:rPr>
              <a:t>    </a:t>
            </a:r>
            <a:r>
              <a:rPr lang="en-US" sz="2600" dirty="0" smtClean="0">
                <a:sym typeface="Symbol"/>
              </a:rPr>
              <a:t></a:t>
            </a:r>
            <a:r>
              <a:rPr lang="id-ID" sz="2600" dirty="0" smtClean="0"/>
              <a:t> p </a:t>
            </a:r>
            <a:r>
              <a:rPr lang="en-US" sz="2600" dirty="0" smtClean="0"/>
              <a:t>Λ</a:t>
            </a:r>
            <a:r>
              <a:rPr lang="id-ID" sz="2600" dirty="0" smtClean="0"/>
              <a:t> B </a:t>
            </a:r>
            <a:r>
              <a:rPr lang="id-ID" sz="2600" dirty="0" smtClean="0"/>
              <a:t>.............................. </a:t>
            </a:r>
            <a:r>
              <a:rPr lang="id-ID" sz="2800" dirty="0" smtClean="0"/>
              <a:t>{Complement laws</a:t>
            </a:r>
            <a:r>
              <a:rPr lang="id-ID" sz="2600" dirty="0" smtClean="0"/>
              <a:t>}</a:t>
            </a:r>
          </a:p>
          <a:p>
            <a:pPr>
              <a:buNone/>
            </a:pPr>
            <a:r>
              <a:rPr lang="id-ID" sz="2600" dirty="0" smtClean="0">
                <a:sym typeface="Symbol"/>
              </a:rPr>
              <a:t>    </a:t>
            </a:r>
            <a:r>
              <a:rPr lang="en-US" sz="2600" dirty="0" smtClean="0">
                <a:sym typeface="Symbol"/>
              </a:rPr>
              <a:t></a:t>
            </a:r>
            <a:r>
              <a:rPr lang="id-ID" sz="2600" dirty="0" smtClean="0"/>
              <a:t> p .................................... {</a:t>
            </a:r>
            <a:r>
              <a:rPr lang="id-ID" sz="2800" dirty="0" smtClean="0"/>
              <a:t>Bound Laws</a:t>
            </a:r>
            <a:r>
              <a:rPr lang="id-ID" sz="2600" dirty="0" smtClean="0"/>
              <a:t>}</a:t>
            </a:r>
          </a:p>
          <a:p>
            <a:pPr>
              <a:buNone/>
            </a:pPr>
            <a:endParaRPr lang="id-ID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q))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 </a:t>
            </a: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q))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 ~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~q)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~q)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Λ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(~p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~q)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(~p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~q)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~p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~q</a:t>
            </a:r>
            <a:endParaRPr kumimoji="0" lang="id-ID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id-ID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Try for these propositions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((p</a:t>
            </a:r>
            <a:r>
              <a:rPr lang="en-US" dirty="0" smtClean="0"/>
              <a:t> V</a:t>
            </a:r>
            <a:r>
              <a:rPr lang="id-ID" dirty="0" smtClean="0"/>
              <a:t>(p</a:t>
            </a:r>
            <a:r>
              <a:rPr lang="en-US" dirty="0" smtClean="0"/>
              <a:t> Λ~</a:t>
            </a:r>
            <a:r>
              <a:rPr lang="id-ID" dirty="0" smtClean="0"/>
              <a:t>p) </a:t>
            </a:r>
            <a:r>
              <a:rPr lang="en-US" dirty="0" smtClean="0"/>
              <a:t>Λ</a:t>
            </a:r>
            <a:r>
              <a:rPr lang="id-ID" dirty="0" smtClean="0"/>
              <a:t>(p</a:t>
            </a:r>
            <a:r>
              <a:rPr lang="en-US" dirty="0" smtClean="0"/>
              <a:t> V</a:t>
            </a:r>
            <a:r>
              <a:rPr lang="id-ID" dirty="0" smtClean="0"/>
              <a:t> </a:t>
            </a:r>
            <a:r>
              <a:rPr lang="en-US" dirty="0" smtClean="0"/>
              <a:t>~</a:t>
            </a:r>
            <a:r>
              <a:rPr lang="id-ID" dirty="0" smtClean="0"/>
              <a:t>(p</a:t>
            </a:r>
            <a:r>
              <a:rPr lang="en-US" dirty="0" smtClean="0"/>
              <a:t> Λ</a:t>
            </a:r>
            <a:r>
              <a:rPr lang="id-ID" dirty="0" smtClean="0"/>
              <a:t>q))</a:t>
            </a:r>
          </a:p>
          <a:p>
            <a:r>
              <a:rPr lang="id-ID" dirty="0" smtClean="0"/>
              <a:t>((p </a:t>
            </a:r>
            <a:r>
              <a:rPr lang="en-US" dirty="0" smtClean="0"/>
              <a:t>V </a:t>
            </a:r>
            <a:r>
              <a:rPr lang="id-ID" dirty="0" smtClean="0"/>
              <a:t>q)</a:t>
            </a:r>
            <a:r>
              <a:rPr lang="en-US" dirty="0" smtClean="0"/>
              <a:t>V~</a:t>
            </a:r>
            <a:r>
              <a:rPr lang="id-ID" dirty="0" smtClean="0"/>
              <a:t>p)</a:t>
            </a:r>
            <a:r>
              <a:rPr lang="en-US" dirty="0" smtClean="0"/>
              <a:t> V</a:t>
            </a:r>
            <a:r>
              <a:rPr lang="id-ID" dirty="0" smtClean="0"/>
              <a:t>(p</a:t>
            </a:r>
            <a:r>
              <a:rPr lang="en-US" dirty="0" smtClean="0"/>
              <a:t> V</a:t>
            </a:r>
            <a:r>
              <a:rPr lang="id-ID" dirty="0" smtClean="0"/>
              <a:t>(p </a:t>
            </a:r>
            <a:r>
              <a:rPr lang="en-US" dirty="0" smtClean="0"/>
              <a:t>Λ </a:t>
            </a:r>
            <a:r>
              <a:rPr lang="id-ID" dirty="0" smtClean="0"/>
              <a:t>q))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Converse, </a:t>
            </a:r>
            <a:r>
              <a:rPr lang="en-US" dirty="0" err="1" smtClean="0"/>
              <a:t>Contrapositive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The converse of a conditional proposition </a:t>
            </a:r>
            <a:r>
              <a:rPr lang="id-ID" sz="2400" dirty="0" smtClean="0">
                <a:latin typeface="Times New Roman"/>
                <a:ea typeface="SimSun"/>
                <a:cs typeface="Times New Roman"/>
              </a:rPr>
              <a:t>p </a:t>
            </a:r>
            <a:r>
              <a:rPr lang="en-US" sz="2400" dirty="0" smtClean="0">
                <a:latin typeface="Times New Roman"/>
                <a:ea typeface="SimSun"/>
                <a:cs typeface="Times New Roman"/>
                <a:sym typeface="Symbol"/>
              </a:rPr>
              <a:t></a:t>
            </a:r>
            <a:r>
              <a:rPr lang="en-US" sz="24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id-ID" sz="2400" dirty="0" smtClean="0">
                <a:latin typeface="Times New Roman"/>
                <a:ea typeface="SimSun"/>
                <a:cs typeface="Times New Roman"/>
              </a:rPr>
              <a:t>q </a:t>
            </a:r>
            <a:r>
              <a:rPr lang="en-US" sz="2400" dirty="0" smtClean="0"/>
              <a:t>is the proposition q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p. As we have seen, the </a:t>
            </a:r>
            <a:r>
              <a:rPr lang="en-US" sz="2400" dirty="0" err="1" smtClean="0"/>
              <a:t>biconditional</a:t>
            </a:r>
            <a:r>
              <a:rPr lang="en-US" sz="2400" dirty="0" smtClean="0"/>
              <a:t> proposition is equivalent to the conjunction of a conditional proposition an its converse.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err="1" smtClean="0"/>
              <a:t>contrapositive</a:t>
            </a:r>
            <a:r>
              <a:rPr lang="en-US" sz="2400" dirty="0" smtClean="0"/>
              <a:t> of a conditional proposition </a:t>
            </a:r>
            <a:r>
              <a:rPr lang="id-ID" sz="2400" dirty="0" smtClean="0">
                <a:latin typeface="Times New Roman"/>
                <a:ea typeface="SimSun"/>
                <a:cs typeface="Times New Roman"/>
              </a:rPr>
              <a:t>p </a:t>
            </a:r>
            <a:r>
              <a:rPr lang="en-US" sz="2400" dirty="0" smtClean="0">
                <a:latin typeface="Times New Roman"/>
                <a:ea typeface="SimSun"/>
                <a:cs typeface="Times New Roman"/>
                <a:sym typeface="Symbol"/>
              </a:rPr>
              <a:t></a:t>
            </a:r>
            <a:r>
              <a:rPr lang="en-US" sz="24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id-ID" sz="2400" dirty="0" smtClean="0">
                <a:latin typeface="Times New Roman"/>
                <a:ea typeface="SimSu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400" dirty="0" smtClean="0"/>
              <a:t>is the proposition ~q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~p. They are logically equivalent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Assignment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If we knew : p , q = T and r, s = F</a:t>
            </a:r>
          </a:p>
          <a:p>
            <a:pPr>
              <a:buNone/>
            </a:pPr>
            <a:r>
              <a:rPr lang="id-ID" dirty="0" smtClean="0"/>
              <a:t>	Define value from these propositions :</a:t>
            </a:r>
          </a:p>
          <a:p>
            <a:pPr lvl="1"/>
            <a:r>
              <a:rPr lang="id-ID" dirty="0" smtClean="0"/>
              <a:t>p V (q </a:t>
            </a:r>
            <a:r>
              <a:rPr lang="en-US" dirty="0" smtClean="0"/>
              <a:t>Λ</a:t>
            </a:r>
            <a:r>
              <a:rPr lang="id-ID" dirty="0" smtClean="0"/>
              <a:t> r)</a:t>
            </a:r>
          </a:p>
          <a:p>
            <a:pPr lvl="1"/>
            <a:r>
              <a:rPr lang="id-ID" dirty="0" smtClean="0"/>
              <a:t>(p </a:t>
            </a:r>
            <a:r>
              <a:rPr lang="en-US" dirty="0" smtClean="0"/>
              <a:t>Λ </a:t>
            </a:r>
            <a:r>
              <a:rPr lang="id-ID" dirty="0" smtClean="0"/>
              <a:t>q</a:t>
            </a:r>
            <a:r>
              <a:rPr lang="en-US" dirty="0" smtClean="0"/>
              <a:t> Λ</a:t>
            </a:r>
            <a:r>
              <a:rPr lang="id-ID" dirty="0" smtClean="0"/>
              <a:t> r ) V </a:t>
            </a:r>
            <a:r>
              <a:rPr lang="en-US" dirty="0" smtClean="0"/>
              <a:t>~ </a:t>
            </a:r>
            <a:r>
              <a:rPr lang="id-ID" dirty="0" smtClean="0"/>
              <a:t>((p V q) </a:t>
            </a:r>
            <a:r>
              <a:rPr lang="en-US" dirty="0" smtClean="0"/>
              <a:t>Λ </a:t>
            </a:r>
            <a:r>
              <a:rPr lang="id-ID" dirty="0" smtClean="0"/>
              <a:t>(r V s))</a:t>
            </a:r>
          </a:p>
          <a:p>
            <a:pPr lvl="1"/>
            <a:r>
              <a:rPr lang="id-ID" dirty="0" smtClean="0"/>
              <a:t>(~ (p </a:t>
            </a:r>
            <a:r>
              <a:rPr lang="en-US" dirty="0" smtClean="0"/>
              <a:t>Λ </a:t>
            </a:r>
            <a:r>
              <a:rPr lang="id-ID" dirty="0" smtClean="0"/>
              <a:t>q) V ~r) V (((~ p </a:t>
            </a:r>
            <a:r>
              <a:rPr lang="en-US" dirty="0" smtClean="0"/>
              <a:t>Λ</a:t>
            </a:r>
            <a:r>
              <a:rPr lang="id-ID" dirty="0" smtClean="0"/>
              <a:t> q) V~ r) </a:t>
            </a:r>
            <a:r>
              <a:rPr lang="en-US" dirty="0" smtClean="0"/>
              <a:t>Λ </a:t>
            </a:r>
            <a:r>
              <a:rPr lang="id-ID" dirty="0" smtClean="0"/>
              <a:t>s)</a:t>
            </a:r>
          </a:p>
          <a:p>
            <a:r>
              <a:rPr lang="id-ID" dirty="0" smtClean="0"/>
              <a:t>From these propositions below make a truth table :</a:t>
            </a:r>
          </a:p>
          <a:p>
            <a:pPr lvl="1"/>
            <a:r>
              <a:rPr lang="id-ID" dirty="0" smtClean="0"/>
              <a:t>(p</a:t>
            </a:r>
            <a:r>
              <a:rPr lang="en-US" dirty="0" smtClean="0"/>
              <a:t> Λ</a:t>
            </a:r>
            <a:r>
              <a:rPr lang="id-ID" dirty="0" smtClean="0"/>
              <a:t> q) </a:t>
            </a:r>
            <a:r>
              <a:rPr lang="en-US" dirty="0" smtClean="0">
                <a:sym typeface="Symbol"/>
              </a:rPr>
              <a:t></a:t>
            </a:r>
            <a:r>
              <a:rPr lang="id-ID" dirty="0" smtClean="0"/>
              <a:t> (p </a:t>
            </a:r>
            <a:r>
              <a:rPr lang="en-US" dirty="0" smtClean="0">
                <a:sym typeface="Symbol"/>
              </a:rPr>
              <a:t></a:t>
            </a:r>
            <a:r>
              <a:rPr lang="id-ID" dirty="0" smtClean="0"/>
              <a:t> q)</a:t>
            </a:r>
          </a:p>
          <a:p>
            <a:pPr lvl="1"/>
            <a:r>
              <a:rPr lang="id-ID" dirty="0" smtClean="0"/>
              <a:t>~ (p</a:t>
            </a:r>
            <a:r>
              <a:rPr lang="en-US" dirty="0" smtClean="0"/>
              <a:t> V</a:t>
            </a:r>
            <a:r>
              <a:rPr lang="id-ID" dirty="0" smtClean="0"/>
              <a:t> q) </a:t>
            </a:r>
            <a:r>
              <a:rPr lang="en-US" dirty="0" smtClean="0"/>
              <a:t>Λ</a:t>
            </a:r>
            <a:r>
              <a:rPr lang="id-ID" dirty="0" smtClean="0"/>
              <a:t> ~ (s</a:t>
            </a:r>
            <a:r>
              <a:rPr lang="en-US" dirty="0" smtClean="0"/>
              <a:t> V</a:t>
            </a:r>
            <a:r>
              <a:rPr lang="id-ID" dirty="0" smtClean="0"/>
              <a:t> r)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80969"/>
            <a:ext cx="4260056" cy="300831"/>
          </a:xfrm>
        </p:spPr>
        <p:txBody>
          <a:bodyPr/>
          <a:lstStyle/>
          <a:p>
            <a:pPr algn="just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Assignment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Find new propositions by developing a series of logical quivalences :</a:t>
            </a:r>
          </a:p>
          <a:p>
            <a:pPr lvl="1"/>
            <a:r>
              <a:rPr lang="id-ID" dirty="0" smtClean="0"/>
              <a:t>p V(p</a:t>
            </a:r>
            <a:r>
              <a:rPr lang="en-US" dirty="0" smtClean="0"/>
              <a:t> Λ </a:t>
            </a:r>
            <a:r>
              <a:rPr lang="id-ID" dirty="0" smtClean="0"/>
              <a:t>q) </a:t>
            </a:r>
            <a:r>
              <a:rPr lang="en-US" dirty="0" smtClean="0"/>
              <a:t>Λ </a:t>
            </a:r>
            <a:r>
              <a:rPr lang="id-ID" dirty="0" smtClean="0"/>
              <a:t>p V ~(p V ~q)</a:t>
            </a:r>
          </a:p>
          <a:p>
            <a:pPr lvl="1"/>
            <a:r>
              <a:rPr lang="id-ID" dirty="0" smtClean="0"/>
              <a:t>~p </a:t>
            </a:r>
            <a:r>
              <a:rPr lang="en-US" dirty="0" smtClean="0"/>
              <a:t>Λ </a:t>
            </a:r>
            <a:r>
              <a:rPr lang="id-ID" dirty="0" smtClean="0"/>
              <a:t>~((p </a:t>
            </a:r>
            <a:r>
              <a:rPr lang="en-US" dirty="0" smtClean="0"/>
              <a:t>Λ </a:t>
            </a:r>
            <a:r>
              <a:rPr lang="id-ID" dirty="0" smtClean="0"/>
              <a:t>~q)V(p</a:t>
            </a:r>
            <a:r>
              <a:rPr lang="en-US" dirty="0" smtClean="0"/>
              <a:t> Λ </a:t>
            </a:r>
            <a:r>
              <a:rPr lang="id-ID" dirty="0" smtClean="0"/>
              <a:t>q))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Letters are used to denote propositions, the conventional letters used for this purpose are </a:t>
            </a:r>
            <a:r>
              <a:rPr lang="id-ID" i="1" dirty="0" smtClean="0"/>
              <a:t>p, q, r, s</a:t>
            </a:r>
            <a:r>
              <a:rPr lang="id-ID" dirty="0" smtClean="0"/>
              <a:t>. </a:t>
            </a:r>
          </a:p>
          <a:p>
            <a:pPr algn="just"/>
            <a:r>
              <a:rPr lang="id-ID" dirty="0" smtClean="0"/>
              <a:t>The truth value of a propositions is true, denoted by T, if it is a false propositions denoted by F.</a:t>
            </a:r>
          </a:p>
          <a:p>
            <a:pPr algn="just"/>
            <a:r>
              <a:rPr lang="id-ID" dirty="0" smtClean="0"/>
              <a:t>Many mathematical statements are constructed by combining one or more propositions. New propositions called compound propositions.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Connectives are used for making compound propositions. </a:t>
            </a:r>
          </a:p>
          <a:p>
            <a:pPr algn="just"/>
            <a:r>
              <a:rPr lang="en-US" dirty="0" smtClean="0"/>
              <a:t>The main ones are the following (p and q represent given propositions):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064000"/>
          <a:ext cx="65532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Name</a:t>
                      </a:r>
                      <a:endParaRPr kumimoji="0"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Represented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Negation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</a:t>
                      </a:r>
                      <a:r>
                        <a:rPr kumimoji="0" lang="en-US" sz="1800" kern="1200" baseline="0" dirty="0" smtClean="0">
                          <a:latin typeface="+mn-lt"/>
                        </a:rPr>
                        <a:t>p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“not p”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Conjunction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p Λ q</a:t>
                      </a:r>
                      <a:endParaRPr lang="id-ID" sz="18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/>
                        <a:t>“p and q”</a:t>
                      </a:r>
                      <a:endParaRPr kumimoji="0"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Disjunction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p V q</a:t>
                      </a:r>
                      <a:endParaRPr lang="id-ID" sz="18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p or q (or both)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Implication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 q</a:t>
                      </a:r>
                      <a:endParaRPr lang="id-ID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“if p then q”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err="1" smtClean="0"/>
                        <a:t>Biconditional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800" i="1" dirty="0" smtClean="0">
                          <a:latin typeface="+mn-lt"/>
                          <a:ea typeface="SimSun"/>
                          <a:cs typeface="Times New Roman"/>
                        </a:rPr>
                        <a:t>↔ </a:t>
                      </a: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q</a:t>
                      </a:r>
                      <a:endParaRPr lang="id-ID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“p if and only if q”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200" dirty="0" smtClean="0"/>
              <a:t>How to translate sentences into expressions involving propositions variables and logical connectives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You can acces the Internet from campus only if you are a computer science major or you are not a freshman</a:t>
            </a:r>
          </a:p>
          <a:p>
            <a:r>
              <a:rPr lang="id-ID" sz="2400" dirty="0" smtClean="0"/>
              <a:t>p : you can access the internet from campus</a:t>
            </a:r>
          </a:p>
          <a:p>
            <a:r>
              <a:rPr lang="id-ID" sz="2400" dirty="0" smtClean="0"/>
              <a:t>q : you are a computer science major</a:t>
            </a:r>
          </a:p>
          <a:p>
            <a:r>
              <a:rPr lang="id-ID" sz="2400" dirty="0" smtClean="0"/>
              <a:t>r : You are </a:t>
            </a:r>
            <a:r>
              <a:rPr lang="id-ID" sz="2400" dirty="0" smtClean="0"/>
              <a:t>a </a:t>
            </a:r>
            <a:r>
              <a:rPr lang="id-ID" sz="2400" dirty="0" smtClean="0"/>
              <a:t>freshman</a:t>
            </a:r>
          </a:p>
          <a:p>
            <a:r>
              <a:rPr lang="id-ID" sz="2400" dirty="0" smtClean="0"/>
              <a:t>Expressions : p </a:t>
            </a:r>
            <a:r>
              <a:rPr lang="id-ID" sz="2400" dirty="0" smtClean="0">
                <a:sym typeface="Wingdings" pitchFamily="2" charset="2"/>
              </a:rPr>
              <a:t> (q V ~r)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You cannot ride the roller coaster if you are under 4 feet tall unless you are older than 16 years old.</a:t>
            </a:r>
          </a:p>
          <a:p>
            <a:r>
              <a:rPr lang="id-ID" dirty="0" smtClean="0"/>
              <a:t>p : You can ride the roller coaster</a:t>
            </a:r>
          </a:p>
          <a:p>
            <a:r>
              <a:rPr lang="id-ID" dirty="0" smtClean="0"/>
              <a:t>q : You under 4 feet tall </a:t>
            </a:r>
          </a:p>
          <a:p>
            <a:r>
              <a:rPr lang="id-ID" dirty="0" smtClean="0"/>
              <a:t>r : You are older than 16 years old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smtClean="0"/>
              <a:t>Discrete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 smtClean="0"/>
              <a:t>Ratingnya berbintang 3 jika dan hanya jika makanannya enak atau pelayanannya baik, atau keduanya</a:t>
            </a:r>
            <a:endParaRPr lang="id-ID" dirty="0" smtClean="0"/>
          </a:p>
          <a:p>
            <a:pPr algn="just"/>
            <a:r>
              <a:rPr lang="id-ID" dirty="0" smtClean="0"/>
              <a:t>p : Ratingnya berbintang 3</a:t>
            </a:r>
          </a:p>
          <a:p>
            <a:pPr algn="just"/>
            <a:r>
              <a:rPr lang="id-ID" dirty="0" smtClean="0"/>
              <a:t>q : Makanannya enak</a:t>
            </a:r>
          </a:p>
          <a:p>
            <a:pPr algn="just"/>
            <a:r>
              <a:rPr lang="id-ID" dirty="0" smtClean="0"/>
              <a:t>r : Pelayanannya baik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it-IT" dirty="0" smtClean="0"/>
              <a:t>Discrete - Citra N., S.Si,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The truth value of a compound proposition depends only on the value of its components.</a:t>
            </a:r>
            <a:r>
              <a:rPr lang="id-ID" sz="2400" dirty="0" smtClean="0"/>
              <a:t> </a:t>
            </a:r>
          </a:p>
          <a:p>
            <a:pPr algn="just"/>
            <a:r>
              <a:rPr lang="en-US" sz="2400" dirty="0" smtClean="0"/>
              <a:t>The truth or falsehood of a proposition is called its truth value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809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3657600"/>
          <a:ext cx="5257798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~ p</a:t>
                      </a:r>
                      <a:endParaRPr lang="id-ID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endParaRPr lang="id-ID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endParaRPr lang="id-ID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800" i="1" dirty="0">
                          <a:latin typeface="Times New Roman"/>
                          <a:ea typeface="SimSun"/>
                          <a:cs typeface="Times New Roman"/>
                        </a:rPr>
                        <a:t>↔ </a:t>
                      </a:r>
                      <a:r>
                        <a:rPr lang="en-US" sz="18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50"/>
            <a:r>
              <a:rPr lang="en-US" dirty="0" smtClean="0"/>
              <a:t>Example for truth table :</a:t>
            </a:r>
            <a:br>
              <a:rPr lang="en-US" dirty="0" smtClean="0"/>
            </a:br>
            <a:r>
              <a:rPr lang="en-US" sz="4400" dirty="0" smtClean="0"/>
              <a:t>¬</a:t>
            </a:r>
            <a:r>
              <a:rPr lang="en-US" dirty="0" smtClean="0"/>
              <a:t>(</a:t>
            </a:r>
            <a:r>
              <a:rPr lang="es-ES" dirty="0" smtClean="0">
                <a:latin typeface="Times New Roman"/>
                <a:ea typeface="SimSun"/>
                <a:cs typeface="Times New Roman"/>
              </a:rPr>
              <a:t>p </a:t>
            </a:r>
            <a:r>
              <a:rPr lang="en-US" dirty="0" smtClean="0">
                <a:latin typeface="Times New Roman"/>
                <a:ea typeface="SimSun"/>
                <a:cs typeface="Times New Roman"/>
              </a:rPr>
              <a:t>Λ</a:t>
            </a:r>
            <a:r>
              <a:rPr lang="es-ES" dirty="0" smtClean="0">
                <a:latin typeface="Times New Roman"/>
                <a:ea typeface="SimSun"/>
                <a:cs typeface="Times New Roman"/>
              </a:rPr>
              <a:t> q</a:t>
            </a:r>
            <a:r>
              <a:rPr lang="id-ID" dirty="0" smtClean="0">
                <a:latin typeface="Times New Roman"/>
                <a:ea typeface="SimSun"/>
                <a:cs typeface="Times New Roman"/>
              </a:rPr>
              <a:t>) </a:t>
            </a:r>
            <a:r>
              <a:rPr lang="en-US" dirty="0" smtClean="0">
                <a:latin typeface="Times New Roman"/>
                <a:ea typeface="SimSun"/>
                <a:cs typeface="Times New Roman"/>
                <a:sym typeface="Symbol"/>
              </a:rPr>
              <a:t></a:t>
            </a:r>
            <a:r>
              <a:rPr lang="id-ID" dirty="0" smtClean="0">
                <a:latin typeface="Times New Roman"/>
                <a:ea typeface="SimSun"/>
                <a:cs typeface="Times New Roman"/>
              </a:rPr>
              <a:t> 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209800"/>
          <a:ext cx="5486398" cy="237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857250"/>
                <a:gridCol w="1028700"/>
                <a:gridCol w="1114425"/>
                <a:gridCol w="1800223"/>
              </a:tblGrid>
              <a:tr h="543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~(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~</a:t>
                      </a:r>
                      <a:r>
                        <a:rPr lang="en-US" sz="2000" dirty="0" smtClean="0"/>
                        <a:t>(</a:t>
                      </a:r>
                      <a:r>
                        <a:rPr lang="es-ES" sz="2000" dirty="0" smtClean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es-ES" sz="2000" dirty="0" smtClean="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557169"/>
            <a:ext cx="4260056" cy="300831"/>
          </a:xfrm>
        </p:spPr>
        <p:txBody>
          <a:bodyPr/>
          <a:lstStyle/>
          <a:p>
            <a:pPr algn="l"/>
            <a:r>
              <a:rPr lang="it-IT" sz="1400" i="1" dirty="0" smtClean="0"/>
              <a:t>Discrete - Citra N., S.Si, MT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532</TotalTime>
  <Words>1783</Words>
  <Application>Microsoft Office PowerPoint</Application>
  <PresentationFormat>On-screen Show (4:3)</PresentationFormat>
  <Paragraphs>424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Propositions</vt:lpstr>
      <vt:lpstr>Definition</vt:lpstr>
      <vt:lpstr>Slide 3</vt:lpstr>
      <vt:lpstr>Truth Tables</vt:lpstr>
      <vt:lpstr>How to translate sentences into expressions involving propositions variables and logical connectives</vt:lpstr>
      <vt:lpstr>Slide 6</vt:lpstr>
      <vt:lpstr>Slide 7</vt:lpstr>
      <vt:lpstr>Slide 8</vt:lpstr>
      <vt:lpstr>Example for truth table : ¬(p Λ q)  p</vt:lpstr>
      <vt:lpstr>Try to make truth table from these propositions</vt:lpstr>
      <vt:lpstr>Bit operations</vt:lpstr>
      <vt:lpstr>Logical Equivalences</vt:lpstr>
      <vt:lpstr>Examples</vt:lpstr>
      <vt:lpstr>Examples</vt:lpstr>
      <vt:lpstr>Logical Equivalences</vt:lpstr>
      <vt:lpstr>Try to figure out, which one is equivalence!</vt:lpstr>
      <vt:lpstr>Properties of Propotions</vt:lpstr>
      <vt:lpstr>Slide 18</vt:lpstr>
      <vt:lpstr>How to show that an expressions are logically equivalent</vt:lpstr>
      <vt:lpstr>Slide 20</vt:lpstr>
      <vt:lpstr>Slide 21</vt:lpstr>
      <vt:lpstr>Try for these propositions</vt:lpstr>
      <vt:lpstr>Converse, Contrapositive</vt:lpstr>
      <vt:lpstr>Assignment (1)</vt:lpstr>
      <vt:lpstr>Assignment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</dc:title>
  <dc:creator>ASUS</dc:creator>
  <cp:lastModifiedBy>Citra</cp:lastModifiedBy>
  <cp:revision>57</cp:revision>
  <dcterms:created xsi:type="dcterms:W3CDTF">2011-11-18T07:30:18Z</dcterms:created>
  <dcterms:modified xsi:type="dcterms:W3CDTF">2012-03-14T02:43:40Z</dcterms:modified>
</cp:coreProperties>
</file>