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22A236-FD0B-431B-81DC-35F3ACC86C69}" type="datetimeFigureOut">
              <a:rPr lang="id-ID" smtClean="0"/>
              <a:pPr/>
              <a:t>01/03/2012</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B7BFB81-7061-45E8-800E-800C7FE300B9}"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2A236-FD0B-431B-81DC-35F3ACC86C69}" type="datetimeFigureOut">
              <a:rPr lang="id-ID" smtClean="0"/>
              <a:pPr/>
              <a:t>01/03/2012</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7BFB81-7061-45E8-800E-800C7FE300B9}"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alliq85@yahoo.com"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C00000"/>
          </a:solidFill>
        </p:spPr>
        <p:txBody>
          <a:bodyPr/>
          <a:lstStyle/>
          <a:p>
            <a:r>
              <a:rPr lang="id-ID" dirty="0" smtClean="0">
                <a:solidFill>
                  <a:schemeClr val="bg1"/>
                </a:solidFill>
              </a:rPr>
              <a:t>Accurate V4</a:t>
            </a:r>
            <a:endParaRPr lang="id-ID" dirty="0">
              <a:solidFill>
                <a:schemeClr val="bg1"/>
              </a:solidFill>
            </a:endParaRPr>
          </a:p>
        </p:txBody>
      </p:sp>
      <p:pic>
        <p:nvPicPr>
          <p:cNvPr id="1026" name="Picture 2"/>
          <p:cNvPicPr>
            <a:picLocks noChangeAspect="1" noChangeArrowheads="1"/>
          </p:cNvPicPr>
          <p:nvPr/>
        </p:nvPicPr>
        <p:blipFill>
          <a:blip r:embed="rId2" cstate="print"/>
          <a:srcRect/>
          <a:stretch>
            <a:fillRect/>
          </a:stretch>
        </p:blipFill>
        <p:spPr bwMode="auto">
          <a:xfrm>
            <a:off x="2857488" y="1857364"/>
            <a:ext cx="3286148" cy="2786082"/>
          </a:xfrm>
          <a:prstGeom prst="rect">
            <a:avLst/>
          </a:prstGeom>
          <a:noFill/>
          <a:ln w="9525">
            <a:noFill/>
            <a:miter lim="800000"/>
            <a:headEnd/>
            <a:tailEnd/>
          </a:ln>
          <a:effectLst/>
        </p:spPr>
      </p:pic>
      <p:sp>
        <p:nvSpPr>
          <p:cNvPr id="7" name="TextBox 6"/>
          <p:cNvSpPr txBox="1"/>
          <p:nvPr/>
        </p:nvSpPr>
        <p:spPr>
          <a:xfrm>
            <a:off x="2643174" y="5000636"/>
            <a:ext cx="3897221" cy="523220"/>
          </a:xfrm>
          <a:prstGeom prst="rect">
            <a:avLst/>
          </a:prstGeom>
          <a:noFill/>
        </p:spPr>
        <p:txBody>
          <a:bodyPr wrap="none" rtlCol="0">
            <a:spAutoFit/>
          </a:bodyPr>
          <a:lstStyle/>
          <a:p>
            <a:r>
              <a:rPr lang="id-ID" sz="2800" b="1" dirty="0" smtClean="0">
                <a:solidFill>
                  <a:srgbClr val="FF0000"/>
                </a:solidFill>
                <a:latin typeface="Trebuchet MS" pitchFamily="34" charset="0"/>
              </a:rPr>
              <a:t>Muhammad Iqbal, S.E.</a:t>
            </a:r>
            <a:endParaRPr lang="id-ID" sz="2800" b="1" dirty="0">
              <a:solidFill>
                <a:srgbClr val="FF0000"/>
              </a:solidFill>
              <a:latin typeface="Trebuchet MS" pitchFamily="34" charset="0"/>
            </a:endParaRPr>
          </a:p>
        </p:txBody>
      </p:sp>
      <p:sp>
        <p:nvSpPr>
          <p:cNvPr id="8" name="TextBox 7"/>
          <p:cNvSpPr txBox="1"/>
          <p:nvPr/>
        </p:nvSpPr>
        <p:spPr>
          <a:xfrm>
            <a:off x="2786050" y="5786454"/>
            <a:ext cx="3213765" cy="646331"/>
          </a:xfrm>
          <a:prstGeom prst="rect">
            <a:avLst/>
          </a:prstGeom>
          <a:noFill/>
        </p:spPr>
        <p:txBody>
          <a:bodyPr wrap="none" rtlCol="0">
            <a:spAutoFit/>
          </a:bodyPr>
          <a:lstStyle/>
          <a:p>
            <a:r>
              <a:rPr lang="id-ID" dirty="0" smtClean="0"/>
              <a:t>Email	: </a:t>
            </a:r>
            <a:r>
              <a:rPr lang="id-ID" dirty="0" smtClean="0">
                <a:hlinkClick r:id="rId3"/>
              </a:rPr>
              <a:t>balliq85@yahoo.com</a:t>
            </a:r>
            <a:endParaRPr lang="id-ID" dirty="0" smtClean="0"/>
          </a:p>
          <a:p>
            <a:r>
              <a:rPr lang="id-ID" dirty="0" smtClean="0"/>
              <a:t>Telp	: +62 856 244 234 09</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828799"/>
          </a:xfrm>
        </p:spPr>
        <p:txBody>
          <a:bodyPr>
            <a:normAutofit fontScale="85000" lnSpcReduction="10000"/>
          </a:bodyPr>
          <a:lstStyle/>
          <a:p>
            <a:pPr>
              <a:buNone/>
            </a:pPr>
            <a:r>
              <a:rPr lang="id-ID" dirty="0" smtClean="0"/>
              <a:t>6. Tahap berikutnya adalah pilihan Program Manager Group, dimana ACCURATE bisa dibuka dari menu Start – Program. Default yang diberikan adalah CPSSoft\Accurate V4_. Kemudian klik Next.</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5122" name="Picture 2"/>
          <p:cNvPicPr>
            <a:picLocks noChangeAspect="1" noChangeArrowheads="1"/>
          </p:cNvPicPr>
          <p:nvPr/>
        </p:nvPicPr>
        <p:blipFill>
          <a:blip r:embed="rId2"/>
          <a:srcRect/>
          <a:stretch>
            <a:fillRect/>
          </a:stretch>
        </p:blipFill>
        <p:spPr bwMode="auto">
          <a:xfrm>
            <a:off x="2214546" y="3214686"/>
            <a:ext cx="4562475" cy="3267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85923"/>
          </a:xfrm>
        </p:spPr>
        <p:txBody>
          <a:bodyPr>
            <a:normAutofit fontScale="92500"/>
          </a:bodyPr>
          <a:lstStyle/>
          <a:p>
            <a:pPr>
              <a:buNone/>
            </a:pPr>
            <a:r>
              <a:rPr lang="id-ID" dirty="0"/>
              <a:t>7. Tahapan berikutnya adalah tampilan informasi versi ACCURATE </a:t>
            </a:r>
            <a:r>
              <a:rPr lang="id-ID" dirty="0" smtClean="0"/>
              <a:t>buil yang </a:t>
            </a:r>
            <a:r>
              <a:rPr lang="id-ID" dirty="0"/>
              <a:t>ke berapa (4.x.x.xxx) yang akan diinstal ke computer tersebut.</a:t>
            </a:r>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6146" name="Picture 2"/>
          <p:cNvPicPr>
            <a:picLocks noChangeAspect="1" noChangeArrowheads="1"/>
          </p:cNvPicPr>
          <p:nvPr/>
        </p:nvPicPr>
        <p:blipFill>
          <a:blip r:embed="rId2"/>
          <a:srcRect/>
          <a:stretch>
            <a:fillRect/>
          </a:stretch>
        </p:blipFill>
        <p:spPr bwMode="auto">
          <a:xfrm>
            <a:off x="2071670" y="3071810"/>
            <a:ext cx="4572000" cy="3390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757362"/>
          </a:xfrm>
        </p:spPr>
        <p:txBody>
          <a:bodyPr>
            <a:normAutofit fontScale="85000" lnSpcReduction="20000"/>
          </a:bodyPr>
          <a:lstStyle/>
          <a:p>
            <a:pPr>
              <a:buNone/>
            </a:pPr>
            <a:r>
              <a:rPr lang="id-ID" dirty="0"/>
              <a:t>8. Klik Next, dilanjutkan dengan proses instalasi beberapa menit. </a:t>
            </a:r>
            <a:r>
              <a:rPr lang="id-ID" dirty="0" smtClean="0"/>
              <a:t>Jika sudah </a:t>
            </a:r>
            <a:r>
              <a:rPr lang="id-ID" dirty="0"/>
              <a:t>pernah diinstall ACCURATE sebelumnya, akan ada </a:t>
            </a:r>
            <a:r>
              <a:rPr lang="id-ID" dirty="0" smtClean="0"/>
              <a:t>konfirmasi bahwa </a:t>
            </a:r>
            <a:r>
              <a:rPr lang="id-ID" dirty="0"/>
              <a:t>installer secara otomatis akan mematikan firebird untuk </a:t>
            </a:r>
            <a:r>
              <a:rPr lang="id-ID" dirty="0" smtClean="0"/>
              <a:t>diinstall ulang</a:t>
            </a:r>
            <a:r>
              <a:rPr lang="id-ID" dirty="0"/>
              <a:t>, klik OK</a:t>
            </a:r>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7170" name="Picture 2"/>
          <p:cNvPicPr>
            <a:picLocks noChangeAspect="1" noChangeArrowheads="1"/>
          </p:cNvPicPr>
          <p:nvPr/>
        </p:nvPicPr>
        <p:blipFill>
          <a:blip r:embed="rId2"/>
          <a:srcRect/>
          <a:stretch>
            <a:fillRect/>
          </a:stretch>
        </p:blipFill>
        <p:spPr bwMode="auto">
          <a:xfrm>
            <a:off x="2285984" y="3286124"/>
            <a:ext cx="4591050" cy="3381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471610"/>
          </a:xfrm>
        </p:spPr>
        <p:txBody>
          <a:bodyPr>
            <a:normAutofit fontScale="70000" lnSpcReduction="20000"/>
          </a:bodyPr>
          <a:lstStyle/>
          <a:p>
            <a:pPr>
              <a:buNone/>
            </a:pPr>
            <a:r>
              <a:rPr lang="fi-FI" dirty="0"/>
              <a:t>9. Tampilan proses instalasi akan dijalankan selama beberapa menit,</a:t>
            </a:r>
          </a:p>
          <a:p>
            <a:pPr>
              <a:buNone/>
            </a:pPr>
            <a:r>
              <a:rPr lang="id-ID" dirty="0" smtClean="0"/>
              <a:t> tunggu </a:t>
            </a:r>
            <a:r>
              <a:rPr lang="id-ID" dirty="0"/>
              <a:t>sampai ada konfirmasi bahwa instalasi telah selesai dilakukan.</a:t>
            </a:r>
          </a:p>
          <a:p>
            <a:pPr>
              <a:buNone/>
            </a:pPr>
            <a:r>
              <a:rPr lang="id-ID" dirty="0" smtClean="0"/>
              <a:t> Klik </a:t>
            </a:r>
            <a:r>
              <a:rPr lang="id-ID" dirty="0"/>
              <a:t>Tombol Finish.</a:t>
            </a:r>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8194" name="Picture 2"/>
          <p:cNvPicPr>
            <a:picLocks noChangeAspect="1" noChangeArrowheads="1"/>
          </p:cNvPicPr>
          <p:nvPr/>
        </p:nvPicPr>
        <p:blipFill>
          <a:blip r:embed="rId2"/>
          <a:srcRect/>
          <a:stretch>
            <a:fillRect/>
          </a:stretch>
        </p:blipFill>
        <p:spPr bwMode="auto">
          <a:xfrm>
            <a:off x="2285984" y="2714620"/>
            <a:ext cx="4581525" cy="337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id-ID" dirty="0" smtClean="0"/>
              <a:t>B. Membuat Database Baru</a:t>
            </a:r>
          </a:p>
          <a:p>
            <a:pPr>
              <a:buNone/>
            </a:pPr>
            <a:r>
              <a:rPr lang="id-ID" dirty="0" smtClean="0"/>
              <a:t>Database baru dapat dibuat dengan dua kemungkinan yaitu dibuat di Local</a:t>
            </a:r>
          </a:p>
          <a:p>
            <a:pPr>
              <a:buNone/>
            </a:pPr>
            <a:r>
              <a:rPr lang="id-ID" dirty="0" smtClean="0"/>
              <a:t>(di dalam hard disk PC sendiri) atau diletakkan di dalam PC orang lain atau</a:t>
            </a:r>
          </a:p>
          <a:p>
            <a:pPr>
              <a:buNone/>
            </a:pPr>
            <a:r>
              <a:rPr lang="id-ID" dirty="0" smtClean="0"/>
              <a:t>server (Remote).</a:t>
            </a:r>
          </a:p>
          <a:p>
            <a:pPr>
              <a:buNone/>
            </a:pPr>
            <a:r>
              <a:rPr lang="id-ID" dirty="0" smtClean="0"/>
              <a:t>Membuat Database Baru di Komputer Lokal</a:t>
            </a:r>
          </a:p>
          <a:p>
            <a:pPr>
              <a:buNone/>
            </a:pPr>
            <a:r>
              <a:rPr lang="id-ID" dirty="0" smtClean="0"/>
              <a:t>Sebelum membuat Database di Komputer Lokal, pastikan Firebird dan</a:t>
            </a:r>
          </a:p>
          <a:p>
            <a:pPr>
              <a:buNone/>
            </a:pPr>
            <a:r>
              <a:rPr lang="id-ID" dirty="0" smtClean="0"/>
              <a:t>Program ACCURATE di komputer tersebut telah terinstall dengan baik.</a:t>
            </a:r>
          </a:p>
          <a:p>
            <a:pPr>
              <a:buNone/>
            </a:pPr>
            <a:r>
              <a:rPr lang="id-ID" dirty="0" smtClean="0"/>
              <a:t>Berikut ini langkah yang dapat Anda lakukan untuk membuat Database</a:t>
            </a:r>
          </a:p>
          <a:p>
            <a:pPr>
              <a:buNone/>
            </a:pPr>
            <a:r>
              <a:rPr lang="id-ID" dirty="0" smtClean="0"/>
              <a:t>baru di Komputer Lokal (di dalam hard disk PC sendiri) :</a:t>
            </a:r>
          </a:p>
          <a:p>
            <a:pPr>
              <a:buNone/>
            </a:pPr>
            <a:r>
              <a:rPr lang="id-ID" dirty="0" smtClean="0"/>
              <a:t>1. Buka program ACCURATE dengan cara klik tombol Start – Programs/All</a:t>
            </a:r>
          </a:p>
          <a:p>
            <a:pPr>
              <a:buNone/>
            </a:pPr>
            <a:r>
              <a:rPr lang="id-ID" dirty="0" smtClean="0"/>
              <a:t>Program – CPSSoft – ACCURATE V4</a:t>
            </a:r>
          </a:p>
          <a:p>
            <a:pPr>
              <a:buNone/>
            </a:pPr>
            <a:r>
              <a:rPr lang="id-ID" dirty="0" smtClean="0"/>
              <a:t>2. Atau klik icon ACCURATE yang terdapat pada dekstop komputer Anda.</a:t>
            </a:r>
          </a:p>
          <a:p>
            <a:pPr>
              <a:buNone/>
            </a:pPr>
            <a:r>
              <a:rPr lang="id-ID" dirty="0" smtClean="0"/>
              <a:t>3. Pada tampilan Welcome To ACCURATE, klik tombol Create New</a:t>
            </a:r>
          </a:p>
          <a:p>
            <a:pPr>
              <a:buNone/>
            </a:pPr>
            <a:r>
              <a:rPr lang="id-ID" dirty="0" smtClean="0"/>
              <a:t>Company :</a:t>
            </a:r>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9218" name="Picture 2"/>
          <p:cNvPicPr>
            <a:picLocks noGrp="1" noChangeAspect="1" noChangeArrowheads="1"/>
          </p:cNvPicPr>
          <p:nvPr>
            <p:ph idx="1"/>
          </p:nvPr>
        </p:nvPicPr>
        <p:blipFill>
          <a:blip r:embed="rId2"/>
          <a:srcRect/>
          <a:stretch>
            <a:fillRect/>
          </a:stretch>
        </p:blipFill>
        <p:spPr bwMode="auto">
          <a:xfrm>
            <a:off x="1500166" y="2357430"/>
            <a:ext cx="5867400" cy="2714625"/>
          </a:xfrm>
          <a:prstGeom prst="rect">
            <a:avLst/>
          </a:prstGeom>
          <a:noFill/>
          <a:ln w="9525">
            <a:noFill/>
            <a:miter lim="800000"/>
            <a:headEnd/>
            <a:tailEnd/>
          </a:ln>
          <a:effectLst/>
        </p:spPr>
      </p:pic>
      <p:sp>
        <p:nvSpPr>
          <p:cNvPr id="6" name="Rectangle 5"/>
          <p:cNvSpPr/>
          <p:nvPr/>
        </p:nvSpPr>
        <p:spPr>
          <a:xfrm>
            <a:off x="500034" y="1643050"/>
            <a:ext cx="3857652" cy="369332"/>
          </a:xfrm>
          <a:prstGeom prst="rect">
            <a:avLst/>
          </a:prstGeom>
        </p:spPr>
        <p:txBody>
          <a:bodyPr wrap="square">
            <a:spAutoFit/>
          </a:bodyPr>
          <a:lstStyle/>
          <a:p>
            <a:pPr>
              <a:buNone/>
            </a:pPr>
            <a:r>
              <a:rPr lang="id-ID" dirty="0" smtClean="0"/>
              <a:t>Perhatikan gambar di bawah ini:</a:t>
            </a:r>
            <a:endParaRPr lang="id-ID"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id-ID" dirty="0" smtClean="0"/>
              <a:t>4. Setelah Anda mengklik tombol Create New Company yang terdapat</a:t>
            </a:r>
          </a:p>
          <a:p>
            <a:pPr>
              <a:buNone/>
            </a:pPr>
            <a:r>
              <a:rPr lang="id-ID" dirty="0" smtClean="0"/>
              <a:t>pada tampilan Welcome To ACCURATE, langkah selanjutnya yang dapat</a:t>
            </a:r>
          </a:p>
          <a:p>
            <a:pPr>
              <a:buNone/>
            </a:pPr>
            <a:r>
              <a:rPr lang="id-ID" dirty="0" smtClean="0"/>
              <a:t>Anda lakukan adalah meng-klik check box Lokal yang terdapat pada</a:t>
            </a:r>
          </a:p>
          <a:p>
            <a:pPr>
              <a:buNone/>
            </a:pPr>
            <a:r>
              <a:rPr lang="id-ID" dirty="0" smtClean="0"/>
              <a:t>form Create Database. Langkah selanjutnya klik tombol Ellipsis [...], lalu</a:t>
            </a:r>
          </a:p>
          <a:p>
            <a:pPr>
              <a:buNone/>
            </a:pPr>
            <a:r>
              <a:rPr lang="id-ID" dirty="0" smtClean="0"/>
              <a:t>pilih folder tempat data akan diletakkan, kemudian ketikkan nama File</a:t>
            </a:r>
          </a:p>
          <a:p>
            <a:pPr>
              <a:buNone/>
            </a:pPr>
            <a:r>
              <a:rPr lang="id-ID" dirty="0" smtClean="0"/>
              <a:t>dengan ekstensi *.GDB, lalu klik tombol Create dan OK. Tunggu</a:t>
            </a:r>
          </a:p>
          <a:p>
            <a:pPr>
              <a:buNone/>
            </a:pPr>
            <a:r>
              <a:rPr lang="id-ID" dirty="0" smtClean="0"/>
              <a:t>beberapa saat sampai proses pembuatan database selesai dilakukan.</a:t>
            </a:r>
          </a:p>
          <a:p>
            <a:pPr>
              <a:buNone/>
            </a:pPr>
            <a:r>
              <a:rPr lang="sv-SE" dirty="0"/>
              <a:t>Untuk lebih jelasnya perhatikan gambar di berikut ini:</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10242" name="Picture 2"/>
          <p:cNvPicPr>
            <a:picLocks noGrp="1" noChangeAspect="1" noChangeArrowheads="1"/>
          </p:cNvPicPr>
          <p:nvPr>
            <p:ph idx="1"/>
          </p:nvPr>
        </p:nvPicPr>
        <p:blipFill>
          <a:blip r:embed="rId2"/>
          <a:srcRect/>
          <a:stretch>
            <a:fillRect/>
          </a:stretch>
        </p:blipFill>
        <p:spPr bwMode="auto">
          <a:xfrm>
            <a:off x="428596" y="1500174"/>
            <a:ext cx="3286125" cy="197167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4214810" y="1571612"/>
            <a:ext cx="3310782" cy="3071834"/>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6000760" y="2071678"/>
            <a:ext cx="2505075" cy="191452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a:srcRect/>
          <a:stretch>
            <a:fillRect/>
          </a:stretch>
        </p:blipFill>
        <p:spPr bwMode="auto">
          <a:xfrm>
            <a:off x="1000100" y="4643446"/>
            <a:ext cx="3305175" cy="2000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dirty="0" smtClean="0"/>
              <a:t>5. Setelah proses pembuatan database ACCURATE selesai dilakukan, langkah selanjutnya Anda dapat Login untuk masuk ke dalam Database tersebut dengan USER IDR dan Password = SUPERVISOR (Password tidak membedakan huruf kecil maupun huruf besar).</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id-ID" dirty="0" smtClean="0"/>
              <a:t>Membuat Database Baru di Komputer Lain (Remote)</a:t>
            </a:r>
          </a:p>
          <a:p>
            <a:pPr>
              <a:buNone/>
            </a:pPr>
            <a:r>
              <a:rPr lang="id-ID" dirty="0" smtClean="0"/>
              <a:t>Jika Anda menjalankan ACCURATE dari komputer A dan ingin </a:t>
            </a:r>
            <a:r>
              <a:rPr lang="id-ID" dirty="0" smtClean="0"/>
              <a:t>membuat database </a:t>
            </a:r>
            <a:r>
              <a:rPr lang="id-ID" dirty="0" smtClean="0"/>
              <a:t>baru di komputer B (sebagai komputer server), Anda harus </a:t>
            </a:r>
            <a:r>
              <a:rPr lang="id-ID" dirty="0" smtClean="0"/>
              <a:t>tahu berapa </a:t>
            </a:r>
            <a:r>
              <a:rPr lang="id-ID" dirty="0" smtClean="0"/>
              <a:t>nomor IP Address atau nama komputer (Computer Name) dari </a:t>
            </a:r>
            <a:r>
              <a:rPr lang="id-ID" dirty="0" smtClean="0"/>
              <a:t>komputer B </a:t>
            </a:r>
            <a:r>
              <a:rPr lang="id-ID" dirty="0" smtClean="0"/>
              <a:t>sebagai komputer server. Sebelum membuat Database secara </a:t>
            </a:r>
            <a:r>
              <a:rPr lang="id-ID" dirty="0" smtClean="0"/>
              <a:t>remote pastikan </a:t>
            </a:r>
            <a:r>
              <a:rPr lang="id-ID" dirty="0" smtClean="0"/>
              <a:t>komputer client (komputer A) dan komputer server (komputer B) </a:t>
            </a:r>
            <a:r>
              <a:rPr lang="id-ID" dirty="0" smtClean="0"/>
              <a:t>telah terhubung </a:t>
            </a:r>
            <a:r>
              <a:rPr lang="id-ID" dirty="0" smtClean="0"/>
              <a:t>(terkoneksi) dengan baik.</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id-ID" dirty="0" smtClean="0">
                <a:solidFill>
                  <a:schemeClr val="bg1"/>
                </a:solidFill>
              </a:rPr>
              <a:t>Materi Perkuliahan</a:t>
            </a:r>
            <a:endParaRPr lang="id-ID" dirty="0">
              <a:solidFill>
                <a:schemeClr val="bg1"/>
              </a:solidFill>
            </a:endParaRPr>
          </a:p>
        </p:txBody>
      </p:sp>
      <p:sp>
        <p:nvSpPr>
          <p:cNvPr id="3" name="Content Placeholder 2"/>
          <p:cNvSpPr>
            <a:spLocks noGrp="1"/>
          </p:cNvSpPr>
          <p:nvPr>
            <p:ph idx="1"/>
          </p:nvPr>
        </p:nvSpPr>
        <p:spPr/>
        <p:txBody>
          <a:bodyPr>
            <a:normAutofit lnSpcReduction="10000"/>
          </a:bodyPr>
          <a:lstStyle/>
          <a:p>
            <a:pPr marL="514350" indent="-514350">
              <a:buAutoNum type="arabicPeriod"/>
            </a:pPr>
            <a:r>
              <a:rPr lang="id-ID" dirty="0" smtClean="0"/>
              <a:t>Pendahuluan </a:t>
            </a:r>
          </a:p>
          <a:p>
            <a:pPr marL="514350" indent="-514350">
              <a:buAutoNum type="arabicPeriod"/>
            </a:pPr>
            <a:r>
              <a:rPr lang="id-ID" dirty="0" smtClean="0"/>
              <a:t>Setup Awal Database</a:t>
            </a:r>
          </a:p>
          <a:p>
            <a:pPr marL="514350" indent="-514350">
              <a:buAutoNum type="arabicPeriod"/>
            </a:pPr>
            <a:r>
              <a:rPr lang="id-ID" dirty="0" smtClean="0"/>
              <a:t>Modul Pembelian</a:t>
            </a:r>
          </a:p>
          <a:p>
            <a:pPr marL="514350" indent="-514350">
              <a:buAutoNum type="arabicPeriod"/>
            </a:pPr>
            <a:r>
              <a:rPr lang="id-ID" dirty="0" smtClean="0"/>
              <a:t>Modul Penjualan</a:t>
            </a:r>
          </a:p>
          <a:p>
            <a:pPr marL="514350" indent="-514350">
              <a:buAutoNum type="arabicPeriod"/>
            </a:pPr>
            <a:r>
              <a:rPr lang="id-ID" dirty="0" smtClean="0"/>
              <a:t>Warehouse &amp; Inventory</a:t>
            </a:r>
          </a:p>
          <a:p>
            <a:pPr marL="514350" indent="-514350">
              <a:buAutoNum type="arabicPeriod"/>
            </a:pPr>
            <a:r>
              <a:rPr lang="id-ID" dirty="0" smtClean="0"/>
              <a:t>General Ledger</a:t>
            </a:r>
          </a:p>
          <a:p>
            <a:pPr marL="514350" indent="-514350">
              <a:buAutoNum type="arabicPeriod"/>
            </a:pPr>
            <a:r>
              <a:rPr lang="id-ID" dirty="0" smtClean="0"/>
              <a:t>Quiz</a:t>
            </a:r>
          </a:p>
          <a:p>
            <a:pPr marL="514350" indent="-514350">
              <a:buAutoNum type="arabicPeriod"/>
            </a:pPr>
            <a:r>
              <a:rPr lang="id-ID" dirty="0" smtClean="0"/>
              <a:t>UTS</a:t>
            </a:r>
            <a:endParaRPr lang="id-ID"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id-ID" dirty="0" smtClean="0"/>
              <a:t>Berikut ini langkah-langkah yang dapat Anda lakukan untuk membuat Database</a:t>
            </a:r>
          </a:p>
          <a:p>
            <a:pPr>
              <a:buNone/>
            </a:pPr>
            <a:r>
              <a:rPr lang="id-ID" dirty="0" smtClean="0"/>
              <a:t>secara remote:</a:t>
            </a:r>
          </a:p>
          <a:p>
            <a:pPr>
              <a:buNone/>
            </a:pPr>
            <a:r>
              <a:rPr lang="id-ID" dirty="0" smtClean="0"/>
              <a:t>1. Buka program ACCURATE dengan cara Klik tombol Start – Program/All</a:t>
            </a:r>
          </a:p>
          <a:p>
            <a:pPr>
              <a:buNone/>
            </a:pPr>
            <a:r>
              <a:rPr lang="id-ID" dirty="0" smtClean="0"/>
              <a:t>Program – CPSSoft – ACCURATE V4</a:t>
            </a:r>
          </a:p>
          <a:p>
            <a:pPr>
              <a:buNone/>
            </a:pPr>
            <a:r>
              <a:rPr lang="id-ID" dirty="0" smtClean="0"/>
              <a:t>2. Atau klik icon ACCURATE yang terdapat pada dekstop Komputer Anda.</a:t>
            </a:r>
          </a:p>
          <a:p>
            <a:pPr>
              <a:buNone/>
            </a:pPr>
            <a:r>
              <a:rPr lang="id-ID" dirty="0" smtClean="0"/>
              <a:t>3. Pada tampilan Welcome To ACCURATE, klik tombol Create New Company.</a:t>
            </a:r>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2928926" y="4286256"/>
            <a:ext cx="3286125" cy="2000250"/>
          </a:xfrm>
          <a:prstGeom prst="rect">
            <a:avLst/>
          </a:prstGeom>
          <a:noFill/>
          <a:ln w="9525">
            <a:noFill/>
            <a:miter lim="800000"/>
            <a:headEnd/>
            <a:tailEnd/>
          </a:ln>
          <a:effectLst/>
        </p:spPr>
      </p:pic>
      <p:sp>
        <p:nvSpPr>
          <p:cNvPr id="5" name="TextBox 4"/>
          <p:cNvSpPr txBox="1"/>
          <p:nvPr/>
        </p:nvSpPr>
        <p:spPr>
          <a:xfrm>
            <a:off x="500034" y="1571612"/>
            <a:ext cx="8215370" cy="2862322"/>
          </a:xfrm>
          <a:prstGeom prst="rect">
            <a:avLst/>
          </a:prstGeom>
          <a:noFill/>
        </p:spPr>
        <p:txBody>
          <a:bodyPr wrap="square" rtlCol="0">
            <a:spAutoFit/>
          </a:bodyPr>
          <a:lstStyle/>
          <a:p>
            <a:pPr>
              <a:buNone/>
            </a:pPr>
            <a:r>
              <a:rPr lang="id-ID" dirty="0" smtClean="0"/>
              <a:t>4. Setelah Anda mengklik tombol Create New Company yang terdapat pada</a:t>
            </a:r>
          </a:p>
          <a:p>
            <a:pPr>
              <a:buNone/>
            </a:pPr>
            <a:r>
              <a:rPr lang="id-ID" dirty="0" smtClean="0"/>
              <a:t>tampilan Welcome To ACCURATE, langkah selanjutnya yang dapat Anda</a:t>
            </a:r>
          </a:p>
          <a:p>
            <a:pPr>
              <a:buNone/>
            </a:pPr>
            <a:r>
              <a:rPr lang="id-ID" dirty="0" smtClean="0"/>
              <a:t>lakukan adalah mengklik check box Remote yang terdapat pada form</a:t>
            </a:r>
          </a:p>
          <a:p>
            <a:pPr>
              <a:buNone/>
            </a:pPr>
            <a:r>
              <a:rPr lang="id-ID" dirty="0" smtClean="0"/>
              <a:t>Create Database, langkah selanjutnya isi kolom Server Name dengan</a:t>
            </a:r>
          </a:p>
          <a:p>
            <a:pPr>
              <a:buNone/>
            </a:pPr>
            <a:r>
              <a:rPr lang="id-ID" dirty="0" smtClean="0"/>
              <a:t>nomor IP Address komputer server, kemudian pada kolom File Name</a:t>
            </a:r>
          </a:p>
          <a:p>
            <a:pPr>
              <a:buNone/>
            </a:pPr>
            <a:r>
              <a:rPr lang="id-ID" dirty="0" smtClean="0"/>
              <a:t>ketikkan alamat tempat database baru akan diletakkan di komputer server,</a:t>
            </a:r>
          </a:p>
          <a:p>
            <a:pPr>
              <a:buNone/>
            </a:pPr>
            <a:r>
              <a:rPr lang="id-ID" dirty="0" smtClean="0"/>
              <a:t>kemudian ketikkan nama File dengan ekstensi *.GDB, lalu klik tombol Create</a:t>
            </a:r>
          </a:p>
          <a:p>
            <a:pPr>
              <a:buNone/>
            </a:pPr>
            <a:r>
              <a:rPr lang="id-ID" dirty="0" smtClean="0"/>
              <a:t>dan OK, tunggu beberapa saat sampai proses pembuatan database selesai</a:t>
            </a:r>
          </a:p>
          <a:p>
            <a:pPr>
              <a:buNone/>
            </a:pPr>
            <a:r>
              <a:rPr lang="id-ID" dirty="0" smtClean="0"/>
              <a:t>dilakukan. Untuk lebih jelasnya perhatikan gambar di berikut ini:</a:t>
            </a:r>
          </a:p>
          <a:p>
            <a:endParaRPr lang="id-ID" dirty="0"/>
          </a:p>
        </p:txBody>
      </p:sp>
      <p:sp>
        <p:nvSpPr>
          <p:cNvPr id="6"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dirty="0" smtClean="0"/>
              <a:t>5. Setelah proses pembuatan database ACCURATE selesai dilakukan, langkah</a:t>
            </a:r>
          </a:p>
          <a:p>
            <a:pPr>
              <a:buNone/>
            </a:pPr>
            <a:r>
              <a:rPr lang="id-ID" dirty="0" smtClean="0"/>
              <a:t>selanjutnya Anda dapat Login untuk masuk ke dalam Database tersebut</a:t>
            </a:r>
          </a:p>
          <a:p>
            <a:pPr>
              <a:buNone/>
            </a:pPr>
            <a:r>
              <a:rPr lang="id-ID" dirty="0" smtClean="0"/>
              <a:t>dengan USER IDR dan Password = SUPERVISOR (Password tidak</a:t>
            </a:r>
          </a:p>
          <a:p>
            <a:pPr>
              <a:buNone/>
            </a:pPr>
            <a:r>
              <a:rPr lang="id-ID" dirty="0" smtClean="0"/>
              <a:t>membedakan huruf kecil maupun huruf besar).</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id-ID" dirty="0" smtClean="0"/>
              <a:t>C. Persiapan Singkat Database</a:t>
            </a:r>
          </a:p>
          <a:p>
            <a:pPr>
              <a:buNone/>
            </a:pPr>
            <a:r>
              <a:rPr lang="id-ID" dirty="0" smtClean="0"/>
              <a:t>ACCURATE Version 4 Quick Setup adalah Form yang didesign khusus untuk</a:t>
            </a:r>
          </a:p>
          <a:p>
            <a:pPr>
              <a:buNone/>
            </a:pPr>
            <a:r>
              <a:rPr lang="id-ID" dirty="0" smtClean="0"/>
              <a:t>membantu Anda menyiapkan Database ACCURATE baru yang akan Anda</a:t>
            </a:r>
          </a:p>
          <a:p>
            <a:pPr>
              <a:buNone/>
            </a:pPr>
            <a:r>
              <a:rPr lang="id-ID" dirty="0" smtClean="0"/>
              <a:t>gunakan untuk mencatat aktifitas keuangan perusahaan Anda.</a:t>
            </a:r>
          </a:p>
          <a:p>
            <a:pPr>
              <a:buNone/>
            </a:pPr>
            <a:r>
              <a:rPr lang="id-ID" dirty="0" smtClean="0"/>
              <a:t>Dalam mempersiapkan Database baru, ACCURATE menyediakan dua tipe</a:t>
            </a:r>
          </a:p>
          <a:p>
            <a:pPr>
              <a:buNone/>
            </a:pPr>
            <a:r>
              <a:rPr lang="id-ID" dirty="0" smtClean="0"/>
              <a:t>persiapan database yang dapat Anda pilih, yaitu :</a:t>
            </a:r>
          </a:p>
          <a:p>
            <a:pPr>
              <a:buNone/>
            </a:pPr>
            <a:r>
              <a:rPr lang="id-ID" dirty="0" smtClean="0"/>
              <a:t>1. Persiapan Standar (Basic Setup)</a:t>
            </a:r>
          </a:p>
          <a:p>
            <a:pPr>
              <a:buNone/>
            </a:pPr>
            <a:r>
              <a:rPr lang="id-ID" dirty="0" smtClean="0"/>
              <a:t>2. Persiapan Mahir (Advanced Setup)</a:t>
            </a:r>
          </a:p>
          <a:p>
            <a:pPr>
              <a:buNone/>
            </a:pPr>
            <a:r>
              <a:rPr lang="id-ID" dirty="0" smtClean="0"/>
              <a:t>Anda dapat menyiapkan Database baru Anda dengan memilih jenis</a:t>
            </a:r>
          </a:p>
          <a:p>
            <a:pPr>
              <a:buNone/>
            </a:pPr>
            <a:r>
              <a:rPr lang="id-ID" dirty="0" smtClean="0"/>
              <a:t>persiapan database yang Anda inginkan.</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algn="just">
              <a:buNone/>
            </a:pPr>
            <a:r>
              <a:rPr lang="id-ID" dirty="0" smtClean="0"/>
              <a:t>1. PERSIAPAN SINGKAT STANDAR (BASIC SETUP)</a:t>
            </a:r>
          </a:p>
          <a:p>
            <a:pPr algn="just">
              <a:buNone/>
            </a:pPr>
            <a:r>
              <a:rPr lang="id-ID" dirty="0" smtClean="0"/>
              <a:t>Persiapan Singkat Standar (Basic setup) adalah tipe persiapan Database</a:t>
            </a:r>
          </a:p>
          <a:p>
            <a:pPr algn="just">
              <a:buNone/>
            </a:pPr>
            <a:r>
              <a:rPr lang="id-ID" dirty="0" smtClean="0"/>
              <a:t>yang akan menuntun Anda untuk mengisi informasi standar atau informasi</a:t>
            </a:r>
          </a:p>
          <a:p>
            <a:pPr algn="just">
              <a:buNone/>
            </a:pPr>
            <a:r>
              <a:rPr lang="id-ID" dirty="0" smtClean="0"/>
              <a:t>yang penting saja agar Database ACCURATE yang baru Anda buat dapat</a:t>
            </a:r>
          </a:p>
          <a:p>
            <a:pPr algn="just">
              <a:buNone/>
            </a:pPr>
            <a:r>
              <a:rPr lang="id-ID" dirty="0" smtClean="0"/>
              <a:t>segera Anda gunakan untuk penginputan transaksi keuangan perusahaan</a:t>
            </a:r>
          </a:p>
          <a:p>
            <a:pPr algn="just">
              <a:buNone/>
            </a:pPr>
            <a:r>
              <a:rPr lang="id-ID" dirty="0" smtClean="0"/>
              <a:t>Anda.</a:t>
            </a:r>
          </a:p>
          <a:p>
            <a:pPr algn="just">
              <a:buNone/>
            </a:pPr>
            <a:r>
              <a:rPr lang="id-ID" dirty="0" smtClean="0"/>
              <a:t>Persiapan Singkat Standar (Basic setup) dapat Anda gunakan jika informasi</a:t>
            </a:r>
          </a:p>
          <a:p>
            <a:pPr algn="just">
              <a:buNone/>
            </a:pPr>
            <a:r>
              <a:rPr lang="id-ID" dirty="0" smtClean="0"/>
              <a:t>keuangan yang Anda miliki untuk persiapan awal Database baru tidak terlalu</a:t>
            </a:r>
          </a:p>
          <a:p>
            <a:pPr algn="just">
              <a:buNone/>
            </a:pPr>
            <a:r>
              <a:rPr lang="id-ID" dirty="0" smtClean="0"/>
              <a:t>detail.</a:t>
            </a:r>
          </a:p>
          <a:p>
            <a:pPr algn="just">
              <a:buNone/>
            </a:pPr>
            <a:r>
              <a:rPr lang="id-ID" dirty="0" smtClean="0"/>
              <a:t>Agar persiapan awal Database dengan menggunakan tipe persiapan standar</a:t>
            </a:r>
          </a:p>
          <a:p>
            <a:pPr algn="just">
              <a:buNone/>
            </a:pPr>
            <a:r>
              <a:rPr lang="id-ID" dirty="0" smtClean="0"/>
              <a:t>(basic setup) dapat Anda lakukan, sebaiknya Anda terlebih dahulu</a:t>
            </a:r>
          </a:p>
          <a:p>
            <a:pPr algn="just">
              <a:buNone/>
            </a:pPr>
            <a:r>
              <a:rPr lang="id-ID" dirty="0" smtClean="0"/>
              <a:t>menyiapkan data-data standar berikut ini:</a:t>
            </a:r>
          </a:p>
          <a:p>
            <a:pPr algn="just">
              <a:buNone/>
            </a:pPr>
            <a:r>
              <a:rPr lang="id-ID" dirty="0" smtClean="0"/>
              <a:t>a. Saldo kas &amp; bank (berdasarkan rekening koran Anda yang terakhir)</a:t>
            </a:r>
          </a:p>
          <a:p>
            <a:pPr algn="just">
              <a:buNone/>
            </a:pPr>
            <a:r>
              <a:rPr lang="id-ID" dirty="0" smtClean="0"/>
              <a:t>b. Buku piutang pelanggan Anda</a:t>
            </a:r>
          </a:p>
          <a:p>
            <a:pPr algn="just">
              <a:buNone/>
            </a:pPr>
            <a:r>
              <a:rPr lang="id-ID" dirty="0" smtClean="0"/>
              <a:t>c. Buku hutang Anda kepada pemasok</a:t>
            </a:r>
          </a:p>
          <a:p>
            <a:pPr algn="just">
              <a:buNone/>
            </a:pPr>
            <a:r>
              <a:rPr lang="id-ID" dirty="0" smtClean="0"/>
              <a:t>d. Daftar Barang dan Jasa yang diperjualbelikan beserta stok barang</a:t>
            </a:r>
          </a:p>
          <a:p>
            <a:pPr algn="just">
              <a:buNone/>
            </a:pPr>
            <a:r>
              <a:rPr lang="id-ID" dirty="0" smtClean="0"/>
              <a:t>terakhir yang Anda miliki (jika ada).</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buNone/>
            </a:pPr>
            <a:r>
              <a:rPr lang="id-ID" dirty="0" smtClean="0"/>
              <a:t>Setelah data-data standar tersebut Anda siapkan, Anda dapat mulai</a:t>
            </a:r>
          </a:p>
          <a:p>
            <a:pPr>
              <a:buNone/>
            </a:pPr>
            <a:r>
              <a:rPr lang="id-ID" dirty="0" smtClean="0"/>
              <a:t>melakukan persiapan awal database tipe standar dengan mengikuti petunjuk</a:t>
            </a:r>
          </a:p>
          <a:p>
            <a:pPr>
              <a:buNone/>
            </a:pPr>
            <a:r>
              <a:rPr lang="id-ID" dirty="0" smtClean="0"/>
              <a:t>berikut ini:</a:t>
            </a:r>
          </a:p>
          <a:p>
            <a:pPr>
              <a:buNone/>
            </a:pPr>
            <a:r>
              <a:rPr lang="id-ID" dirty="0" smtClean="0"/>
              <a:t>1. Sebelum melakukan persiapan awal Database, Anda dapat memilih</a:t>
            </a:r>
          </a:p>
          <a:p>
            <a:pPr>
              <a:buNone/>
            </a:pPr>
            <a:r>
              <a:rPr lang="id-ID" dirty="0" smtClean="0"/>
              <a:t>bahasa yang Anda inginkan dengan cara meng-klik pada bahasa yang</a:t>
            </a:r>
          </a:p>
          <a:p>
            <a:pPr>
              <a:buNone/>
            </a:pPr>
            <a:r>
              <a:rPr lang="id-ID" dirty="0" smtClean="0"/>
              <a:t>Anda inginkan kemudian klik tombol LANJUT [NEXT] untuk masuk ke</a:t>
            </a:r>
          </a:p>
          <a:p>
            <a:pPr>
              <a:buNone/>
            </a:pPr>
            <a:r>
              <a:rPr lang="id-ID" dirty="0" smtClean="0"/>
              <a:t>tahap persiapan berikutnya.</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buNone/>
            </a:pPr>
            <a:r>
              <a:rPr lang="id-ID" dirty="0" smtClean="0"/>
              <a:t>2. Setelah Anda memilih bahasa yang Anda inginkan, langkah selanjutnya yang</a:t>
            </a:r>
          </a:p>
          <a:p>
            <a:pPr>
              <a:buNone/>
            </a:pPr>
            <a:r>
              <a:rPr lang="id-ID" dirty="0" smtClean="0"/>
              <a:t>dapat Anda lakukan adalah memilih tipe persiapan yang akan Anda gunakan.</a:t>
            </a:r>
          </a:p>
          <a:p>
            <a:pPr>
              <a:buNone/>
            </a:pPr>
            <a:r>
              <a:rPr lang="id-ID" dirty="0" smtClean="0"/>
              <a:t>Berhubung tipe persiapan yang akan kita bahas adalah tipe persiapan</a:t>
            </a:r>
          </a:p>
          <a:p>
            <a:pPr>
              <a:buNone/>
            </a:pPr>
            <a:r>
              <a:rPr lang="id-ID" dirty="0" smtClean="0"/>
              <a:t>standar (basic setup), maka Anda dapat memilih tipe persiapan standar</a:t>
            </a:r>
          </a:p>
          <a:p>
            <a:pPr>
              <a:buNone/>
            </a:pPr>
            <a:r>
              <a:rPr lang="id-ID" dirty="0" smtClean="0"/>
              <a:t>dengan cara meng-klik option “Persiapan Standar (Basic Setup)”. Kemudian</a:t>
            </a:r>
          </a:p>
          <a:p>
            <a:pPr>
              <a:buNone/>
            </a:pPr>
            <a:r>
              <a:rPr lang="id-ID" dirty="0" smtClean="0"/>
              <a:t>klik tombol LANJUT (NEXT) untuk masuk ke tahap persiapan berikutnya.</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1809713" y="1600200"/>
            <a:ext cx="5524574" cy="4525963"/>
          </a:xfrm>
          <a:prstGeom prst="rect">
            <a:avLst/>
          </a:prstGeom>
          <a:noFill/>
          <a:ln w="9525">
            <a:noFill/>
            <a:miter lim="800000"/>
            <a:headEnd/>
            <a:tailEnd/>
          </a:ln>
          <a:effectLst/>
        </p:spPr>
      </p:pic>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257560"/>
          </a:xfrm>
        </p:spPr>
        <p:txBody>
          <a:bodyPr>
            <a:normAutofit fontScale="62500" lnSpcReduction="20000"/>
          </a:bodyPr>
          <a:lstStyle/>
          <a:p>
            <a:pPr>
              <a:buNone/>
            </a:pPr>
            <a:r>
              <a:rPr lang="id-ID" dirty="0" smtClean="0"/>
              <a:t>3. Perhatikan pada saat Anda meng-klik tombol LANJUT (NEXT) ACCURATE</a:t>
            </a:r>
          </a:p>
          <a:p>
            <a:pPr>
              <a:buNone/>
            </a:pPr>
            <a:r>
              <a:rPr lang="id-ID" dirty="0" smtClean="0"/>
              <a:t>secara otomatis akan menampilkan pesan konfirmasi (message confirmation)</a:t>
            </a:r>
          </a:p>
          <a:p>
            <a:pPr>
              <a:buNone/>
            </a:pPr>
            <a:r>
              <a:rPr lang="id-ID" dirty="0" smtClean="0"/>
              <a:t>yang menginformasikan bahwa jika Anda memilih tipe persiapan singkat</a:t>
            </a:r>
          </a:p>
          <a:p>
            <a:pPr>
              <a:buNone/>
            </a:pPr>
            <a:r>
              <a:rPr lang="id-ID" dirty="0" smtClean="0"/>
              <a:t>(basic setup) maka secara otomatis ACCURATE akan membuatkan kode</a:t>
            </a:r>
          </a:p>
          <a:p>
            <a:pPr>
              <a:buNone/>
            </a:pPr>
            <a:r>
              <a:rPr lang="id-ID" dirty="0" smtClean="0"/>
              <a:t>akun perkiraan yang dipakai oleh perusahaan secara umum, seperti mata</a:t>
            </a:r>
          </a:p>
          <a:p>
            <a:pPr>
              <a:buNone/>
            </a:pPr>
            <a:r>
              <a:rPr lang="id-ID" dirty="0" smtClean="0"/>
              <a:t>uang, barang, pelanggan, pemasok, daftar akun dll. Jika Anda ingin</a:t>
            </a:r>
          </a:p>
          <a:p>
            <a:pPr>
              <a:buNone/>
            </a:pPr>
            <a:r>
              <a:rPr lang="id-ID" dirty="0" smtClean="0"/>
              <a:t>melanjutkan persiapan database dengan menggunakan tipe persiapan</a:t>
            </a:r>
          </a:p>
          <a:p>
            <a:pPr>
              <a:buNone/>
            </a:pPr>
            <a:r>
              <a:rPr lang="id-ID" dirty="0" smtClean="0"/>
              <a:t>singkat, maka Anda dapat mengklik tombol Yes pada window message</a:t>
            </a:r>
          </a:p>
          <a:p>
            <a:pPr>
              <a:buNone/>
            </a:pPr>
            <a:r>
              <a:rPr lang="id-ID" dirty="0" smtClean="0"/>
              <a:t>confirmation tersebut untuk melanjutkan persiapan awal database dengan</a:t>
            </a:r>
          </a:p>
          <a:p>
            <a:pPr>
              <a:buNone/>
            </a:pPr>
            <a:r>
              <a:rPr lang="id-ID" dirty="0" smtClean="0"/>
              <a:t>tipe persiapan singkat (basic setup).</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13314" name="Picture 2"/>
          <p:cNvPicPr>
            <a:picLocks noChangeAspect="1" noChangeArrowheads="1"/>
          </p:cNvPicPr>
          <p:nvPr/>
        </p:nvPicPr>
        <p:blipFill>
          <a:blip r:embed="rId2"/>
          <a:srcRect/>
          <a:stretch>
            <a:fillRect/>
          </a:stretch>
        </p:blipFill>
        <p:spPr bwMode="auto">
          <a:xfrm>
            <a:off x="785786" y="4714884"/>
            <a:ext cx="7978790"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328733"/>
          </a:xfrm>
        </p:spPr>
        <p:txBody>
          <a:bodyPr>
            <a:normAutofit fontScale="62500" lnSpcReduction="20000"/>
          </a:bodyPr>
          <a:lstStyle/>
          <a:p>
            <a:pPr>
              <a:buNone/>
            </a:pPr>
            <a:r>
              <a:rPr lang="id-ID" dirty="0" smtClean="0"/>
              <a:t>4. Persiapan standar (basic) pertama yang harus Anda lakukan adalah mengisi</a:t>
            </a:r>
          </a:p>
          <a:p>
            <a:pPr>
              <a:buNone/>
            </a:pPr>
            <a:r>
              <a:rPr lang="id-ID" dirty="0" smtClean="0"/>
              <a:t>data tentang Mata Uang (Currency) yang Anda gunakan dalam transaksi dan</a:t>
            </a:r>
          </a:p>
          <a:p>
            <a:pPr>
              <a:buNone/>
            </a:pPr>
            <a:r>
              <a:rPr lang="id-ID" dirty="0" smtClean="0"/>
              <a:t>mengisi data tentang Informasi Perusahaan Anda.</a:t>
            </a:r>
            <a:endParaRPr lang="id-ID" dirty="0"/>
          </a:p>
        </p:txBody>
      </p:sp>
      <p:pic>
        <p:nvPicPr>
          <p:cNvPr id="14338" name="Picture 2"/>
          <p:cNvPicPr>
            <a:picLocks noChangeAspect="1" noChangeArrowheads="1"/>
          </p:cNvPicPr>
          <p:nvPr/>
        </p:nvPicPr>
        <p:blipFill>
          <a:blip r:embed="rId2"/>
          <a:srcRect/>
          <a:stretch>
            <a:fillRect/>
          </a:stretch>
        </p:blipFill>
        <p:spPr bwMode="auto">
          <a:xfrm>
            <a:off x="1928795" y="2478029"/>
            <a:ext cx="5143536" cy="4027545"/>
          </a:xfrm>
          <a:prstGeom prst="rect">
            <a:avLst/>
          </a:prstGeom>
          <a:noFill/>
          <a:ln w="9525">
            <a:noFill/>
            <a:miter lim="800000"/>
            <a:headEnd/>
            <a:tailEnd/>
          </a:ln>
          <a:effectLst/>
        </p:spPr>
      </p:pic>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id-ID" dirty="0" smtClean="0">
                <a:solidFill>
                  <a:schemeClr val="bg1"/>
                </a:solidFill>
              </a:rPr>
              <a:t>Materi Perkuliahan</a:t>
            </a:r>
            <a:endParaRPr lang="id-ID" dirty="0">
              <a:solidFill>
                <a:schemeClr val="bg1"/>
              </a:solidFill>
            </a:endParaRPr>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9"/>
            </a:pPr>
            <a:r>
              <a:rPr lang="id-ID" dirty="0" smtClean="0"/>
              <a:t>Cash &amp; Bank (Kas dan Bank)</a:t>
            </a:r>
          </a:p>
          <a:p>
            <a:pPr marL="514350" indent="-514350">
              <a:buFont typeface="+mj-lt"/>
              <a:buAutoNum type="arabicPeriod" startAt="9"/>
            </a:pPr>
            <a:r>
              <a:rPr lang="id-ID" dirty="0"/>
              <a:t> </a:t>
            </a:r>
            <a:r>
              <a:rPr lang="id-ID" dirty="0" smtClean="0"/>
              <a:t>Fixed Asset (Aktiva Tetap)</a:t>
            </a:r>
          </a:p>
          <a:p>
            <a:pPr marL="514350" indent="-514350">
              <a:buFont typeface="+mj-lt"/>
              <a:buAutoNum type="arabicPeriod" startAt="9"/>
            </a:pPr>
            <a:r>
              <a:rPr lang="id-ID" dirty="0"/>
              <a:t> </a:t>
            </a:r>
            <a:r>
              <a:rPr lang="id-ID" dirty="0" smtClean="0"/>
              <a:t>Job Costing (Pembiayaan Pesanan)</a:t>
            </a:r>
          </a:p>
          <a:p>
            <a:pPr marL="514350" indent="-514350">
              <a:buFont typeface="+mj-lt"/>
              <a:buAutoNum type="arabicPeriod" startAt="9"/>
            </a:pPr>
            <a:r>
              <a:rPr lang="id-ID" dirty="0"/>
              <a:t> </a:t>
            </a:r>
            <a:r>
              <a:rPr lang="id-ID" dirty="0" smtClean="0"/>
              <a:t>Return Merchandise Authorization (RMA)</a:t>
            </a:r>
          </a:p>
          <a:p>
            <a:pPr marL="514350" indent="-514350">
              <a:buFont typeface="+mj-lt"/>
              <a:buAutoNum type="arabicPeriod" startAt="9"/>
            </a:pPr>
            <a:r>
              <a:rPr lang="id-ID" dirty="0"/>
              <a:t> </a:t>
            </a:r>
            <a:r>
              <a:rPr lang="id-ID" dirty="0" smtClean="0"/>
              <a:t>Memorize Transaction &amp; Recurring Transaction</a:t>
            </a:r>
          </a:p>
          <a:p>
            <a:pPr marL="514350" indent="-514350">
              <a:buFont typeface="+mj-lt"/>
              <a:buAutoNum type="arabicPeriod" startAt="9"/>
            </a:pPr>
            <a:r>
              <a:rPr lang="id-ID" dirty="0"/>
              <a:t> </a:t>
            </a:r>
            <a:r>
              <a:rPr lang="id-ID" dirty="0" smtClean="0"/>
              <a:t>Project Management</a:t>
            </a:r>
          </a:p>
          <a:p>
            <a:pPr marL="514350" indent="-514350">
              <a:buFont typeface="+mj-lt"/>
              <a:buAutoNum type="arabicPeriod" startAt="9"/>
            </a:pPr>
            <a:r>
              <a:rPr lang="id-ID" dirty="0"/>
              <a:t> </a:t>
            </a:r>
            <a:r>
              <a:rPr lang="id-ID" dirty="0" smtClean="0"/>
              <a:t>Case Study</a:t>
            </a:r>
          </a:p>
          <a:p>
            <a:pPr marL="514350" indent="-514350">
              <a:buFont typeface="+mj-lt"/>
              <a:buAutoNum type="arabicPeriod" startAt="9"/>
            </a:pPr>
            <a:r>
              <a:rPr lang="id-ID" dirty="0" smtClean="0"/>
              <a:t> UAS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257800"/>
          </a:xfrm>
        </p:spPr>
        <p:txBody>
          <a:bodyPr>
            <a:normAutofit fontScale="47500" lnSpcReduction="20000"/>
          </a:bodyPr>
          <a:lstStyle/>
          <a:p>
            <a:pPr>
              <a:buNone/>
            </a:pPr>
            <a:r>
              <a:rPr lang="id-ID" dirty="0" smtClean="0"/>
              <a:t>Isi data Informasi Perusahaan dengan mengikuti petunjuk di</a:t>
            </a:r>
          </a:p>
          <a:p>
            <a:pPr>
              <a:buNone/>
            </a:pPr>
            <a:r>
              <a:rPr lang="id-ID" dirty="0" smtClean="0"/>
              <a:t>bawah ini :</a:t>
            </a:r>
          </a:p>
          <a:p>
            <a:pPr>
              <a:buNone/>
            </a:pPr>
            <a:r>
              <a:rPr lang="id-ID" dirty="0" smtClean="0"/>
              <a:t>a. Company Name (Nama Perusahaan) : Isi kolom ini dengan nama lengkap</a:t>
            </a:r>
          </a:p>
          <a:p>
            <a:pPr>
              <a:buNone/>
            </a:pPr>
            <a:r>
              <a:rPr lang="id-ID" dirty="0" smtClean="0"/>
              <a:t>perusahaan. Nama ini akan ditampilkan sebagai Header pada saat Anda</a:t>
            </a:r>
          </a:p>
          <a:p>
            <a:pPr>
              <a:buNone/>
            </a:pPr>
            <a:r>
              <a:rPr lang="id-ID" dirty="0" smtClean="0"/>
              <a:t>mencetak Invoice dan Laporan. Pengetikan nama lengkap perusahaan</a:t>
            </a:r>
          </a:p>
          <a:p>
            <a:pPr>
              <a:buNone/>
            </a:pPr>
            <a:r>
              <a:rPr lang="id-ID" dirty="0" smtClean="0"/>
              <a:t>dapat dilakukan max. 60 karakter.</a:t>
            </a:r>
          </a:p>
          <a:p>
            <a:pPr>
              <a:buNone/>
            </a:pPr>
            <a:r>
              <a:rPr lang="id-ID" dirty="0" smtClean="0"/>
              <a:t>b. Addresses (Alamat) : Isi kolom ini dengan alamat perusahaan (Nama</a:t>
            </a:r>
          </a:p>
          <a:p>
            <a:pPr>
              <a:buNone/>
            </a:pPr>
            <a:r>
              <a:rPr lang="id-ID" dirty="0" smtClean="0"/>
              <a:t>Jalan dan No).</a:t>
            </a:r>
          </a:p>
          <a:p>
            <a:pPr>
              <a:buNone/>
            </a:pPr>
            <a:r>
              <a:rPr lang="id-ID" dirty="0" smtClean="0"/>
              <a:t>c. Default Currency (Mata Uang Default) : Kolom ini secara otomatis akan</a:t>
            </a:r>
          </a:p>
          <a:p>
            <a:pPr>
              <a:buNone/>
            </a:pPr>
            <a:r>
              <a:rPr lang="id-ID" dirty="0" smtClean="0"/>
              <a:t>terisi dengan mata uang IDR. Jika mata uang default yang Anda gunakan</a:t>
            </a:r>
          </a:p>
          <a:p>
            <a:pPr>
              <a:buNone/>
            </a:pPr>
            <a:r>
              <a:rPr lang="id-ID" dirty="0" smtClean="0"/>
              <a:t>adalah mata uang asing maka Anda dapat mengubah default mata uang</a:t>
            </a:r>
          </a:p>
          <a:p>
            <a:pPr>
              <a:buNone/>
            </a:pPr>
            <a:r>
              <a:rPr lang="id-ID" dirty="0" smtClean="0"/>
              <a:t>sesuai dengan yang Anda inginkan dengan terlebih dahulu menyesuaikan</a:t>
            </a:r>
          </a:p>
          <a:p>
            <a:pPr>
              <a:buNone/>
            </a:pPr>
            <a:r>
              <a:rPr lang="id-ID" dirty="0" smtClean="0"/>
              <a:t>daftar mata uang sesuai dengan mata uang yang Anda gunakan dalam</a:t>
            </a:r>
          </a:p>
          <a:p>
            <a:pPr>
              <a:buNone/>
            </a:pPr>
            <a:r>
              <a:rPr lang="id-ID" dirty="0" smtClean="0"/>
              <a:t>transaksi operasional perusahaan Anda.</a:t>
            </a:r>
          </a:p>
          <a:p>
            <a:pPr>
              <a:buNone/>
            </a:pPr>
            <a:r>
              <a:rPr lang="id-ID" dirty="0" smtClean="0"/>
              <a:t>d. Tax Company Name (Nama Perusahaan Pajak) : Anda dapat mengisi</a:t>
            </a:r>
          </a:p>
          <a:p>
            <a:pPr>
              <a:buNone/>
            </a:pPr>
            <a:r>
              <a:rPr lang="id-ID" dirty="0" smtClean="0"/>
              <a:t>kolom ini dengan nama lengkap perusahaan yang nantinya akan</a:t>
            </a:r>
          </a:p>
          <a:p>
            <a:pPr>
              <a:buNone/>
            </a:pPr>
            <a:r>
              <a:rPr lang="id-ID" dirty="0" smtClean="0"/>
              <a:t>ditampilkan pada saat Anda mencetak Faktur Pajak Standart.</a:t>
            </a:r>
          </a:p>
          <a:p>
            <a:pPr>
              <a:buNone/>
            </a:pPr>
            <a:r>
              <a:rPr lang="id-ID" dirty="0" smtClean="0"/>
              <a:t>e. Tax Address (Alamat Pajak) : Anda dapat mengisi kolom ini dengan</a:t>
            </a:r>
          </a:p>
          <a:p>
            <a:pPr>
              <a:buNone/>
            </a:pPr>
            <a:r>
              <a:rPr lang="id-ID" dirty="0" smtClean="0"/>
              <a:t>alamat perusahaan yang nantinya akan ditampilkan pada saat Anda</a:t>
            </a:r>
          </a:p>
          <a:p>
            <a:pPr>
              <a:buNone/>
            </a:pPr>
            <a:r>
              <a:rPr lang="id-ID" dirty="0" smtClean="0"/>
              <a:t>mencetak Faktur Pajak Standart.</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id-ID" dirty="0" smtClean="0"/>
              <a:t>f. Form Serial Number (No Seri Faktur Pajak) : Isi kolom ini dengan nomor</a:t>
            </a:r>
          </a:p>
          <a:p>
            <a:pPr>
              <a:buNone/>
            </a:pPr>
            <a:r>
              <a:rPr lang="id-ID" dirty="0" smtClean="0"/>
              <a:t>seri Faktur Pajak Standar yang nantinya akan ditampilkan pada kolom</a:t>
            </a:r>
          </a:p>
          <a:p>
            <a:pPr>
              <a:buNone/>
            </a:pPr>
            <a:r>
              <a:rPr lang="id-ID" dirty="0" smtClean="0"/>
              <a:t>pertama nomor seri Faktur Pajak Standar.</a:t>
            </a:r>
          </a:p>
          <a:p>
            <a:pPr>
              <a:buNone/>
            </a:pPr>
            <a:r>
              <a:rPr lang="id-ID" dirty="0" smtClean="0"/>
              <a:t>g. Tax Registration Number (NPWP) : Isi kolom ini dengan NPWP</a:t>
            </a:r>
          </a:p>
          <a:p>
            <a:pPr>
              <a:buNone/>
            </a:pPr>
            <a:r>
              <a:rPr lang="id-ID" dirty="0" smtClean="0"/>
              <a:t>Perusahaan.</a:t>
            </a:r>
          </a:p>
          <a:p>
            <a:pPr>
              <a:buNone/>
            </a:pPr>
            <a:r>
              <a:rPr lang="id-ID" dirty="0" smtClean="0"/>
              <a:t>h. Taxable Company’s No (No Pengukuhan PKP) : Isi kolom ini dengan</a:t>
            </a:r>
          </a:p>
          <a:p>
            <a:pPr>
              <a:buNone/>
            </a:pPr>
            <a:r>
              <a:rPr lang="id-ID" dirty="0" smtClean="0"/>
              <a:t>NPPKP Perusahaan.</a:t>
            </a:r>
          </a:p>
          <a:p>
            <a:pPr>
              <a:buNone/>
            </a:pPr>
            <a:r>
              <a:rPr lang="id-ID" dirty="0" smtClean="0"/>
              <a:t>i. Taxable Company’s Date (Tgl Pengukuhan PKP) : Isi kolom ini dengan</a:t>
            </a:r>
          </a:p>
          <a:p>
            <a:pPr>
              <a:buNone/>
            </a:pPr>
            <a:r>
              <a:rPr lang="id-ID" dirty="0" smtClean="0"/>
              <a:t>tanggal pengukuhan Perusahaan sebagai Pengusaha Kena Pajak.</a:t>
            </a:r>
          </a:p>
          <a:p>
            <a:pPr>
              <a:buNone/>
            </a:pPr>
            <a:r>
              <a:rPr lang="id-ID" dirty="0" smtClean="0"/>
              <a:t>j. Branch Code (Kode Cabang) : Isi dengan Kode Cabang</a:t>
            </a:r>
          </a:p>
          <a:p>
            <a:pPr>
              <a:buNone/>
            </a:pPr>
            <a:r>
              <a:rPr lang="id-ID" dirty="0" smtClean="0"/>
              <a:t>k. Type (Jenis Usaha) : Pada kolom ini Anda dapat menginformasikan</a:t>
            </a:r>
          </a:p>
          <a:p>
            <a:pPr>
              <a:buNone/>
            </a:pPr>
            <a:r>
              <a:rPr lang="id-ID" dirty="0" smtClean="0"/>
              <a:t>bidang usaha dari perusahaan Anda.</a:t>
            </a:r>
          </a:p>
          <a:p>
            <a:pPr>
              <a:buNone/>
            </a:pPr>
            <a:r>
              <a:rPr lang="id-ID" dirty="0" smtClean="0"/>
              <a:t>l. KLU SPT : Isi kolom ini dengan mengetikkan Kode Lapangan Usaha.</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472138"/>
          </a:xfrm>
        </p:spPr>
        <p:txBody>
          <a:bodyPr>
            <a:normAutofit fontScale="55000" lnSpcReduction="20000"/>
          </a:bodyPr>
          <a:lstStyle/>
          <a:p>
            <a:pPr>
              <a:buNone/>
            </a:pPr>
            <a:r>
              <a:rPr lang="id-ID" dirty="0" smtClean="0"/>
              <a:t>Karena Anda memilih tipe persiapan singkat, maka Tabel Daftar Mata Uang</a:t>
            </a:r>
          </a:p>
          <a:p>
            <a:pPr>
              <a:buNone/>
            </a:pPr>
            <a:r>
              <a:rPr lang="id-ID" dirty="0" smtClean="0"/>
              <a:t>secara otomatis telah menampilkan data mata uang yang telah dicreate oleh</a:t>
            </a:r>
          </a:p>
          <a:p>
            <a:pPr>
              <a:buNone/>
            </a:pPr>
            <a:r>
              <a:rPr lang="id-ID" dirty="0" smtClean="0"/>
              <a:t>program ACCURATE. Anda dapat menyesuaikan data mata uang pada Tabel</a:t>
            </a:r>
          </a:p>
          <a:p>
            <a:pPr>
              <a:buNone/>
            </a:pPr>
            <a:r>
              <a:rPr lang="id-ID" dirty="0" smtClean="0"/>
              <a:t>Daftar Mata Uang sesuai dengan mata uang yang Anda miliki. Pengisian</a:t>
            </a:r>
          </a:p>
          <a:p>
            <a:pPr>
              <a:buNone/>
            </a:pPr>
            <a:r>
              <a:rPr lang="id-ID" dirty="0" smtClean="0"/>
              <a:t>Tabel Daftar Mata Uang ini dapat Anda lakukan dengan mengikuti petunjuk</a:t>
            </a:r>
          </a:p>
          <a:p>
            <a:pPr>
              <a:buNone/>
            </a:pPr>
            <a:r>
              <a:rPr lang="id-ID" dirty="0" smtClean="0"/>
              <a:t>berikut ini:</a:t>
            </a:r>
          </a:p>
          <a:p>
            <a:pPr>
              <a:buNone/>
            </a:pPr>
            <a:r>
              <a:rPr lang="id-ID" dirty="0" smtClean="0"/>
              <a:t>1. Name : Pada kolom ini Anda dapat mengetikkan nama</a:t>
            </a:r>
          </a:p>
          <a:p>
            <a:pPr>
              <a:buNone/>
            </a:pPr>
            <a:r>
              <a:rPr lang="id-ID" dirty="0" smtClean="0"/>
              <a:t>mata uang. Pengetikan nama mata uang pada kolom ini dapat dilakukan</a:t>
            </a:r>
          </a:p>
          <a:p>
            <a:pPr>
              <a:buNone/>
            </a:pPr>
            <a:r>
              <a:rPr lang="id-ID" dirty="0" smtClean="0"/>
              <a:t>maksimal 20 karakter.</a:t>
            </a:r>
          </a:p>
          <a:p>
            <a:pPr>
              <a:buNone/>
            </a:pPr>
            <a:r>
              <a:rPr lang="id-ID" dirty="0" smtClean="0"/>
              <a:t>2. Rate : Pada kolom ini, Anda dapat mengetikkan nilai</a:t>
            </a:r>
          </a:p>
          <a:p>
            <a:pPr>
              <a:buNone/>
            </a:pPr>
            <a:r>
              <a:rPr lang="id-ID" dirty="0" smtClean="0"/>
              <a:t>tukar mata uang tersebut terhadap mata uang dasar (base currency).</a:t>
            </a:r>
          </a:p>
          <a:p>
            <a:pPr>
              <a:buNone/>
            </a:pPr>
            <a:r>
              <a:rPr lang="id-ID" dirty="0" smtClean="0"/>
              <a:t>3. Rate Type : Kolom ini secara otomatis akan menampilkan</a:t>
            </a:r>
          </a:p>
          <a:p>
            <a:pPr>
              <a:buNone/>
            </a:pPr>
            <a:r>
              <a:rPr lang="id-ID" dirty="0" smtClean="0"/>
              <a:t>informasi nilai tukar mata uang yang Anda input terhadap mata uang</a:t>
            </a:r>
          </a:p>
          <a:p>
            <a:pPr>
              <a:buNone/>
            </a:pPr>
            <a:r>
              <a:rPr lang="id-ID" dirty="0" smtClean="0"/>
              <a:t>base yang menjadi default mata uang (mata uang dengan rate 1).</a:t>
            </a:r>
          </a:p>
          <a:p>
            <a:pPr>
              <a:buNone/>
            </a:pPr>
            <a:r>
              <a:rPr lang="id-ID" dirty="0" smtClean="0"/>
              <a:t>4. Country : Pada kolom ini, Anda dapat mengetikkan nama</a:t>
            </a:r>
          </a:p>
          <a:p>
            <a:pPr>
              <a:buNone/>
            </a:pPr>
            <a:r>
              <a:rPr lang="id-ID" dirty="0" smtClean="0"/>
              <a:t>negara yang mengeluarkan mata uang tersebut.</a:t>
            </a:r>
          </a:p>
          <a:p>
            <a:pPr>
              <a:buNone/>
            </a:pPr>
            <a:r>
              <a:rPr lang="id-ID" dirty="0" smtClean="0"/>
              <a:t>5. Symbol : Pada kolom ini Anda dapat mengetikkan simbol</a:t>
            </a:r>
          </a:p>
          <a:p>
            <a:pPr>
              <a:buNone/>
            </a:pPr>
            <a:r>
              <a:rPr lang="id-ID" dirty="0" smtClean="0"/>
              <a:t>mata uang yang Anda input (maksimal 10 karakter).</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14552"/>
          </a:xfrm>
        </p:spPr>
        <p:txBody>
          <a:bodyPr>
            <a:normAutofit fontScale="77500" lnSpcReduction="20000"/>
          </a:bodyPr>
          <a:lstStyle/>
          <a:p>
            <a:pPr>
              <a:buNone/>
            </a:pPr>
            <a:r>
              <a:rPr lang="sv-SE" dirty="0" smtClean="0"/>
              <a:t>5. Persiapan singkat berikutnya yang dapat Anda lakukan adalah </a:t>
            </a:r>
            <a:r>
              <a:rPr lang="sv-SE" dirty="0" smtClean="0"/>
              <a:t>menginput</a:t>
            </a:r>
            <a:r>
              <a:rPr lang="id-ID" dirty="0" smtClean="0"/>
              <a:t> </a:t>
            </a:r>
            <a:r>
              <a:rPr lang="sv-SE" dirty="0" smtClean="0"/>
              <a:t>Informasi </a:t>
            </a:r>
            <a:r>
              <a:rPr lang="sv-SE" dirty="0" smtClean="0"/>
              <a:t>Kas/Bank yang Anda miliki. Sama seperti Tabel Daftar </a:t>
            </a:r>
            <a:r>
              <a:rPr lang="sv-SE" dirty="0" smtClean="0"/>
              <a:t>Mata</a:t>
            </a:r>
            <a:r>
              <a:rPr lang="id-ID" dirty="0" smtClean="0"/>
              <a:t> Uang</a:t>
            </a:r>
            <a:r>
              <a:rPr lang="id-ID" dirty="0" smtClean="0"/>
              <a:t>, Tabel Informasi Kas/Bank juga telah terisi dengan </a:t>
            </a:r>
            <a:r>
              <a:rPr lang="id-ID" dirty="0" smtClean="0"/>
              <a:t>informasi Kas/Bank </a:t>
            </a:r>
            <a:r>
              <a:rPr lang="id-ID" dirty="0" smtClean="0"/>
              <a:t>yang otomatis telah dibuatkan program ACCURATE pada </a:t>
            </a:r>
            <a:r>
              <a:rPr lang="id-ID" dirty="0" smtClean="0"/>
              <a:t>saat Anda </a:t>
            </a:r>
            <a:r>
              <a:rPr lang="id-ID" dirty="0" smtClean="0"/>
              <a:t>memilih tipe persiapan singkat (basic setup).</a:t>
            </a:r>
            <a:endParaRPr lang="id-ID" dirty="0"/>
          </a:p>
        </p:txBody>
      </p:sp>
      <p:pic>
        <p:nvPicPr>
          <p:cNvPr id="1026" name="Picture 2"/>
          <p:cNvPicPr>
            <a:picLocks noChangeAspect="1" noChangeArrowheads="1"/>
          </p:cNvPicPr>
          <p:nvPr/>
        </p:nvPicPr>
        <p:blipFill>
          <a:blip r:embed="rId2"/>
          <a:srcRect/>
          <a:stretch>
            <a:fillRect/>
          </a:stretch>
        </p:blipFill>
        <p:spPr bwMode="auto">
          <a:xfrm>
            <a:off x="2571737" y="3503374"/>
            <a:ext cx="3429024" cy="3068898"/>
          </a:xfrm>
          <a:prstGeom prst="rect">
            <a:avLst/>
          </a:prstGeom>
          <a:noFill/>
          <a:ln w="9525">
            <a:noFill/>
            <a:miter lim="800000"/>
            <a:headEnd/>
            <a:tailEnd/>
          </a:ln>
          <a:effectLst/>
        </p:spPr>
      </p:pic>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id-ID" dirty="0" smtClean="0"/>
              <a:t>Anda dapat menyesuaikan data pada Tabel Cash/Bank Information </a:t>
            </a:r>
            <a:r>
              <a:rPr lang="id-ID" dirty="0" smtClean="0"/>
              <a:t>sesuai dengan </a:t>
            </a:r>
            <a:r>
              <a:rPr lang="id-ID" dirty="0" smtClean="0"/>
              <a:t>data Kas/Bank yang Anda miliki. Pengisian Tabel Daftar </a:t>
            </a:r>
            <a:r>
              <a:rPr lang="id-ID" dirty="0" smtClean="0"/>
              <a:t>Kas/Bank ini </a:t>
            </a:r>
            <a:r>
              <a:rPr lang="id-ID" dirty="0" smtClean="0"/>
              <a:t>dapat Anda lakukan dengan mengikuti petunjuk berikut ini:</a:t>
            </a:r>
          </a:p>
          <a:p>
            <a:r>
              <a:rPr lang="nn-NO" dirty="0" smtClean="0"/>
              <a:t> Name : Pada kolom ini Anda dapat mengetikkan nama</a:t>
            </a:r>
          </a:p>
          <a:p>
            <a:r>
              <a:rPr lang="id-ID" dirty="0" smtClean="0"/>
              <a:t>akun kas/bank yang Anda miliki.</a:t>
            </a:r>
          </a:p>
          <a:p>
            <a:r>
              <a:rPr lang="id-ID" dirty="0" smtClean="0"/>
              <a:t> Currency : Pada kolom ini Anda dapat memilih jenis mata</a:t>
            </a:r>
          </a:p>
          <a:p>
            <a:r>
              <a:rPr lang="id-ID" dirty="0" smtClean="0"/>
              <a:t>uang dari akun kas/bank yang Anda miliki.</a:t>
            </a:r>
          </a:p>
          <a:p>
            <a:r>
              <a:rPr lang="id-ID" dirty="0" smtClean="0"/>
              <a:t> Balance Date : Pada kolom ini Anda dapat menginput tanggal</a:t>
            </a:r>
          </a:p>
          <a:p>
            <a:r>
              <a:rPr lang="id-ID" dirty="0" smtClean="0"/>
              <a:t>saldo akun kas/bank yang Anda miliki.</a:t>
            </a:r>
          </a:p>
          <a:p>
            <a:r>
              <a:rPr lang="id-ID" dirty="0" smtClean="0"/>
              <a:t> Current Balance : Pada kolom ini Anda dapat menginput saldo</a:t>
            </a:r>
          </a:p>
          <a:p>
            <a:r>
              <a:rPr lang="sv-SE" dirty="0" smtClean="0"/>
              <a:t>kas/bank yang Anda miliki per tanggal saldo yang Anda input.</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71613"/>
            <a:ext cx="8286808" cy="2585323"/>
          </a:xfrm>
          <a:prstGeom prst="rect">
            <a:avLst/>
          </a:prstGeom>
        </p:spPr>
        <p:txBody>
          <a:bodyPr wrap="square">
            <a:spAutoFit/>
          </a:bodyPr>
          <a:lstStyle/>
          <a:p>
            <a:r>
              <a:rPr lang="id-ID" dirty="0" smtClean="0"/>
              <a:t>Setelah Anda selesai menginput Informasi Kas/Bank yang Anda miliki</a:t>
            </a:r>
          </a:p>
          <a:p>
            <a:r>
              <a:rPr lang="id-ID" dirty="0" smtClean="0"/>
              <a:t>langkah selanjutnya klik tombol LANJUT (NEXT) untuk masuk ke</a:t>
            </a:r>
          </a:p>
          <a:p>
            <a:r>
              <a:rPr lang="id-ID" dirty="0" smtClean="0"/>
              <a:t>persiapan singkat berikutnya.</a:t>
            </a:r>
          </a:p>
          <a:p>
            <a:r>
              <a:rPr lang="sv-SE" dirty="0" smtClean="0"/>
              <a:t>6. Persiapan singkat berikutnya yang dapat Anda lakukan adalah menginput</a:t>
            </a:r>
          </a:p>
          <a:p>
            <a:r>
              <a:rPr lang="nn-NO" dirty="0" smtClean="0"/>
              <a:t>informasi pelanggan dan pemasok yang Anda miliki. Sama hal dengan</a:t>
            </a:r>
          </a:p>
          <a:p>
            <a:r>
              <a:rPr lang="id-ID" dirty="0" smtClean="0"/>
              <a:t>Tabel Daftar Mata Uang dan Kas/Bank, Tabel Daftar Pelanggan dan</a:t>
            </a:r>
          </a:p>
          <a:p>
            <a:r>
              <a:rPr lang="id-ID" dirty="0" smtClean="0"/>
              <a:t>Pemasok ini juga telah terisi dengan informasi Pelanggan dan Pemasok</a:t>
            </a:r>
          </a:p>
          <a:p>
            <a:r>
              <a:rPr lang="id-ID" dirty="0" smtClean="0"/>
              <a:t>yang secara otomatis dibuatkan oleh program ACCURATE pada saat Anda</a:t>
            </a:r>
          </a:p>
          <a:p>
            <a:r>
              <a:rPr lang="id-ID" dirty="0" smtClean="0"/>
              <a:t>memilih jenis persiapan singkat (basic).</a:t>
            </a:r>
            <a:endParaRPr lang="id-ID" dirty="0"/>
          </a:p>
        </p:txBody>
      </p:sp>
      <p:sp>
        <p:nvSpPr>
          <p:cNvPr id="5" name="Rectangle 4"/>
          <p:cNvSpPr/>
          <p:nvPr/>
        </p:nvSpPr>
        <p:spPr>
          <a:xfrm>
            <a:off x="500034" y="4071942"/>
            <a:ext cx="2556982" cy="369332"/>
          </a:xfrm>
          <a:prstGeom prst="rect">
            <a:avLst/>
          </a:prstGeom>
        </p:spPr>
        <p:txBody>
          <a:bodyPr wrap="none">
            <a:spAutoFit/>
          </a:bodyPr>
          <a:lstStyle/>
          <a:p>
            <a:r>
              <a:rPr lang="id-ID" dirty="0" smtClean="0"/>
              <a:t>a. Tabel Daftar Pelanggan</a:t>
            </a:r>
            <a:endParaRPr lang="id-ID" dirty="0"/>
          </a:p>
        </p:txBody>
      </p:sp>
      <p:pic>
        <p:nvPicPr>
          <p:cNvPr id="2050" name="Picture 2"/>
          <p:cNvPicPr>
            <a:picLocks noChangeAspect="1" noChangeArrowheads="1"/>
          </p:cNvPicPr>
          <p:nvPr/>
        </p:nvPicPr>
        <p:blipFill>
          <a:blip r:embed="rId2"/>
          <a:srcRect/>
          <a:stretch>
            <a:fillRect/>
          </a:stretch>
        </p:blipFill>
        <p:spPr bwMode="auto">
          <a:xfrm>
            <a:off x="3214678" y="4103004"/>
            <a:ext cx="2767014" cy="2612144"/>
          </a:xfrm>
          <a:prstGeom prst="rect">
            <a:avLst/>
          </a:prstGeom>
          <a:noFill/>
          <a:ln w="9525">
            <a:noFill/>
            <a:miter lim="800000"/>
            <a:headEnd/>
            <a:tailEnd/>
          </a:ln>
          <a:effectLst/>
        </p:spPr>
      </p:pic>
      <p:sp>
        <p:nvSpPr>
          <p:cNvPr id="7"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71612"/>
            <a:ext cx="8286808" cy="3416320"/>
          </a:xfrm>
          <a:prstGeom prst="rect">
            <a:avLst/>
          </a:prstGeom>
        </p:spPr>
        <p:txBody>
          <a:bodyPr wrap="square">
            <a:spAutoFit/>
          </a:bodyPr>
          <a:lstStyle/>
          <a:p>
            <a:r>
              <a:rPr lang="id-ID" dirty="0" smtClean="0"/>
              <a:t>Pada tabel Daftar Pelanggan entry data pelanggan yang Anda miliki</a:t>
            </a:r>
          </a:p>
          <a:p>
            <a:r>
              <a:rPr lang="id-ID" dirty="0" smtClean="0"/>
              <a:t>dengan mengikuti petunjuk di bawah ini:</a:t>
            </a:r>
          </a:p>
          <a:p>
            <a:r>
              <a:rPr lang="nn-NO" dirty="0" smtClean="0"/>
              <a:t> Name : Pada kolom ini Anda dapat mengetikkan</a:t>
            </a:r>
          </a:p>
          <a:p>
            <a:r>
              <a:rPr lang="pt-BR" dirty="0" smtClean="0"/>
              <a:t>nama pelanggan yang Anda miliki.</a:t>
            </a:r>
          </a:p>
          <a:p>
            <a:r>
              <a:rPr lang="id-ID" dirty="0" smtClean="0"/>
              <a:t> Currency : Pada kolom ini Anda dapat memilih jenis mata</a:t>
            </a:r>
          </a:p>
          <a:p>
            <a:r>
              <a:rPr lang="id-ID" dirty="0" smtClean="0"/>
              <a:t>uang yang biasa Anda gunakan untuk bertransaksi dengan</a:t>
            </a:r>
          </a:p>
          <a:p>
            <a:r>
              <a:rPr lang="id-ID" dirty="0" smtClean="0"/>
              <a:t>pelanggan tersebut.</a:t>
            </a:r>
          </a:p>
          <a:p>
            <a:r>
              <a:rPr lang="id-ID" dirty="0" smtClean="0"/>
              <a:t> Opening Balance : Kolom ini akan menampilkan saldo piutang</a:t>
            </a:r>
          </a:p>
          <a:p>
            <a:r>
              <a:rPr lang="id-ID" dirty="0" smtClean="0"/>
              <a:t>pelanggan Anda. Penginputan saldo piutang pelanggan pada</a:t>
            </a:r>
          </a:p>
          <a:p>
            <a:r>
              <a:rPr lang="id-ID" dirty="0" smtClean="0"/>
              <a:t>Daftar ini dapat dilakukan dengan cara :</a:t>
            </a:r>
          </a:p>
          <a:p>
            <a:r>
              <a:rPr lang="id-ID" dirty="0" smtClean="0"/>
              <a:t>1. Klik tombol Opening Balance yang terdapat di atas Tabel Daftar</a:t>
            </a:r>
          </a:p>
          <a:p>
            <a:r>
              <a:rPr lang="id-ID" dirty="0" smtClean="0"/>
              <a:t>Pelanggan, untuk membuka form isian Opening Balance.</a:t>
            </a:r>
            <a:endParaRPr lang="id-ID" dirty="0"/>
          </a:p>
        </p:txBody>
      </p:sp>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1571612"/>
            <a:ext cx="5105400" cy="49434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143372" y="2500306"/>
            <a:ext cx="4667250" cy="3114675"/>
          </a:xfrm>
          <a:prstGeom prst="rect">
            <a:avLst/>
          </a:prstGeom>
          <a:noFill/>
          <a:ln w="9525">
            <a:noFill/>
            <a:miter lim="800000"/>
            <a:headEnd/>
            <a:tailEnd/>
          </a:ln>
          <a:effectLst/>
        </p:spPr>
      </p:pic>
      <p:sp>
        <p:nvSpPr>
          <p:cNvPr id="6"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00174"/>
            <a:ext cx="8286808" cy="646331"/>
          </a:xfrm>
          <a:prstGeom prst="rect">
            <a:avLst/>
          </a:prstGeom>
        </p:spPr>
        <p:txBody>
          <a:bodyPr wrap="square">
            <a:spAutoFit/>
          </a:bodyPr>
          <a:lstStyle/>
          <a:p>
            <a:r>
              <a:rPr lang="id-ID" dirty="0" smtClean="0"/>
              <a:t>2. Pada tampilan form Opening Balance, isi informasi saldo</a:t>
            </a:r>
          </a:p>
          <a:p>
            <a:r>
              <a:rPr lang="id-ID" dirty="0" smtClean="0"/>
              <a:t>pelanggan Anda dengan mengikuti petunjuk di bawah ini :</a:t>
            </a:r>
            <a:endParaRPr lang="id-ID" dirty="0"/>
          </a:p>
        </p:txBody>
      </p:sp>
      <p:pic>
        <p:nvPicPr>
          <p:cNvPr id="4098" name="Picture 2"/>
          <p:cNvPicPr>
            <a:picLocks noChangeAspect="1" noChangeArrowheads="1"/>
          </p:cNvPicPr>
          <p:nvPr/>
        </p:nvPicPr>
        <p:blipFill>
          <a:blip r:embed="rId2"/>
          <a:srcRect/>
          <a:stretch>
            <a:fillRect/>
          </a:stretch>
        </p:blipFill>
        <p:spPr bwMode="auto">
          <a:xfrm>
            <a:off x="1500166" y="2285992"/>
            <a:ext cx="4667250" cy="3114675"/>
          </a:xfrm>
          <a:prstGeom prst="rect">
            <a:avLst/>
          </a:prstGeom>
          <a:noFill/>
          <a:ln w="9525">
            <a:noFill/>
            <a:miter lim="800000"/>
            <a:headEnd/>
            <a:tailEnd/>
          </a:ln>
          <a:effectLst/>
        </p:spPr>
      </p:pic>
      <p:sp>
        <p:nvSpPr>
          <p:cNvPr id="6"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643050"/>
            <a:ext cx="8358246" cy="5078313"/>
          </a:xfrm>
          <a:prstGeom prst="rect">
            <a:avLst/>
          </a:prstGeom>
        </p:spPr>
        <p:txBody>
          <a:bodyPr wrap="square">
            <a:spAutoFit/>
          </a:bodyPr>
          <a:lstStyle/>
          <a:p>
            <a:r>
              <a:rPr lang="pt-BR" dirty="0" smtClean="0"/>
              <a:t>• Invoice No : Pada kolom ini Anda dapat mengetikkan</a:t>
            </a:r>
          </a:p>
          <a:p>
            <a:r>
              <a:rPr lang="pt-BR" dirty="0" smtClean="0"/>
              <a:t>nomor invoice terutang dari pelanggan Anda. Jika Anda</a:t>
            </a:r>
          </a:p>
          <a:p>
            <a:r>
              <a:rPr lang="it-IT" dirty="0" smtClean="0"/>
              <a:t>tidak mempunyai nomor invoice dari saldo piutang</a:t>
            </a:r>
          </a:p>
          <a:p>
            <a:r>
              <a:rPr lang="id-ID" dirty="0" smtClean="0"/>
              <a:t>pelanggan Anda, Anda dapat langsung mengetikkan saldo</a:t>
            </a:r>
          </a:p>
          <a:p>
            <a:r>
              <a:rPr lang="id-ID" dirty="0" smtClean="0"/>
              <a:t>piutang pelanggan Anda pada kolom Opening Balance.</a:t>
            </a:r>
          </a:p>
          <a:p>
            <a:r>
              <a:rPr lang="fi-FI" dirty="0" smtClean="0"/>
              <a:t>Perhatikan kolom invoice no secara otomatis akan terisi</a:t>
            </a:r>
          </a:p>
          <a:p>
            <a:r>
              <a:rPr lang="id-ID" dirty="0" smtClean="0"/>
              <a:t>dengan nomor 1000.</a:t>
            </a:r>
          </a:p>
          <a:p>
            <a:r>
              <a:rPr lang="id-ID" dirty="0" smtClean="0"/>
              <a:t>• Date : Pada kolom ini Anda dapat mengetikkan</a:t>
            </a:r>
          </a:p>
          <a:p>
            <a:r>
              <a:rPr lang="id-ID" dirty="0" smtClean="0"/>
              <a:t>tanggal saldo piutang pelanggan Anda.</a:t>
            </a:r>
          </a:p>
          <a:p>
            <a:r>
              <a:rPr lang="id-ID" dirty="0" smtClean="0"/>
              <a:t>• Opening Balance : Pada kolom ini Anda dapat mengetikkan</a:t>
            </a:r>
          </a:p>
          <a:p>
            <a:r>
              <a:rPr lang="sv-SE" dirty="0" smtClean="0"/>
              <a:t>jumlah saldo piutang pelanggan Anda.</a:t>
            </a:r>
          </a:p>
          <a:p>
            <a:r>
              <a:rPr lang="id-ID" dirty="0" smtClean="0"/>
              <a:t>• Klik tombol OK untuk menyimpan pencatatan saldo yang</a:t>
            </a:r>
          </a:p>
          <a:p>
            <a:r>
              <a:rPr lang="id-ID" dirty="0" smtClean="0"/>
              <a:t>telah Anda buat.</a:t>
            </a:r>
          </a:p>
          <a:p>
            <a:r>
              <a:rPr lang="id-ID" dirty="0" smtClean="0"/>
              <a:t>Setelah data nama pelanggan beserta saldo piutang pelanggan telah</a:t>
            </a:r>
          </a:p>
          <a:p>
            <a:r>
              <a:rPr lang="id-ID" dirty="0" smtClean="0"/>
              <a:t>selesai Anda input, klik tombol LANJUT (NEXT) untuk membuka </a:t>
            </a:r>
            <a:r>
              <a:rPr lang="id-ID" dirty="0" smtClean="0"/>
              <a:t>Tab</a:t>
            </a:r>
          </a:p>
          <a:p>
            <a:r>
              <a:rPr lang="pt-BR" dirty="0" smtClean="0"/>
              <a:t>Pemasok (Vendor). Pada tab Vendor Anda dapat menginput data</a:t>
            </a:r>
          </a:p>
          <a:p>
            <a:r>
              <a:rPr lang="id-ID" dirty="0" smtClean="0"/>
              <a:t>pemasok (vendor) yang Anda miliki beserta saldo hutang Anda</a:t>
            </a:r>
          </a:p>
          <a:p>
            <a:r>
              <a:rPr lang="id-ID" dirty="0" smtClean="0"/>
              <a:t>terhadap Pemasok (Vendor) tersebut.</a:t>
            </a:r>
            <a:endParaRPr lang="id-ID" dirty="0"/>
          </a:p>
        </p:txBody>
      </p:sp>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id-ID" dirty="0" smtClean="0">
                <a:solidFill>
                  <a:schemeClr val="bg1"/>
                </a:solidFill>
              </a:rPr>
              <a:t>1. Pendahuluan</a:t>
            </a:r>
            <a:endParaRPr lang="id-ID" dirty="0">
              <a:solidFill>
                <a:schemeClr val="bg1"/>
              </a:solidFill>
            </a:endParaRPr>
          </a:p>
        </p:txBody>
      </p:sp>
      <p:sp>
        <p:nvSpPr>
          <p:cNvPr id="3" name="Content Placeholder 2"/>
          <p:cNvSpPr>
            <a:spLocks noGrp="1"/>
          </p:cNvSpPr>
          <p:nvPr>
            <p:ph idx="1"/>
          </p:nvPr>
        </p:nvSpPr>
        <p:spPr/>
        <p:txBody>
          <a:bodyPr>
            <a:normAutofit fontScale="92500" lnSpcReduction="20000"/>
          </a:bodyPr>
          <a:lstStyle/>
          <a:p>
            <a:pPr>
              <a:buNone/>
            </a:pPr>
            <a:r>
              <a:rPr lang="id-ID" dirty="0" smtClean="0"/>
              <a:t>A. Tentang ACCURATE Versi-4</a:t>
            </a:r>
          </a:p>
          <a:p>
            <a:pPr>
              <a:buNone/>
            </a:pPr>
            <a:r>
              <a:rPr lang="id-ID" dirty="0" smtClean="0"/>
              <a:t>ACCURATE Accounting Software Versi 4 tampil dengan tampilan dan fitur baru yang lebih dinamis, lebih praktis, dan lebih interaktif dari ACCURATE Versi 3. Dengan tetap mempertahankan sifat utama ACCURATE yaitu mudah digunakan (user friendly) dan keakurasian yang tinggi, ACCURATE 4 memberikan lebih banyak lagi fitur dan keunggulan yang akan membantu Anda menjalankan usaha semakin lebih mudah dan menyenangkan.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00174"/>
            <a:ext cx="3320333" cy="369332"/>
          </a:xfrm>
          <a:prstGeom prst="rect">
            <a:avLst/>
          </a:prstGeom>
        </p:spPr>
        <p:txBody>
          <a:bodyPr wrap="none">
            <a:spAutoFit/>
          </a:bodyPr>
          <a:lstStyle/>
          <a:p>
            <a:r>
              <a:rPr lang="id-ID" dirty="0" smtClean="0"/>
              <a:t>b. Tabel Daftar Pemasok (Vendor)</a:t>
            </a:r>
            <a:endParaRPr lang="id-ID" dirty="0"/>
          </a:p>
        </p:txBody>
      </p:sp>
      <p:pic>
        <p:nvPicPr>
          <p:cNvPr id="5122" name="Picture 2"/>
          <p:cNvPicPr>
            <a:picLocks noChangeAspect="1" noChangeArrowheads="1"/>
          </p:cNvPicPr>
          <p:nvPr/>
        </p:nvPicPr>
        <p:blipFill>
          <a:blip r:embed="rId2"/>
          <a:srcRect/>
          <a:stretch>
            <a:fillRect/>
          </a:stretch>
        </p:blipFill>
        <p:spPr bwMode="auto">
          <a:xfrm>
            <a:off x="1571604" y="1857364"/>
            <a:ext cx="5114925" cy="4000528"/>
          </a:xfrm>
          <a:prstGeom prst="rect">
            <a:avLst/>
          </a:prstGeom>
          <a:noFill/>
          <a:ln w="9525">
            <a:noFill/>
            <a:miter lim="800000"/>
            <a:headEnd/>
            <a:tailEnd/>
          </a:ln>
          <a:effectLst/>
        </p:spPr>
      </p:pic>
      <p:sp>
        <p:nvSpPr>
          <p:cNvPr id="7"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71612"/>
            <a:ext cx="8286808" cy="3693319"/>
          </a:xfrm>
          <a:prstGeom prst="rect">
            <a:avLst/>
          </a:prstGeom>
        </p:spPr>
        <p:txBody>
          <a:bodyPr wrap="square">
            <a:spAutoFit/>
          </a:bodyPr>
          <a:lstStyle/>
          <a:p>
            <a:pPr algn="just"/>
            <a:r>
              <a:rPr lang="pt-BR" dirty="0" smtClean="0"/>
              <a:t>Pada tabel Daftar Pelanggan entry data pemasok (vendor)</a:t>
            </a:r>
          </a:p>
          <a:p>
            <a:r>
              <a:rPr lang="id-ID" dirty="0" smtClean="0"/>
              <a:t>yang Anda miliki dengan mengikuti petunjuk di bawah ini:</a:t>
            </a:r>
          </a:p>
          <a:p>
            <a:r>
              <a:rPr lang="nn-NO" dirty="0" smtClean="0"/>
              <a:t> Name : Pada kolom ini Anda dapat mengetikkan</a:t>
            </a:r>
          </a:p>
          <a:p>
            <a:r>
              <a:rPr lang="pt-BR" dirty="0" smtClean="0"/>
              <a:t>nama pemasok (vendor) yang Anda miliki.</a:t>
            </a:r>
          </a:p>
          <a:p>
            <a:r>
              <a:rPr lang="id-ID" dirty="0" smtClean="0"/>
              <a:t> Currency : Pada kolom ini Anda dapat memilih jenis mata</a:t>
            </a:r>
          </a:p>
          <a:p>
            <a:r>
              <a:rPr lang="id-ID" dirty="0" smtClean="0"/>
              <a:t>uang yang biasa Anda gunakan untuk bertransaksi dengan</a:t>
            </a:r>
          </a:p>
          <a:p>
            <a:r>
              <a:rPr lang="id-ID" dirty="0" smtClean="0"/>
              <a:t>pemasok (vendor) tersebut.</a:t>
            </a:r>
          </a:p>
          <a:p>
            <a:r>
              <a:rPr lang="sv-SE" dirty="0" smtClean="0"/>
              <a:t> Opening Balance : Kolom ini akan menampilkan saldo hutang</a:t>
            </a:r>
          </a:p>
          <a:p>
            <a:r>
              <a:rPr lang="id-ID" dirty="0" smtClean="0"/>
              <a:t>Anda kepada pemasok (vendor). Penginputan saldo piutang</a:t>
            </a:r>
          </a:p>
          <a:p>
            <a:r>
              <a:rPr lang="id-ID" dirty="0" smtClean="0"/>
              <a:t>pelanggan pada Daftar ini dapat dilakukan dengan cara :</a:t>
            </a:r>
          </a:p>
          <a:p>
            <a:r>
              <a:rPr lang="id-ID" dirty="0" smtClean="0"/>
              <a:t>1. Klik tombol Opening Balance yang terdapat di atas Tabel Daftar</a:t>
            </a:r>
          </a:p>
          <a:p>
            <a:r>
              <a:rPr lang="id-ID" dirty="0" smtClean="0"/>
              <a:t>Pemasok (Vendor), untuk membuka form isian Opening</a:t>
            </a:r>
          </a:p>
          <a:p>
            <a:r>
              <a:rPr lang="id-ID" dirty="0" smtClean="0"/>
              <a:t>Balance :</a:t>
            </a:r>
            <a:endParaRPr lang="id-ID" dirty="0"/>
          </a:p>
        </p:txBody>
      </p:sp>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428596" y="1571612"/>
            <a:ext cx="4572816" cy="4525963"/>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071934" y="1785926"/>
            <a:ext cx="4638675" cy="3143250"/>
          </a:xfrm>
          <a:prstGeom prst="rect">
            <a:avLst/>
          </a:prstGeom>
          <a:noFill/>
          <a:ln w="9525">
            <a:noFill/>
            <a:miter lim="800000"/>
            <a:headEnd/>
            <a:tailEnd/>
          </a:ln>
          <a:effectLst/>
        </p:spPr>
      </p:pic>
      <p:sp>
        <p:nvSpPr>
          <p:cNvPr id="6"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042982"/>
          </a:xfrm>
        </p:spPr>
        <p:txBody>
          <a:bodyPr>
            <a:normAutofit fontScale="77500" lnSpcReduction="20000"/>
          </a:bodyPr>
          <a:lstStyle/>
          <a:p>
            <a:pPr>
              <a:buNone/>
            </a:pPr>
            <a:r>
              <a:rPr lang="id-ID" dirty="0" smtClean="0"/>
              <a:t>2. Pada tampilan form Opening Balance, isi informasi </a:t>
            </a:r>
            <a:r>
              <a:rPr lang="id-ID" dirty="0" smtClean="0"/>
              <a:t>saldo hutang </a:t>
            </a:r>
            <a:r>
              <a:rPr lang="id-ID" dirty="0" smtClean="0"/>
              <a:t>Anda dengan mengikuti petunjuk di bawah ini:</a:t>
            </a:r>
            <a:endParaRPr lang="id-ID" dirty="0"/>
          </a:p>
        </p:txBody>
      </p:sp>
      <p:pic>
        <p:nvPicPr>
          <p:cNvPr id="7170" name="Picture 2"/>
          <p:cNvPicPr>
            <a:picLocks noChangeAspect="1" noChangeArrowheads="1"/>
          </p:cNvPicPr>
          <p:nvPr/>
        </p:nvPicPr>
        <p:blipFill>
          <a:blip r:embed="rId2"/>
          <a:srcRect/>
          <a:stretch>
            <a:fillRect/>
          </a:stretch>
        </p:blipFill>
        <p:spPr bwMode="auto">
          <a:xfrm>
            <a:off x="2071670" y="2347927"/>
            <a:ext cx="4667250" cy="3152775"/>
          </a:xfrm>
          <a:prstGeom prst="rect">
            <a:avLst/>
          </a:prstGeom>
          <a:noFill/>
          <a:ln w="9525">
            <a:noFill/>
            <a:miter lim="800000"/>
            <a:headEnd/>
            <a:tailEnd/>
          </a:ln>
          <a:effectLst/>
        </p:spPr>
      </p:pic>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71612"/>
            <a:ext cx="8286808" cy="4524315"/>
          </a:xfrm>
          <a:prstGeom prst="rect">
            <a:avLst/>
          </a:prstGeom>
        </p:spPr>
        <p:txBody>
          <a:bodyPr wrap="square">
            <a:spAutoFit/>
          </a:bodyPr>
          <a:lstStyle/>
          <a:p>
            <a:r>
              <a:rPr lang="pt-BR" dirty="0" smtClean="0"/>
              <a:t>• Invoice No : Pada kolom ini Anda dapat mengetikkan</a:t>
            </a:r>
          </a:p>
          <a:p>
            <a:r>
              <a:rPr lang="pt-BR" dirty="0" smtClean="0"/>
              <a:t>nomor invoice terutang Anda kepada Vendor. Jika Anda tidak</a:t>
            </a:r>
          </a:p>
          <a:p>
            <a:r>
              <a:rPr lang="pt-BR" dirty="0" smtClean="0"/>
              <a:t>mempunyai nomor invoice dari saldo hutang Anda, Anda</a:t>
            </a:r>
          </a:p>
          <a:p>
            <a:r>
              <a:rPr lang="id-ID" dirty="0" smtClean="0"/>
              <a:t>dapat langsung mengetikkan saldo hutang Anda pada kolom</a:t>
            </a:r>
          </a:p>
          <a:p>
            <a:r>
              <a:rPr lang="id-ID" dirty="0" smtClean="0"/>
              <a:t>Opening Balance. Perhatikan kolom invoice no secara</a:t>
            </a:r>
          </a:p>
          <a:p>
            <a:r>
              <a:rPr lang="id-ID" dirty="0" smtClean="0"/>
              <a:t>otomatis akan terisi dengan nomor 1000.</a:t>
            </a:r>
          </a:p>
          <a:p>
            <a:r>
              <a:rPr lang="id-ID" dirty="0" smtClean="0"/>
              <a:t>• Date : Pada kolom ini Anda dapat mengetikkan</a:t>
            </a:r>
          </a:p>
          <a:p>
            <a:r>
              <a:rPr lang="id-ID" dirty="0" smtClean="0"/>
              <a:t>tanggal saldo hutang Anda.</a:t>
            </a:r>
          </a:p>
          <a:p>
            <a:r>
              <a:rPr lang="id-ID" dirty="0" smtClean="0"/>
              <a:t>• Opening Balance : Pada kolom ini Anda dapat mengetikkan</a:t>
            </a:r>
          </a:p>
          <a:p>
            <a:r>
              <a:rPr lang="id-ID" dirty="0" smtClean="0"/>
              <a:t>jumlah saldo hutang Anda kepada pemasok (vendor)</a:t>
            </a:r>
          </a:p>
          <a:p>
            <a:r>
              <a:rPr lang="id-ID" dirty="0" smtClean="0"/>
              <a:t>tersebut.</a:t>
            </a:r>
          </a:p>
          <a:p>
            <a:r>
              <a:rPr lang="id-ID" dirty="0" smtClean="0"/>
              <a:t>• Klik tombol OK untuk menyimpan pencatatan saldo yang</a:t>
            </a:r>
          </a:p>
          <a:p>
            <a:r>
              <a:rPr lang="id-ID" dirty="0" smtClean="0"/>
              <a:t>telah Anda buat.</a:t>
            </a:r>
          </a:p>
          <a:p>
            <a:r>
              <a:rPr lang="pt-BR" dirty="0" smtClean="0"/>
              <a:t>Setelah data nama pemasok beserta saldo hutang Anda selesai Anda</a:t>
            </a:r>
          </a:p>
          <a:p>
            <a:r>
              <a:rPr lang="id-ID" dirty="0" smtClean="0"/>
              <a:t>input, klik tombol LANJUT (NEXT) untuk masuk ke persiapan data</a:t>
            </a:r>
          </a:p>
          <a:p>
            <a:r>
              <a:rPr lang="id-ID" dirty="0" smtClean="0"/>
              <a:t>berikutnya.</a:t>
            </a:r>
            <a:endParaRPr lang="id-ID" dirty="0"/>
          </a:p>
        </p:txBody>
      </p:sp>
      <p:sp>
        <p:nvSpPr>
          <p:cNvPr id="6"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14552"/>
          </a:xfrm>
        </p:spPr>
        <p:txBody>
          <a:bodyPr>
            <a:normAutofit fontScale="70000" lnSpcReduction="20000"/>
          </a:bodyPr>
          <a:lstStyle/>
          <a:p>
            <a:pPr>
              <a:buNone/>
            </a:pPr>
            <a:r>
              <a:rPr lang="sv-SE" dirty="0" smtClean="0"/>
              <a:t>7. Persiapan singkat berikutnya yang dapat Anda lakukan adalah </a:t>
            </a:r>
            <a:r>
              <a:rPr lang="sv-SE" dirty="0" smtClean="0"/>
              <a:t>menginput</a:t>
            </a:r>
            <a:r>
              <a:rPr lang="id-ID" dirty="0" smtClean="0"/>
              <a:t> informasi </a:t>
            </a:r>
            <a:r>
              <a:rPr lang="id-ID" dirty="0" smtClean="0"/>
              <a:t>barang dagangan (item) dan jasa (service) yang Anda </a:t>
            </a:r>
            <a:r>
              <a:rPr lang="id-ID" dirty="0" smtClean="0"/>
              <a:t>miliki. Sebelum </a:t>
            </a:r>
            <a:r>
              <a:rPr lang="id-ID" dirty="0" smtClean="0"/>
              <a:t>menginput informasi barang dagangan yang Anda miliki, </a:t>
            </a:r>
            <a:r>
              <a:rPr lang="id-ID" dirty="0" smtClean="0"/>
              <a:t>Anda disarankan </a:t>
            </a:r>
            <a:r>
              <a:rPr lang="id-ID" dirty="0" smtClean="0"/>
              <a:t>untuk terlebih dahulu memilih metode harga pokok </a:t>
            </a:r>
            <a:r>
              <a:rPr lang="id-ID" dirty="0" smtClean="0"/>
              <a:t>barang dagangan </a:t>
            </a:r>
            <a:r>
              <a:rPr lang="id-ID" dirty="0" smtClean="0"/>
              <a:t>(inventory cost method) yang sesuai dengan </a:t>
            </a:r>
            <a:r>
              <a:rPr lang="id-ID" dirty="0" smtClean="0"/>
              <a:t>kebijakan perusahaan </a:t>
            </a:r>
            <a:r>
              <a:rPr lang="id-ID" dirty="0" smtClean="0"/>
              <a:t>Anda.</a:t>
            </a:r>
            <a:endParaRPr lang="id-ID" dirty="0"/>
          </a:p>
        </p:txBody>
      </p:sp>
      <p:pic>
        <p:nvPicPr>
          <p:cNvPr id="8194" name="Picture 2"/>
          <p:cNvPicPr>
            <a:picLocks noChangeAspect="1" noChangeArrowheads="1"/>
          </p:cNvPicPr>
          <p:nvPr/>
        </p:nvPicPr>
        <p:blipFill>
          <a:blip r:embed="rId2"/>
          <a:srcRect/>
          <a:stretch>
            <a:fillRect/>
          </a:stretch>
        </p:blipFill>
        <p:spPr bwMode="auto">
          <a:xfrm>
            <a:off x="1785918" y="3214686"/>
            <a:ext cx="5038725" cy="3429024"/>
          </a:xfrm>
          <a:prstGeom prst="rect">
            <a:avLst/>
          </a:prstGeom>
          <a:noFill/>
          <a:ln w="9525">
            <a:noFill/>
            <a:miter lim="800000"/>
            <a:headEnd/>
            <a:tailEnd/>
          </a:ln>
          <a:effectLst/>
        </p:spPr>
      </p:pic>
      <p:sp>
        <p:nvSpPr>
          <p:cNvPr id="5"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1571612"/>
            <a:ext cx="3304944" cy="369332"/>
          </a:xfrm>
          <a:prstGeom prst="rect">
            <a:avLst/>
          </a:prstGeom>
        </p:spPr>
        <p:txBody>
          <a:bodyPr wrap="none">
            <a:spAutoFit/>
          </a:bodyPr>
          <a:lstStyle/>
          <a:p>
            <a:r>
              <a:rPr lang="id-ID" dirty="0" smtClean="0"/>
              <a:t>a. Daftar Barang Dagangan (Item)</a:t>
            </a:r>
            <a:endParaRPr lang="id-ID" dirty="0"/>
          </a:p>
        </p:txBody>
      </p:sp>
      <p:pic>
        <p:nvPicPr>
          <p:cNvPr id="9218" name="Picture 2"/>
          <p:cNvPicPr>
            <a:picLocks noChangeAspect="1" noChangeArrowheads="1"/>
          </p:cNvPicPr>
          <p:nvPr/>
        </p:nvPicPr>
        <p:blipFill>
          <a:blip r:embed="rId2"/>
          <a:srcRect/>
          <a:stretch>
            <a:fillRect/>
          </a:stretch>
        </p:blipFill>
        <p:spPr bwMode="auto">
          <a:xfrm>
            <a:off x="3857620" y="1571612"/>
            <a:ext cx="3595691" cy="2814640"/>
          </a:xfrm>
          <a:prstGeom prst="rect">
            <a:avLst/>
          </a:prstGeom>
          <a:noFill/>
          <a:ln w="9525">
            <a:noFill/>
            <a:miter lim="800000"/>
            <a:headEnd/>
            <a:tailEnd/>
          </a:ln>
          <a:effectLst/>
        </p:spPr>
      </p:pic>
      <p:sp>
        <p:nvSpPr>
          <p:cNvPr id="6" name="Rectangle 5"/>
          <p:cNvSpPr/>
          <p:nvPr/>
        </p:nvSpPr>
        <p:spPr>
          <a:xfrm>
            <a:off x="428596" y="4357694"/>
            <a:ext cx="8286808" cy="2308324"/>
          </a:xfrm>
          <a:prstGeom prst="rect">
            <a:avLst/>
          </a:prstGeom>
        </p:spPr>
        <p:txBody>
          <a:bodyPr wrap="square">
            <a:spAutoFit/>
          </a:bodyPr>
          <a:lstStyle/>
          <a:p>
            <a:r>
              <a:rPr lang="sv-SE" dirty="0" smtClean="0"/>
              <a:t>Anda dapat menginput barang dagangan (item) yang Anda miliki pada</a:t>
            </a:r>
          </a:p>
          <a:p>
            <a:r>
              <a:rPr lang="id-ID" dirty="0" smtClean="0"/>
              <a:t>Daftar Item dengan mengikuti petunjuk di bawah ini:</a:t>
            </a:r>
          </a:p>
          <a:p>
            <a:r>
              <a:rPr lang="pt-BR" dirty="0" smtClean="0"/>
              <a:t>• Item No : Pada kolom ini, Anda dapat menginput nomor atau</a:t>
            </a:r>
          </a:p>
          <a:p>
            <a:r>
              <a:rPr lang="id-ID" dirty="0" smtClean="0"/>
              <a:t>kode barang dagangan (item) yang Anda miliki.</a:t>
            </a:r>
          </a:p>
          <a:p>
            <a:r>
              <a:rPr lang="id-ID" dirty="0" smtClean="0"/>
              <a:t>• Name : Pada kolom ini Anda dapat menginput nama atau</a:t>
            </a:r>
          </a:p>
          <a:p>
            <a:r>
              <a:rPr lang="sv-SE" dirty="0" smtClean="0"/>
              <a:t>deskripsi dari barang dagangan (item) yang Anda miliki.</a:t>
            </a:r>
          </a:p>
          <a:p>
            <a:r>
              <a:rPr lang="id-ID" dirty="0" smtClean="0"/>
              <a:t>• Stock Date : Pada kolom ini Anda dapat menginput tanggal</a:t>
            </a:r>
          </a:p>
          <a:p>
            <a:r>
              <a:rPr lang="id-ID" dirty="0" smtClean="0"/>
              <a:t>saldo barang dagangan (item) yang Anda miliki.</a:t>
            </a:r>
            <a:endParaRPr lang="id-ID" dirty="0"/>
          </a:p>
        </p:txBody>
      </p:sp>
      <p:sp>
        <p:nvSpPr>
          <p:cNvPr id="7"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1571612"/>
            <a:ext cx="8286808" cy="2585323"/>
          </a:xfrm>
          <a:prstGeom prst="rect">
            <a:avLst/>
          </a:prstGeom>
        </p:spPr>
        <p:txBody>
          <a:bodyPr wrap="square">
            <a:spAutoFit/>
          </a:bodyPr>
          <a:lstStyle/>
          <a:p>
            <a:r>
              <a:rPr lang="id-ID" dirty="0" smtClean="0"/>
              <a:t>• Qty : Pada kolom ini Anda dapat menginput saldo</a:t>
            </a:r>
          </a:p>
          <a:p>
            <a:r>
              <a:rPr lang="id-ID" dirty="0" smtClean="0"/>
              <a:t>kuantitas barang dagangan (item) yang Anda miliki.</a:t>
            </a:r>
          </a:p>
          <a:p>
            <a:r>
              <a:rPr lang="fi-FI" dirty="0" smtClean="0"/>
              <a:t>• Unit1 : Pada kolom ini Anda dapat menginput satuan unit</a:t>
            </a:r>
          </a:p>
          <a:p>
            <a:r>
              <a:rPr lang="id-ID" dirty="0" smtClean="0"/>
              <a:t>dari barang dagangan (item) yang Anda miliki.</a:t>
            </a:r>
          </a:p>
          <a:p>
            <a:r>
              <a:rPr lang="id-ID" dirty="0" smtClean="0"/>
              <a:t>• Last purc. Price/unit : Pada kolom ini Anda dapat menginput</a:t>
            </a:r>
          </a:p>
          <a:p>
            <a:r>
              <a:rPr lang="id-ID" dirty="0" smtClean="0"/>
              <a:t>informasi harga beli terakhir dari barang dagangan (item) yang</a:t>
            </a:r>
          </a:p>
          <a:p>
            <a:r>
              <a:rPr lang="id-ID" dirty="0" smtClean="0"/>
              <a:t>Anda miliki.</a:t>
            </a:r>
          </a:p>
          <a:p>
            <a:r>
              <a:rPr lang="id-ID" dirty="0" smtClean="0"/>
              <a:t>• Sales Price : Pada kolom ini Anda dapat menginput informasi</a:t>
            </a:r>
          </a:p>
          <a:p>
            <a:r>
              <a:rPr lang="id-ID" dirty="0" smtClean="0"/>
              <a:t>harga jual dari barang dagangan (item) yang Anda miliki.</a:t>
            </a:r>
            <a:endParaRPr lang="id-ID" dirty="0"/>
          </a:p>
        </p:txBody>
      </p:sp>
      <p:sp>
        <p:nvSpPr>
          <p:cNvPr id="5" name="Title 1"/>
          <p:cNvSpPr>
            <a:spLocks noGrp="1"/>
          </p:cNvSpPr>
          <p:nvPr>
            <p:ph type="title"/>
          </p:nvPr>
        </p:nvSpPr>
        <p:spPr>
          <a:xfrm>
            <a:off x="457200" y="357174"/>
            <a:ext cx="8229600" cy="1143000"/>
          </a:xfrm>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28601"/>
          </a:xfrm>
        </p:spPr>
        <p:txBody>
          <a:bodyPr>
            <a:normAutofit fontScale="55000" lnSpcReduction="20000"/>
          </a:bodyPr>
          <a:lstStyle/>
          <a:p>
            <a:pPr>
              <a:buNone/>
            </a:pPr>
            <a:r>
              <a:rPr lang="id-ID" dirty="0" smtClean="0"/>
              <a:t>b. Daftar Jasa (Services)</a:t>
            </a:r>
            <a:endParaRPr lang="id-ID" dirty="0"/>
          </a:p>
        </p:txBody>
      </p:sp>
      <p:pic>
        <p:nvPicPr>
          <p:cNvPr id="10242" name="Picture 2"/>
          <p:cNvPicPr>
            <a:picLocks noChangeAspect="1" noChangeArrowheads="1"/>
          </p:cNvPicPr>
          <p:nvPr/>
        </p:nvPicPr>
        <p:blipFill>
          <a:blip r:embed="rId2"/>
          <a:srcRect/>
          <a:stretch>
            <a:fillRect/>
          </a:stretch>
        </p:blipFill>
        <p:spPr bwMode="auto">
          <a:xfrm>
            <a:off x="3000364" y="1571612"/>
            <a:ext cx="3286148" cy="1971689"/>
          </a:xfrm>
          <a:prstGeom prst="rect">
            <a:avLst/>
          </a:prstGeom>
          <a:noFill/>
          <a:ln w="9525">
            <a:noFill/>
            <a:miter lim="800000"/>
            <a:headEnd/>
            <a:tailEnd/>
          </a:ln>
          <a:effectLst/>
        </p:spPr>
      </p:pic>
      <p:sp>
        <p:nvSpPr>
          <p:cNvPr id="5" name="Rectangle 4"/>
          <p:cNvSpPr/>
          <p:nvPr/>
        </p:nvSpPr>
        <p:spPr>
          <a:xfrm>
            <a:off x="428596" y="3441680"/>
            <a:ext cx="8286808" cy="3416320"/>
          </a:xfrm>
          <a:prstGeom prst="rect">
            <a:avLst/>
          </a:prstGeom>
        </p:spPr>
        <p:txBody>
          <a:bodyPr wrap="square">
            <a:spAutoFit/>
          </a:bodyPr>
          <a:lstStyle/>
          <a:p>
            <a:r>
              <a:rPr lang="pt-BR" dirty="0" smtClean="0"/>
              <a:t>Anda dapat menginput jenis jasa (service) yang Anda jual pada Daftar</a:t>
            </a:r>
          </a:p>
          <a:p>
            <a:r>
              <a:rPr lang="it-IT" dirty="0" smtClean="0"/>
              <a:t>Service, dengan mengikuti petunjuk di bawah ini:</a:t>
            </a:r>
          </a:p>
          <a:p>
            <a:r>
              <a:rPr lang="id-ID" dirty="0" smtClean="0"/>
              <a:t>• Code : Pada kolom ini, Anda dapat menginput kode dari jasa</a:t>
            </a:r>
          </a:p>
          <a:p>
            <a:r>
              <a:rPr lang="id-ID" dirty="0" smtClean="0"/>
              <a:t>(service) yang Anda jual.</a:t>
            </a:r>
          </a:p>
          <a:p>
            <a:r>
              <a:rPr lang="id-ID" dirty="0" smtClean="0"/>
              <a:t>• Name : Pada kolom ini, Anda dapat menginput nama atau</a:t>
            </a:r>
          </a:p>
          <a:p>
            <a:r>
              <a:rPr lang="id-ID" dirty="0" smtClean="0"/>
              <a:t>deskripsi dari jasa (service) yang Anda jual.</a:t>
            </a:r>
          </a:p>
          <a:p>
            <a:r>
              <a:rPr lang="id-ID" dirty="0" smtClean="0"/>
              <a:t>• Sales Price : Pada kolom ini, Anda dapat menginput informasi</a:t>
            </a:r>
          </a:p>
          <a:p>
            <a:r>
              <a:rPr lang="id-ID" dirty="0" smtClean="0"/>
              <a:t>harga jual dari jasa (service) tersebut.</a:t>
            </a:r>
          </a:p>
          <a:p>
            <a:r>
              <a:rPr lang="id-ID" dirty="0" smtClean="0"/>
              <a:t>Setelah semua data yang dibutuhkan dalam persiapan singkat tipe standar</a:t>
            </a:r>
          </a:p>
          <a:p>
            <a:r>
              <a:rPr lang="id-ID" dirty="0" smtClean="0"/>
              <a:t>selesai Anda input, klik tombol Next. Lalu klik tombol Finish. Persiapan awal</a:t>
            </a:r>
          </a:p>
          <a:p>
            <a:r>
              <a:rPr lang="id-ID" dirty="0" smtClean="0"/>
              <a:t>database baru Anda telah selesai dan siap untuk digunakan dalam mencatat</a:t>
            </a:r>
          </a:p>
          <a:p>
            <a:r>
              <a:rPr lang="id-ID" dirty="0" smtClean="0"/>
              <a:t>transaksi keuangan perusahaan Anda.</a:t>
            </a:r>
            <a:endParaRPr lang="id-ID" dirty="0"/>
          </a:p>
        </p:txBody>
      </p:sp>
      <p:sp>
        <p:nvSpPr>
          <p:cNvPr id="6"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lstStyle/>
          <a:p>
            <a:r>
              <a:rPr lang="id-ID" dirty="0" smtClean="0">
                <a:solidFill>
                  <a:schemeClr val="bg1"/>
                </a:solidFill>
              </a:rPr>
              <a:t>1. Pendahuluan</a:t>
            </a:r>
            <a:endParaRPr lang="id-ID"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a:buNone/>
            </a:pPr>
            <a:r>
              <a:rPr lang="id-ID" dirty="0" smtClean="0"/>
              <a:t>ACCURATE 4 terdiri dari modul – modul yang dikemas dalam satu paket, terdiri dari :</a:t>
            </a:r>
          </a:p>
          <a:p>
            <a:pPr marL="514350" indent="-514350">
              <a:buAutoNum type="arabicPeriod"/>
            </a:pPr>
            <a:r>
              <a:rPr lang="en-US" dirty="0" err="1" smtClean="0"/>
              <a:t>Modul</a:t>
            </a:r>
            <a:r>
              <a:rPr lang="en-US" dirty="0" smtClean="0"/>
              <a:t> </a:t>
            </a:r>
            <a:r>
              <a:rPr lang="en-US" dirty="0" err="1"/>
              <a:t>Pembelian</a:t>
            </a:r>
            <a:r>
              <a:rPr lang="en-US" dirty="0"/>
              <a:t> (Purchase Module</a:t>
            </a:r>
            <a:r>
              <a:rPr lang="en-US" dirty="0" smtClean="0"/>
              <a:t>)</a:t>
            </a:r>
            <a:endParaRPr lang="id-ID" dirty="0" smtClean="0"/>
          </a:p>
          <a:p>
            <a:pPr marL="514350" indent="-514350">
              <a:buAutoNum type="arabicPeriod"/>
            </a:pPr>
            <a:r>
              <a:rPr lang="id-ID" dirty="0" smtClean="0"/>
              <a:t> </a:t>
            </a:r>
            <a:r>
              <a:rPr lang="id-ID" dirty="0"/>
              <a:t>Modul Penjualan (Sales Module</a:t>
            </a:r>
            <a:r>
              <a:rPr lang="id-ID" dirty="0" smtClean="0"/>
              <a:t>)</a:t>
            </a:r>
          </a:p>
          <a:p>
            <a:pPr marL="514350" indent="-514350">
              <a:buAutoNum type="arabicPeriod"/>
            </a:pPr>
            <a:r>
              <a:rPr lang="id-ID" dirty="0"/>
              <a:t> </a:t>
            </a:r>
            <a:r>
              <a:rPr lang="id-ID" dirty="0" smtClean="0"/>
              <a:t>Modul Persediaan (Inventory Module)</a:t>
            </a:r>
          </a:p>
          <a:p>
            <a:pPr marL="514350" indent="-514350">
              <a:buAutoNum type="arabicPeriod"/>
            </a:pPr>
            <a:r>
              <a:rPr lang="id-ID" dirty="0"/>
              <a:t> </a:t>
            </a:r>
            <a:r>
              <a:rPr lang="id-ID" dirty="0" smtClean="0"/>
              <a:t>Modul Buku Besar (General Ledger Module)</a:t>
            </a:r>
          </a:p>
          <a:p>
            <a:pPr marL="514350" indent="-514350">
              <a:buAutoNum type="arabicPeriod"/>
            </a:pPr>
            <a:r>
              <a:rPr lang="id-ID" dirty="0"/>
              <a:t> </a:t>
            </a:r>
            <a:r>
              <a:rPr lang="en-US" dirty="0" err="1" smtClean="0"/>
              <a:t>Modul</a:t>
            </a:r>
            <a:r>
              <a:rPr lang="en-US" dirty="0" smtClean="0"/>
              <a:t> </a:t>
            </a:r>
            <a:r>
              <a:rPr lang="en-US" dirty="0" err="1" smtClean="0"/>
              <a:t>Kas</a:t>
            </a:r>
            <a:r>
              <a:rPr lang="en-US" dirty="0" smtClean="0"/>
              <a:t> Bank (Cash Bank Module)</a:t>
            </a:r>
            <a:endParaRPr lang="id-ID" dirty="0" smtClean="0"/>
          </a:p>
          <a:p>
            <a:pPr marL="514350" indent="-514350">
              <a:buAutoNum type="arabicPeriod"/>
            </a:pPr>
            <a:r>
              <a:rPr lang="id-ID" dirty="0"/>
              <a:t> Modul Aktiva Tetap (Fixed Asset Module</a:t>
            </a:r>
            <a:r>
              <a:rPr lang="id-ID" dirty="0" smtClean="0"/>
              <a:t>)</a:t>
            </a:r>
          </a:p>
          <a:p>
            <a:pPr marL="514350" indent="-514350">
              <a:buAutoNum type="arabicPeriod"/>
            </a:pPr>
            <a:r>
              <a:rPr lang="id-ID" dirty="0"/>
              <a:t> </a:t>
            </a:r>
            <a:r>
              <a:rPr lang="en-US" dirty="0" err="1"/>
              <a:t>Modul</a:t>
            </a:r>
            <a:r>
              <a:rPr lang="en-US" dirty="0"/>
              <a:t> RMA (Return Merchandise Authorization Module</a:t>
            </a:r>
            <a:r>
              <a:rPr lang="en-US" dirty="0" smtClean="0"/>
              <a:t>)</a:t>
            </a:r>
            <a:endParaRPr lang="id-ID" dirty="0" smtClean="0"/>
          </a:p>
          <a:p>
            <a:pPr marL="514350" indent="-514350">
              <a:buAutoNum type="arabicPeriod"/>
            </a:pPr>
            <a:r>
              <a:rPr lang="id-ID" dirty="0"/>
              <a:t> </a:t>
            </a:r>
            <a:r>
              <a:rPr lang="id-ID" dirty="0" smtClean="0"/>
              <a:t>Modul Proyek (Project Module)</a:t>
            </a:r>
            <a:endParaRPr lang="id-ID"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a:buNone/>
            </a:pPr>
            <a:r>
              <a:rPr lang="id-ID" dirty="0" smtClean="0"/>
              <a:t>Berikut ini fitur – fitur baru yang terdapat di ACCURATE 4 :</a:t>
            </a:r>
          </a:p>
          <a:p>
            <a:pPr>
              <a:buNone/>
            </a:pPr>
            <a:r>
              <a:rPr lang="id-ID" dirty="0" smtClean="0"/>
              <a:t>1. Memorized Form Input</a:t>
            </a:r>
          </a:p>
          <a:p>
            <a:pPr>
              <a:buNone/>
            </a:pPr>
            <a:r>
              <a:rPr lang="id-ID" dirty="0" smtClean="0"/>
              <a:t>2. Mencatat Transaksi Berulang (Recurring)</a:t>
            </a:r>
          </a:p>
          <a:p>
            <a:pPr>
              <a:buNone/>
            </a:pPr>
            <a:r>
              <a:rPr lang="id-ID" dirty="0" smtClean="0"/>
              <a:t>3. Tracking history barang berdasarkan nomor seri</a:t>
            </a:r>
          </a:p>
          <a:p>
            <a:pPr>
              <a:buNone/>
            </a:pPr>
            <a:r>
              <a:rPr lang="id-ID" dirty="0" smtClean="0"/>
              <a:t>4. Pengendalian stock barang berdasarkan nomor batch produksi atau</a:t>
            </a:r>
          </a:p>
          <a:p>
            <a:pPr>
              <a:buNone/>
            </a:pPr>
            <a:r>
              <a:rPr lang="id-ID" dirty="0" smtClean="0"/>
              <a:t>tanggal kadaluarsa</a:t>
            </a:r>
          </a:p>
          <a:p>
            <a:pPr>
              <a:buNone/>
            </a:pPr>
            <a:r>
              <a:rPr lang="id-ID" dirty="0" smtClean="0"/>
              <a:t>5. Drill Down dan Analyzing Report</a:t>
            </a:r>
          </a:p>
          <a:p>
            <a:pPr>
              <a:buNone/>
            </a:pPr>
            <a:r>
              <a:rPr lang="id-ID" dirty="0" smtClean="0"/>
              <a:t>6. Export-Import transaksi bagi perusahaan dengan banyak cabang offline</a:t>
            </a:r>
          </a:p>
          <a:p>
            <a:pPr>
              <a:buNone/>
            </a:pPr>
            <a:r>
              <a:rPr lang="id-ID" dirty="0" smtClean="0"/>
              <a:t>7. Base Currency bisa dalam mata uang asing</a:t>
            </a:r>
          </a:p>
          <a:p>
            <a:pPr>
              <a:buNone/>
            </a:pPr>
            <a:r>
              <a:rPr lang="id-ID" dirty="0" smtClean="0"/>
              <a:t>8. RMA</a:t>
            </a:r>
          </a:p>
          <a:p>
            <a:pPr>
              <a:buNone/>
            </a:pPr>
            <a:r>
              <a:rPr lang="id-ID" dirty="0" smtClean="0"/>
              <a:t>9. Project Management</a:t>
            </a:r>
          </a:p>
          <a:p>
            <a:pPr>
              <a:buNone/>
            </a:pPr>
            <a:r>
              <a:rPr lang="id-ID" dirty="0" smtClean="0"/>
              <a:t>10. Accountant Review</a:t>
            </a:r>
          </a:p>
          <a:p>
            <a:pPr>
              <a:buNone/>
            </a:pPr>
            <a:r>
              <a:rPr lang="id-ID" dirty="0" smtClean="0"/>
              <a:t>11. Create New Branch</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1. Pendahuluan</a:t>
            </a:r>
            <a:endParaRPr lang="id-ID"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115328" cy="2400303"/>
          </a:xfrm>
        </p:spPr>
        <p:txBody>
          <a:bodyPr>
            <a:normAutofit fontScale="47500" lnSpcReduction="20000"/>
          </a:bodyPr>
          <a:lstStyle/>
          <a:p>
            <a:pPr>
              <a:buNone/>
            </a:pPr>
            <a:r>
              <a:rPr lang="id-ID" dirty="0" smtClean="0"/>
              <a:t>A. Instalasi Program ACCURATE4</a:t>
            </a:r>
          </a:p>
          <a:p>
            <a:pPr>
              <a:buNone/>
            </a:pPr>
            <a:r>
              <a:rPr lang="id-ID" dirty="0" smtClean="0"/>
              <a:t>Anda dapat menginstall program ACCURATE4 dengan mengikuti petunjuk</a:t>
            </a:r>
          </a:p>
          <a:p>
            <a:pPr>
              <a:buNone/>
            </a:pPr>
            <a:r>
              <a:rPr lang="id-ID" dirty="0" smtClean="0"/>
              <a:t>di bawah ini :</a:t>
            </a:r>
          </a:p>
          <a:p>
            <a:pPr>
              <a:buNone/>
            </a:pPr>
            <a:r>
              <a:rPr lang="id-ID" dirty="0" smtClean="0"/>
              <a:t>1. Masukkan CD Installer ACCURATE4, setelah itu akan muncul Intro</a:t>
            </a:r>
          </a:p>
          <a:p>
            <a:pPr>
              <a:buNone/>
            </a:pPr>
            <a:r>
              <a:rPr lang="id-ID" dirty="0" smtClean="0"/>
              <a:t>ACCURATE 4 lalu klik Install ACCURATE 4</a:t>
            </a:r>
          </a:p>
          <a:p>
            <a:pPr>
              <a:buNone/>
            </a:pPr>
            <a:r>
              <a:rPr lang="id-ID" dirty="0" smtClean="0"/>
              <a:t>2. Akan muncul konfirmasi sebelum menjalankan proses install, yaitu</a:t>
            </a:r>
          </a:p>
          <a:p>
            <a:pPr>
              <a:buNone/>
            </a:pPr>
            <a:r>
              <a:rPr lang="id-ID" dirty="0" smtClean="0"/>
              <a:t>berupa saran agar menutup semua program windows yang sedang</a:t>
            </a:r>
          </a:p>
          <a:p>
            <a:pPr>
              <a:buNone/>
            </a:pPr>
            <a:r>
              <a:rPr lang="id-ID" dirty="0" smtClean="0"/>
              <a:t>dijalankan, lalu klik Next</a:t>
            </a:r>
          </a:p>
          <a:p>
            <a:pPr>
              <a:buNone/>
            </a:pPr>
            <a:r>
              <a:rPr lang="id-ID" dirty="0" smtClean="0"/>
              <a:t>3. Akan muncul tampilan Read Me File, Klik tombol Next</a:t>
            </a:r>
          </a:p>
          <a:p>
            <a:pPr>
              <a:buNone/>
            </a:pPr>
            <a:endParaRPr lang="id-ID" dirty="0" smtClean="0"/>
          </a:p>
          <a:p>
            <a:pPr>
              <a:buNone/>
            </a:pP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2051" name="Picture 3"/>
          <p:cNvPicPr>
            <a:picLocks noChangeAspect="1" noChangeArrowheads="1"/>
          </p:cNvPicPr>
          <p:nvPr/>
        </p:nvPicPr>
        <p:blipFill>
          <a:blip r:embed="rId2"/>
          <a:srcRect/>
          <a:stretch>
            <a:fillRect/>
          </a:stretch>
        </p:blipFill>
        <p:spPr bwMode="auto">
          <a:xfrm>
            <a:off x="2714612" y="3786190"/>
            <a:ext cx="3652831" cy="2695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114551"/>
          </a:xfrm>
        </p:spPr>
        <p:txBody>
          <a:bodyPr>
            <a:normAutofit fontScale="62500" lnSpcReduction="20000"/>
          </a:bodyPr>
          <a:lstStyle/>
          <a:p>
            <a:pPr>
              <a:buNone/>
            </a:pPr>
            <a:r>
              <a:rPr lang="id-ID" dirty="0" smtClean="0"/>
              <a:t>4. Tahap berikutnya adalah menentukan apakah computer yang akan diinstall program ACCURATE tersebut akan dijadikan sebagai Server atau Client saja. Jika anda hanya bekerja di satu computer, pilihlah keduanya (centang keduanya). Server : akan menginstall program Firebird (Database ACCURATE) saja. Komputer tersebut tidak akan bisa membuat/membuka database tanpa mengaktifkan field ini. Client : akan menginstall program ACCURATE saja. Selanjutnya klik Next untuk melanjutkan ke langkah berikutnya.</a:t>
            </a:r>
          </a:p>
          <a:p>
            <a:pPr>
              <a:buNone/>
            </a:pP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3074" name="Picture 2"/>
          <p:cNvPicPr>
            <a:picLocks noChangeAspect="1" noChangeArrowheads="1"/>
          </p:cNvPicPr>
          <p:nvPr/>
        </p:nvPicPr>
        <p:blipFill>
          <a:blip r:embed="rId2"/>
          <a:srcRect/>
          <a:stretch>
            <a:fillRect/>
          </a:stretch>
        </p:blipFill>
        <p:spPr bwMode="auto">
          <a:xfrm>
            <a:off x="2285984" y="3467100"/>
            <a:ext cx="4581525" cy="30337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328866"/>
          </a:xfrm>
        </p:spPr>
        <p:txBody>
          <a:bodyPr>
            <a:normAutofit fontScale="92500" lnSpcReduction="10000"/>
          </a:bodyPr>
          <a:lstStyle/>
          <a:p>
            <a:pPr>
              <a:buNone/>
            </a:pPr>
            <a:r>
              <a:rPr lang="id-ID" dirty="0" smtClean="0"/>
              <a:t>5. Tahap berikutnya adalah pilihan letak tujuan directori dan folder program ACCURATE akan ditempatkan. Sudah diberikan default folder yaitu di C:\ProgramFiles\CPSSoft\ACCURATE4….\. Kemudian klik Next.</a:t>
            </a:r>
            <a:endParaRPr lang="id-ID" dirty="0"/>
          </a:p>
        </p:txBody>
      </p:sp>
      <p:sp>
        <p:nvSpPr>
          <p:cNvPr id="4" name="Title 1"/>
          <p:cNvSpPr>
            <a:spLocks noGrp="1"/>
          </p:cNvSpPr>
          <p:nvPr>
            <p:ph type="title"/>
          </p:nvPr>
        </p:nvSpPr>
        <p:spPr>
          <a:solidFill>
            <a:srgbClr val="C00000"/>
          </a:solidFill>
        </p:spPr>
        <p:txBody>
          <a:bodyPr/>
          <a:lstStyle/>
          <a:p>
            <a:r>
              <a:rPr lang="id-ID" dirty="0" smtClean="0">
                <a:solidFill>
                  <a:schemeClr val="bg1"/>
                </a:solidFill>
              </a:rPr>
              <a:t>2. Setup Awal Database</a:t>
            </a:r>
            <a:endParaRPr lang="id-ID" dirty="0">
              <a:solidFill>
                <a:schemeClr val="bg1"/>
              </a:solidFill>
            </a:endParaRPr>
          </a:p>
        </p:txBody>
      </p:sp>
      <p:pic>
        <p:nvPicPr>
          <p:cNvPr id="4098" name="Picture 2"/>
          <p:cNvPicPr>
            <a:picLocks noChangeAspect="1" noChangeArrowheads="1"/>
          </p:cNvPicPr>
          <p:nvPr/>
        </p:nvPicPr>
        <p:blipFill>
          <a:blip r:embed="rId2"/>
          <a:srcRect/>
          <a:stretch>
            <a:fillRect/>
          </a:stretch>
        </p:blipFill>
        <p:spPr bwMode="auto">
          <a:xfrm>
            <a:off x="4000496" y="3571876"/>
            <a:ext cx="4572000" cy="29336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3526</Words>
  <Application>Microsoft Office PowerPoint</Application>
  <PresentationFormat>On-screen Show (4:3)</PresentationFormat>
  <Paragraphs>372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Accurate V4</vt:lpstr>
      <vt:lpstr>Materi Perkuliahan</vt:lpstr>
      <vt:lpstr>Materi Perkuliahan</vt:lpstr>
      <vt:lpstr>1. Pendahuluan</vt:lpstr>
      <vt:lpstr>1. Pendahuluan</vt:lpstr>
      <vt:lpstr>1. Pendahuluan</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lpstr>2. Setup Awal Database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Accurate V4</dc:title>
  <dc:creator>ADVAN</dc:creator>
  <cp:lastModifiedBy>ADVAN</cp:lastModifiedBy>
  <cp:revision>13</cp:revision>
  <dcterms:created xsi:type="dcterms:W3CDTF">2012-02-29T15:55:58Z</dcterms:created>
  <dcterms:modified xsi:type="dcterms:W3CDTF">2012-03-01T00:08:17Z</dcterms:modified>
</cp:coreProperties>
</file>