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0" r:id="rId3"/>
    <p:sldId id="274" r:id="rId4"/>
    <p:sldId id="258" r:id="rId5"/>
    <p:sldId id="259" r:id="rId6"/>
    <p:sldId id="260" r:id="rId7"/>
    <p:sldId id="277" r:id="rId8"/>
    <p:sldId id="278" r:id="rId9"/>
    <p:sldId id="279" r:id="rId10"/>
    <p:sldId id="280" r:id="rId11"/>
    <p:sldId id="281" r:id="rId12"/>
  </p:sldIdLst>
  <p:sldSz cx="10150475" cy="7589838"/>
  <p:notesSz cx="12131675" cy="7102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3300"/>
    <a:srgbClr val="990000"/>
    <a:srgbClr val="FF0000"/>
    <a:srgbClr val="FF6600"/>
    <a:srgbClr val="CC00CC"/>
    <a:srgbClr val="0066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>
    <p:restoredLeft sz="29233" autoAdjust="0"/>
    <p:restoredTop sz="94660"/>
  </p:normalViewPr>
  <p:slideViewPr>
    <p:cSldViewPr>
      <p:cViewPr>
        <p:scale>
          <a:sx n="66" d="100"/>
          <a:sy n="66" d="100"/>
        </p:scale>
        <p:origin x="-1536" y="-108"/>
      </p:cViewPr>
      <p:guideLst>
        <p:guide orient="horz" pos="2390"/>
        <p:guide pos="319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1824" y="-78"/>
      </p:cViewPr>
      <p:guideLst>
        <p:guide orient="horz" pos="2237"/>
        <p:guide pos="382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2578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2288" y="0"/>
            <a:ext cx="5256212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6875"/>
            <a:ext cx="525780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66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872288" y="6746875"/>
            <a:ext cx="5256212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00"/>
                </a:solidFill>
              </a:defRPr>
            </a:lvl1pPr>
          </a:lstStyle>
          <a:p>
            <a:pPr>
              <a:defRPr/>
            </a:pPr>
            <a:fld id="{3F8DDDE7-2C6C-48AB-B7D9-D761B0AD8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2578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872288" y="0"/>
            <a:ext cx="5256212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86250" y="533400"/>
            <a:ext cx="3559175" cy="2662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2850" y="3373438"/>
            <a:ext cx="9705975" cy="319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6875"/>
            <a:ext cx="525780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872288" y="6746875"/>
            <a:ext cx="5256212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EAF7BE-781E-4B60-9B64-CDBF556B53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94E2E4-18C9-4531-A28F-E8F2810E229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1286" y="2357774"/>
            <a:ext cx="8627904" cy="162689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571" y="4300908"/>
            <a:ext cx="7105333" cy="193962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66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3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0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26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333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400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46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53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83CA4-F3E6-41D3-9531-67A75787E289}" type="datetime3">
              <a:rPr lang="en-US"/>
              <a:pPr>
                <a:defRPr/>
              </a:pPr>
              <a:t>14 March 2012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FE30A-5C18-4415-B080-F3151FD156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20ED4-F64C-45C4-AF4F-465B36899DF0}" type="datetime3">
              <a:rPr lang="en-US"/>
              <a:pPr>
                <a:defRPr/>
              </a:pPr>
              <a:t>14 March 2012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1B818-1744-4183-A7A6-6F34BA67DC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69723" y="335570"/>
            <a:ext cx="2534094" cy="71681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3915" y="335570"/>
            <a:ext cx="7436633" cy="71681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C2ABF-5360-4B8D-ABF2-159E4C810004}" type="datetime3">
              <a:rPr lang="en-US"/>
              <a:pPr>
                <a:defRPr/>
              </a:pPr>
              <a:t>14 March 2012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35EC5-CB6C-484A-8C21-D97EAF685F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07524" y="337326"/>
            <a:ext cx="9389189" cy="65778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8C96F-932B-4544-8F97-2E1215AC4F48}" type="datetime1">
              <a:rPr lang="id-ID"/>
              <a:pPr>
                <a:defRPr/>
              </a:pPr>
              <a:t>14/03/2012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9672D-D005-4848-AE5F-DDE04A12A4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D8CA6-BC5D-485F-ABE2-48F2167A3C26}" type="datetime3">
              <a:rPr lang="en-US"/>
              <a:pPr>
                <a:defRPr/>
              </a:pPr>
              <a:t>14 March 2012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1AEF1-6AD6-4A71-AC3C-290044B655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817" y="4877174"/>
            <a:ext cx="8627904" cy="1507426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1817" y="3216906"/>
            <a:ext cx="8627904" cy="1660277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66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335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00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267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333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400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467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534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64886-27F5-47A8-879F-FEAFB899EC27}" type="datetime3">
              <a:rPr lang="en-US"/>
              <a:pPr>
                <a:defRPr/>
              </a:pPr>
              <a:t>14 March 2012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4C1E2-C82E-41F1-B18E-10D3663EF1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3915" y="1960712"/>
            <a:ext cx="4985364" cy="554304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8463" y="1960712"/>
            <a:ext cx="4985363" cy="554304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42CD7-784B-44A4-9AFF-F5DBCEDD69F5}" type="datetime3">
              <a:rPr lang="en-US"/>
              <a:pPr>
                <a:defRPr/>
              </a:pPr>
              <a:t>14 March 2012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927FF-66F9-4A18-BF0C-30E5B444EF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524" y="303945"/>
            <a:ext cx="9135428" cy="126497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525" y="1698934"/>
            <a:ext cx="4484889" cy="70803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6682" indent="0">
              <a:buNone/>
              <a:defRPr sz="2200" b="1"/>
            </a:lvl2pPr>
            <a:lvl3pPr marL="1013357" indent="0">
              <a:buNone/>
              <a:defRPr sz="2000" b="1"/>
            </a:lvl3pPr>
            <a:lvl4pPr marL="1520036" indent="0">
              <a:buNone/>
              <a:defRPr sz="1800" b="1"/>
            </a:lvl4pPr>
            <a:lvl5pPr marL="2026715" indent="0">
              <a:buNone/>
              <a:defRPr sz="1800" b="1"/>
            </a:lvl5pPr>
            <a:lvl6pPr marL="2533392" indent="0">
              <a:buNone/>
              <a:defRPr sz="1800" b="1"/>
            </a:lvl6pPr>
            <a:lvl7pPr marL="3040071" indent="0">
              <a:buNone/>
              <a:defRPr sz="1800" b="1"/>
            </a:lvl7pPr>
            <a:lvl8pPr marL="3546748" indent="0">
              <a:buNone/>
              <a:defRPr sz="1800" b="1"/>
            </a:lvl8pPr>
            <a:lvl9pPr marL="4053423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525" y="2406962"/>
            <a:ext cx="4484889" cy="437294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6310" y="1698934"/>
            <a:ext cx="4486651" cy="70803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6682" indent="0">
              <a:buNone/>
              <a:defRPr sz="2200" b="1"/>
            </a:lvl2pPr>
            <a:lvl3pPr marL="1013357" indent="0">
              <a:buNone/>
              <a:defRPr sz="2000" b="1"/>
            </a:lvl3pPr>
            <a:lvl4pPr marL="1520036" indent="0">
              <a:buNone/>
              <a:defRPr sz="1800" b="1"/>
            </a:lvl4pPr>
            <a:lvl5pPr marL="2026715" indent="0">
              <a:buNone/>
              <a:defRPr sz="1800" b="1"/>
            </a:lvl5pPr>
            <a:lvl6pPr marL="2533392" indent="0">
              <a:buNone/>
              <a:defRPr sz="1800" b="1"/>
            </a:lvl6pPr>
            <a:lvl7pPr marL="3040071" indent="0">
              <a:buNone/>
              <a:defRPr sz="1800" b="1"/>
            </a:lvl7pPr>
            <a:lvl8pPr marL="3546748" indent="0">
              <a:buNone/>
              <a:defRPr sz="1800" b="1"/>
            </a:lvl8pPr>
            <a:lvl9pPr marL="4053423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6310" y="2406962"/>
            <a:ext cx="4486651" cy="437294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19BBD-603E-45E1-94E5-4BAEE094365D}" type="datetime3">
              <a:rPr lang="en-US"/>
              <a:pPr>
                <a:defRPr/>
              </a:pPr>
              <a:t>14 March 2012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C7526-4A11-4D39-B6EB-0FFF5F2BC8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3A944-3029-4D53-8B0E-92BE72F994D8}" type="datetime3">
              <a:rPr lang="en-US"/>
              <a:pPr>
                <a:defRPr/>
              </a:pPr>
              <a:t>14 March 2012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D4F45-273F-471D-BCD3-905F94AE04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D8C20-120A-4C2E-AA9C-E11FF487B28D}" type="datetime3">
              <a:rPr lang="en-US"/>
              <a:pPr>
                <a:defRPr/>
              </a:pPr>
              <a:t>14 March 2012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AFF1D-6342-4680-99CF-9DCB85044D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524" y="302188"/>
            <a:ext cx="3339436" cy="128605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554" y="302192"/>
            <a:ext cx="5674397" cy="6477716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524" y="1588253"/>
            <a:ext cx="3339436" cy="5191661"/>
          </a:xfrm>
        </p:spPr>
        <p:txBody>
          <a:bodyPr/>
          <a:lstStyle>
            <a:lvl1pPr marL="0" indent="0">
              <a:buNone/>
              <a:defRPr sz="1600"/>
            </a:lvl1pPr>
            <a:lvl2pPr marL="506682" indent="0">
              <a:buNone/>
              <a:defRPr sz="1300"/>
            </a:lvl2pPr>
            <a:lvl3pPr marL="1013357" indent="0">
              <a:buNone/>
              <a:defRPr sz="1100"/>
            </a:lvl3pPr>
            <a:lvl4pPr marL="1520036" indent="0">
              <a:buNone/>
              <a:defRPr sz="1000"/>
            </a:lvl4pPr>
            <a:lvl5pPr marL="2026715" indent="0">
              <a:buNone/>
              <a:defRPr sz="1000"/>
            </a:lvl5pPr>
            <a:lvl6pPr marL="2533392" indent="0">
              <a:buNone/>
              <a:defRPr sz="1000"/>
            </a:lvl6pPr>
            <a:lvl7pPr marL="3040071" indent="0">
              <a:buNone/>
              <a:defRPr sz="1000"/>
            </a:lvl7pPr>
            <a:lvl8pPr marL="3546748" indent="0">
              <a:buNone/>
              <a:defRPr sz="1000"/>
            </a:lvl8pPr>
            <a:lvl9pPr marL="405342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5501D-B1ED-460B-BCCB-AAF81861AC8D}" type="datetime3">
              <a:rPr lang="en-US"/>
              <a:pPr>
                <a:defRPr/>
              </a:pPr>
              <a:t>14 March 2012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EB8CF-FB79-4EB6-8A6E-162687A1CD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564" y="5312887"/>
            <a:ext cx="6090285" cy="627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9564" y="678166"/>
            <a:ext cx="6090285" cy="4553903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506682" indent="0">
              <a:buNone/>
              <a:defRPr sz="3100"/>
            </a:lvl2pPr>
            <a:lvl3pPr marL="1013357" indent="0">
              <a:buNone/>
              <a:defRPr sz="2700"/>
            </a:lvl3pPr>
            <a:lvl4pPr marL="1520036" indent="0">
              <a:buNone/>
              <a:defRPr sz="2200"/>
            </a:lvl4pPr>
            <a:lvl5pPr marL="2026715" indent="0">
              <a:buNone/>
              <a:defRPr sz="2200"/>
            </a:lvl5pPr>
            <a:lvl6pPr marL="2533392" indent="0">
              <a:buNone/>
              <a:defRPr sz="2200"/>
            </a:lvl6pPr>
            <a:lvl7pPr marL="3040071" indent="0">
              <a:buNone/>
              <a:defRPr sz="2200"/>
            </a:lvl7pPr>
            <a:lvl8pPr marL="3546748" indent="0">
              <a:buNone/>
              <a:defRPr sz="2200"/>
            </a:lvl8pPr>
            <a:lvl9pPr marL="4053423" indent="0">
              <a:buNone/>
              <a:defRPr sz="22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9564" y="5940103"/>
            <a:ext cx="6090285" cy="890751"/>
          </a:xfrm>
        </p:spPr>
        <p:txBody>
          <a:bodyPr/>
          <a:lstStyle>
            <a:lvl1pPr marL="0" indent="0">
              <a:buNone/>
              <a:defRPr sz="1600"/>
            </a:lvl1pPr>
            <a:lvl2pPr marL="506682" indent="0">
              <a:buNone/>
              <a:defRPr sz="1300"/>
            </a:lvl2pPr>
            <a:lvl3pPr marL="1013357" indent="0">
              <a:buNone/>
              <a:defRPr sz="1100"/>
            </a:lvl3pPr>
            <a:lvl4pPr marL="1520036" indent="0">
              <a:buNone/>
              <a:defRPr sz="1000"/>
            </a:lvl4pPr>
            <a:lvl5pPr marL="2026715" indent="0">
              <a:buNone/>
              <a:defRPr sz="1000"/>
            </a:lvl5pPr>
            <a:lvl6pPr marL="2533392" indent="0">
              <a:buNone/>
              <a:defRPr sz="1000"/>
            </a:lvl6pPr>
            <a:lvl7pPr marL="3040071" indent="0">
              <a:buNone/>
              <a:defRPr sz="1000"/>
            </a:lvl7pPr>
            <a:lvl8pPr marL="3546748" indent="0">
              <a:buNone/>
              <a:defRPr sz="1000"/>
            </a:lvl8pPr>
            <a:lvl9pPr marL="405342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C2F1C-C0D2-429E-B14B-A34CAD45835D}" type="datetime3">
              <a:rPr lang="en-US"/>
              <a:pPr>
                <a:defRPr/>
              </a:pPr>
              <a:t>14 March 2012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F5ABA-D918-4E26-B92D-710D11F88F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8000" y="303213"/>
            <a:ext cx="9134475" cy="126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336" tIns="50667" rIns="101336" bIns="5066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8000" y="1771650"/>
            <a:ext cx="9134475" cy="500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336" tIns="50667" rIns="101336" bIns="506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0" y="7034213"/>
            <a:ext cx="2368550" cy="404812"/>
          </a:xfrm>
          <a:prstGeom prst="rect">
            <a:avLst/>
          </a:prstGeom>
        </p:spPr>
        <p:txBody>
          <a:bodyPr vert="horz" lIns="101336" tIns="50667" rIns="101336" bIns="50667" rtlCol="0" anchor="ctr"/>
          <a:lstStyle>
            <a:lvl1pPr algn="l">
              <a:defRPr sz="13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3C2A353-011D-486C-8480-B35ABB599CDA}" type="datetime3">
              <a:rPr lang="en-US"/>
              <a:pPr>
                <a:defRPr/>
              </a:pPr>
              <a:t>14 March 2012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68688" y="7034213"/>
            <a:ext cx="3213100" cy="404812"/>
          </a:xfrm>
          <a:prstGeom prst="rect">
            <a:avLst/>
          </a:prstGeom>
        </p:spPr>
        <p:txBody>
          <a:bodyPr vert="horz" lIns="101336" tIns="50667" rIns="101336" bIns="5066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73925" y="7034213"/>
            <a:ext cx="2368550" cy="404812"/>
          </a:xfrm>
          <a:prstGeom prst="rect">
            <a:avLst/>
          </a:prstGeom>
        </p:spPr>
        <p:txBody>
          <a:bodyPr vert="horz" lIns="101336" tIns="50667" rIns="101336" bIns="50667" rtlCol="0" anchor="ctr"/>
          <a:lstStyle>
            <a:lvl1pPr algn="r">
              <a:defRPr sz="13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3DBC65A-FF8C-451D-A866-322970C63D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5" r:id="rId12"/>
  </p:sldLayoutIdLst>
  <p:hf hdr="0" ftr="0"/>
  <p:txStyles>
    <p:titleStyle>
      <a:lvl1pPr algn="ctr" defTabSz="1012825" rtl="0" fontAlgn="base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1282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1282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1282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1282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1282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1282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1282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1282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79413" indent="-379413" algn="l" defTabSz="1012825" rtl="0" fontAlgn="base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315913" algn="l" defTabSz="1012825" rtl="0" fontAlgn="base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5238" indent="-252413" algn="l" defTabSz="1012825" rtl="0" fontAlgn="base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73238" indent="-252413" algn="l" defTabSz="1012825" rtl="0" fontAlgn="base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79650" indent="-252413" algn="l" defTabSz="1012825" rtl="0" fontAlgn="base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86731" indent="-253342" algn="l" defTabSz="101335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3409" indent="-253342" algn="l" defTabSz="101335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00088" indent="-253342" algn="l" defTabSz="101335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06768" indent="-253342" algn="l" defTabSz="101335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335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6682" algn="l" defTabSz="101335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3357" algn="l" defTabSz="101335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0036" algn="l" defTabSz="101335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6715" algn="l" defTabSz="101335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3392" algn="l" defTabSz="101335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0071" algn="l" defTabSz="101335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46748" algn="l" defTabSz="101335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53423" algn="l" defTabSz="101335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503238" y="3186113"/>
            <a:ext cx="7818437" cy="990600"/>
          </a:xfrm>
        </p:spPr>
        <p:txBody>
          <a:bodyPr rtlCol="0">
            <a:normAutofit lnSpcReduction="10000"/>
          </a:bodyPr>
          <a:lstStyle/>
          <a:p>
            <a:pPr defTabSz="1013357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err="1" smtClean="0">
                <a:solidFill>
                  <a:schemeClr val="tx1"/>
                </a:solidFill>
                <a:latin typeface="Copperplate Gothic Light" pitchFamily="34" charset="0"/>
              </a:rPr>
              <a:t>Kuliah</a:t>
            </a:r>
            <a:r>
              <a:rPr lang="en-US" sz="2800" b="1" dirty="0" smtClean="0">
                <a:solidFill>
                  <a:schemeClr val="tx1"/>
                </a:solidFill>
                <a:latin typeface="Copperplate Gothic Light" pitchFamily="34" charset="0"/>
              </a:rPr>
              <a:t>  semester  4  </a:t>
            </a:r>
          </a:p>
          <a:p>
            <a:pPr defTabSz="1013357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err="1" smtClean="0">
                <a:solidFill>
                  <a:schemeClr val="tx1"/>
                </a:solidFill>
                <a:latin typeface="Copperplate Gothic Light" pitchFamily="34" charset="0"/>
              </a:rPr>
              <a:t>Teknik</a:t>
            </a:r>
            <a:r>
              <a:rPr lang="en-US" sz="2800" b="1" dirty="0" smtClean="0">
                <a:solidFill>
                  <a:schemeClr val="tx1"/>
                </a:solidFill>
                <a:latin typeface="Copperplate Gothic Light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Copperplate Gothic Light" pitchFamily="34" charset="0"/>
              </a:rPr>
              <a:t>Komputer</a:t>
            </a:r>
            <a:r>
              <a:rPr lang="en-US" sz="2800" b="1" dirty="0" smtClean="0">
                <a:solidFill>
                  <a:schemeClr val="tx1"/>
                </a:solidFill>
                <a:latin typeface="Copperplate Gothic Light" pitchFamily="34" charset="0"/>
              </a:rPr>
              <a:t> (D-3)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 defTabSz="1014413">
              <a:defRPr/>
            </a:pPr>
            <a:fld id="{DF7DF4AF-A835-47C2-ADAB-241CA0E4B529}" type="datetime3">
              <a:rPr lang="en-US">
                <a:solidFill>
                  <a:srgbClr val="FF3300"/>
                </a:solidFill>
                <a:latin typeface="+mn-lt"/>
              </a:rPr>
              <a:pPr defTabSz="1014413">
                <a:defRPr/>
              </a:pPr>
              <a:t>14 March 2012</a:t>
            </a:fld>
            <a:endParaRPr lang="en-US" altLang="en-US" dirty="0">
              <a:solidFill>
                <a:srgbClr val="FF3300"/>
              </a:solidFill>
              <a:latin typeface="+mn-lt"/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 defTabSz="1014413">
              <a:defRPr/>
            </a:pPr>
            <a:fld id="{89C88B57-EA12-4944-A9EC-5B648C703980}" type="slidenum">
              <a:rPr lang="en-US" altLang="en-US">
                <a:latin typeface="+mn-lt"/>
              </a:rPr>
              <a:pPr defTabSz="1014413">
                <a:defRPr/>
              </a:pPr>
              <a:t>1</a:t>
            </a:fld>
            <a:endParaRPr lang="en-US" altLang="en-US">
              <a:latin typeface="+mn-lt"/>
            </a:endParaRP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1036638" y="1287463"/>
            <a:ext cx="7545387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370" tIns="50685" rIns="101370" bIns="50685">
            <a:spAutoFit/>
          </a:bodyPr>
          <a:lstStyle/>
          <a:p>
            <a:pPr algn="ctr" defTabSz="1014413" eaLnBrk="1" hangingPunct="1"/>
            <a:r>
              <a:rPr lang="en-US" sz="4400" b="1" dirty="0">
                <a:latin typeface="Garamond" pitchFamily="18" charset="0"/>
              </a:rPr>
              <a:t>ELEKTRONIKA </a:t>
            </a:r>
            <a:r>
              <a:rPr lang="en-US" sz="4400" b="1" dirty="0" smtClean="0">
                <a:latin typeface="Garamond" pitchFamily="18" charset="0"/>
              </a:rPr>
              <a:t>LANJUT</a:t>
            </a:r>
            <a:endParaRPr lang="en-US" sz="4400" b="1" dirty="0">
              <a:latin typeface="Garamond" pitchFamily="18" charset="0"/>
            </a:endParaRPr>
          </a:p>
          <a:p>
            <a:pPr algn="ctr" defTabSz="1014413" eaLnBrk="1" hangingPunct="1"/>
            <a:r>
              <a:rPr lang="en-US" sz="4400" b="1" dirty="0">
                <a:latin typeface="Garamond" pitchFamily="18" charset="0"/>
              </a:rPr>
              <a:t>TK </a:t>
            </a:r>
            <a:r>
              <a:rPr lang="en-US" sz="4400" b="1" dirty="0" smtClean="0">
                <a:latin typeface="Garamond" pitchFamily="18" charset="0"/>
              </a:rPr>
              <a:t>24203 (2 </a:t>
            </a:r>
            <a:r>
              <a:rPr lang="en-US" sz="4400" b="1" dirty="0">
                <a:latin typeface="Garamond" pitchFamily="18" charset="0"/>
              </a:rPr>
              <a:t>SKS)</a:t>
            </a: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6675438" y="5928519"/>
            <a:ext cx="2439987" cy="841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370" tIns="50685" rIns="101370" bIns="50685">
            <a:spAutoFit/>
          </a:bodyPr>
          <a:lstStyle/>
          <a:p>
            <a:pPr algn="r" defTabSz="1014413" eaLnBrk="1" hangingPunct="1"/>
            <a:r>
              <a:rPr lang="en-US" b="1" dirty="0" smtClean="0">
                <a:solidFill>
                  <a:srgbClr val="FF3300"/>
                </a:solidFill>
                <a:latin typeface="Garamond" pitchFamily="18" charset="0"/>
              </a:rPr>
              <a:t>By</a:t>
            </a:r>
          </a:p>
          <a:p>
            <a:pPr algn="r" defTabSz="1014413" eaLnBrk="1" hangingPunct="1"/>
            <a:r>
              <a:rPr lang="en-US" b="1" dirty="0" smtClean="0">
                <a:solidFill>
                  <a:srgbClr val="FF3300"/>
                </a:solidFill>
                <a:latin typeface="Garamond" pitchFamily="18" charset="0"/>
              </a:rPr>
              <a:t>JOHN </a:t>
            </a:r>
            <a:r>
              <a:rPr lang="en-US" b="1" dirty="0">
                <a:solidFill>
                  <a:srgbClr val="FF3300"/>
                </a:solidFill>
                <a:latin typeface="Garamond" pitchFamily="18" charset="0"/>
              </a:rPr>
              <a:t>ADLER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endParaRPr 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Libur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endParaRPr lang="en-US" dirty="0" smtClean="0"/>
          </a:p>
          <a:p>
            <a:pPr eaLnBrk="1" hangingPunct="1"/>
            <a:r>
              <a:rPr lang="en-US" dirty="0" smtClean="0"/>
              <a:t>Quiz </a:t>
            </a:r>
            <a:r>
              <a:rPr lang="en-US" dirty="0" smtClean="0"/>
              <a:t>#1 : BAB-1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defTabSz="1014413">
              <a:defRPr/>
            </a:pPr>
            <a:fld id="{84C2423C-45E5-47EC-8224-E1E2983CDB2B}" type="datetime3">
              <a:rPr lang="en-US">
                <a:latin typeface="+mn-lt"/>
              </a:rPr>
              <a:pPr defTabSz="1014413">
                <a:defRPr/>
              </a:pPr>
              <a:t>14 March 2012</a:t>
            </a:fld>
            <a:endParaRPr lang="en-US" alt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14413">
              <a:defRPr/>
            </a:pPr>
            <a:fld id="{8E3C8B96-5CA8-4FFC-AAAE-9A636AACB6C0}" type="slidenum">
              <a:rPr lang="en-US" altLang="en-US">
                <a:latin typeface="+mn-lt"/>
              </a:rPr>
              <a:pPr defTabSz="1014413">
                <a:defRPr/>
              </a:pPr>
              <a:t>10</a:t>
            </a:fld>
            <a:endParaRPr lang="en-US" alt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9374188" cy="1265238"/>
          </a:xfrm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146300"/>
            <a:ext cx="9374188" cy="673100"/>
          </a:xfrm>
        </p:spPr>
        <p:txBody>
          <a:bodyPr rtlCol="0">
            <a:normAutofit/>
          </a:bodyPr>
          <a:lstStyle/>
          <a:p>
            <a:pPr defTabSz="1013357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 defTabSz="1014413">
              <a:defRPr/>
            </a:pPr>
            <a:fld id="{F7346E83-1A49-401E-B485-9AEDE558C840}" type="datetime3">
              <a:rPr lang="en-US">
                <a:latin typeface="+mn-lt"/>
              </a:rPr>
              <a:pPr defTabSz="1014413">
                <a:defRPr/>
              </a:pPr>
              <a:t>14 March 2012</a:t>
            </a:fld>
            <a:endParaRPr lang="en-US" altLang="en-US">
              <a:latin typeface="+mn-lt"/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 defTabSz="1014413">
              <a:defRPr/>
            </a:pPr>
            <a:fld id="{2AFFB596-76E8-4459-92A5-411A81D81B12}" type="slidenum">
              <a:rPr lang="en-US" altLang="en-US">
                <a:latin typeface="+mn-lt"/>
              </a:rPr>
              <a:pPr defTabSz="1014413">
                <a:defRPr/>
              </a:pPr>
              <a:t>11</a:t>
            </a:fld>
            <a:endParaRPr lang="en-US" altLang="en-US">
              <a:latin typeface="+mn-lt"/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846138" y="1939925"/>
            <a:ext cx="8289925" cy="1966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01370" tIns="50685" rIns="101370" bIns="50685">
            <a:spAutoFit/>
          </a:bodyPr>
          <a:lstStyle/>
          <a:p>
            <a:pPr marL="379413" indent="-379413" algn="ctr" defTabSz="1014413" eaLnBrk="1" hangingPunct="1">
              <a:spcBef>
                <a:spcPct val="50000"/>
              </a:spcBef>
            </a:pPr>
            <a:r>
              <a:rPr lang="en-US" sz="4900">
                <a:solidFill>
                  <a:srgbClr val="FF3300"/>
                </a:solidFill>
                <a:latin typeface="Arial" charset="0"/>
              </a:rPr>
              <a:t>TERIMA KASIH</a:t>
            </a:r>
          </a:p>
          <a:p>
            <a:pPr marL="379413" indent="-379413" algn="ctr" defTabSz="1014413" eaLnBrk="1" hangingPunct="1">
              <a:spcBef>
                <a:spcPct val="50000"/>
              </a:spcBef>
            </a:pPr>
            <a:r>
              <a:rPr lang="en-US" sz="4900">
                <a:solidFill>
                  <a:srgbClr val="FF3300"/>
                </a:solidFill>
                <a:latin typeface="Arial" charset="0"/>
              </a:rPr>
              <a:t>Semoga sukses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" presetID="5" presetClass="emph" presetSubtype="2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9" dur="indefinite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  <p:bldP spid="3994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defTabSz="1014413">
              <a:defRPr/>
            </a:pPr>
            <a:fld id="{C5C98C3E-2A24-403A-82B0-2C0A142A6359}" type="datetime3">
              <a:rPr lang="en-US">
                <a:latin typeface="+mn-lt"/>
              </a:rPr>
              <a:pPr defTabSz="1014413">
                <a:defRPr/>
              </a:pPr>
              <a:t>14 March 2012</a:t>
            </a:fld>
            <a:endParaRPr lang="en-US" altLang="en-US">
              <a:latin typeface="+mn-lt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14413">
              <a:defRPr/>
            </a:pPr>
            <a:fld id="{E18848C6-50A3-468F-93FC-E04166A75041}" type="slidenum">
              <a:rPr lang="en-US" altLang="en-US">
                <a:latin typeface="+mn-lt"/>
              </a:rPr>
              <a:pPr defTabSz="1014413">
                <a:defRPr/>
              </a:pPr>
              <a:t>2</a:t>
            </a:fld>
            <a:endParaRPr lang="en-US" altLang="en-US">
              <a:latin typeface="+mn-lt"/>
            </a:endParaRPr>
          </a:p>
        </p:txBody>
      </p:sp>
      <p:sp>
        <p:nvSpPr>
          <p:cNvPr id="4966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1002506"/>
            <a:ext cx="9647237" cy="430213"/>
          </a:xfrm>
        </p:spPr>
        <p:txBody>
          <a:bodyPr rtlCol="0" anchorCtr="1">
            <a:noAutofit/>
          </a:bodyPr>
          <a:lstStyle/>
          <a:p>
            <a:pPr defTabSz="1013357" fontAlgn="auto">
              <a:spcAft>
                <a:spcPts val="0"/>
              </a:spcAft>
              <a:defRPr/>
            </a:pPr>
            <a:r>
              <a:rPr lang="en-US" sz="4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Jadwal</a:t>
            </a:r>
            <a:r>
              <a:rPr lang="en-US" sz="4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Kuliah</a:t>
            </a:r>
            <a:r>
              <a:rPr lang="en-US" sz="4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&amp; </a:t>
            </a:r>
            <a:r>
              <a:rPr lang="en-US" sz="4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Referensi</a:t>
            </a:r>
            <a:r>
              <a:rPr lang="en-US" sz="4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Buku</a:t>
            </a:r>
            <a:endParaRPr lang="en-US" sz="4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1837" y="2788444"/>
            <a:ext cx="9134475" cy="1235075"/>
          </a:xfrm>
        </p:spPr>
        <p:txBody>
          <a:bodyPr rtlCol="0">
            <a:noAutofit/>
          </a:bodyPr>
          <a:lstStyle/>
          <a:p>
            <a:pPr marL="609600" indent="-609600" defTabSz="91440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Jadwal</a:t>
            </a: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: </a:t>
            </a:r>
            <a:r>
              <a:rPr lang="en-US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Jum’at</a:t>
            </a: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07.30-08.30…….Lab </a:t>
            </a:r>
            <a:r>
              <a:rPr lang="en-US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Fisika</a:t>
            </a: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609600" indent="-609600" defTabSz="91440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36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defTabSz="91440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Jadwal</a:t>
            </a: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Kuliah</a:t>
            </a: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pengganti</a:t>
            </a: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……………………….</a:t>
            </a:r>
          </a:p>
          <a:p>
            <a:pPr marL="609600" indent="-609600" defTabSz="91440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6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96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defTabSz="1014413">
              <a:defRPr/>
            </a:pPr>
            <a:fld id="{C5C98C3E-2A24-403A-82B0-2C0A142A6359}" type="datetime3">
              <a:rPr lang="en-US">
                <a:latin typeface="+mn-lt"/>
              </a:rPr>
              <a:pPr defTabSz="1014413">
                <a:defRPr/>
              </a:pPr>
              <a:t>14 March 2012</a:t>
            </a:fld>
            <a:endParaRPr lang="en-US" altLang="en-US">
              <a:latin typeface="+mn-lt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14413">
              <a:defRPr/>
            </a:pPr>
            <a:fld id="{CBC287F8-0492-4A49-851F-C2E4D5F1CB7D}" type="slidenum">
              <a:rPr lang="en-US" altLang="en-US">
                <a:latin typeface="+mn-lt"/>
              </a:rPr>
              <a:pPr defTabSz="1014413">
                <a:defRPr/>
              </a:pPr>
              <a:t>3</a:t>
            </a:fld>
            <a:endParaRPr lang="en-US" altLang="en-US" dirty="0">
              <a:latin typeface="+mn-lt"/>
            </a:endParaRPr>
          </a:p>
        </p:txBody>
      </p:sp>
      <p:sp>
        <p:nvSpPr>
          <p:cNvPr id="4966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392113"/>
            <a:ext cx="9647237" cy="431800"/>
          </a:xfrm>
        </p:spPr>
        <p:txBody>
          <a:bodyPr rtlCol="0" anchorCtr="1">
            <a:noAutofit/>
          </a:bodyPr>
          <a:lstStyle/>
          <a:p>
            <a:pPr defTabSz="1013357" eaLnBrk="1" fontAlgn="auto" hangingPunct="1">
              <a:spcAft>
                <a:spcPts val="0"/>
              </a:spcAft>
              <a:defRPr/>
            </a:pPr>
            <a:r>
              <a:rPr lang="en-US" sz="4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Jadwal</a:t>
            </a:r>
            <a:r>
              <a:rPr lang="en-US" sz="4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Kuliah</a:t>
            </a:r>
            <a:r>
              <a:rPr lang="en-US" sz="4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&amp; </a:t>
            </a:r>
            <a:r>
              <a:rPr lang="en-US" sz="4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Referensi</a:t>
            </a:r>
            <a:r>
              <a:rPr lang="en-US" sz="4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Buku</a:t>
            </a:r>
            <a:endParaRPr lang="en-US" sz="4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31838" y="871538"/>
            <a:ext cx="9134475" cy="551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370" tIns="50685" rIns="101370" bIns="50685"/>
          <a:lstStyle/>
          <a:p>
            <a:pPr marL="609600" indent="-609600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6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	</a:t>
            </a:r>
          </a:p>
          <a:p>
            <a:pPr>
              <a:defRPr/>
            </a:pPr>
            <a:r>
              <a:rPr lang="en-US" sz="3600" dirty="0"/>
              <a:t>DAFTAR PUSTAKA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3600" dirty="0" err="1"/>
              <a:t>Malvino</a:t>
            </a:r>
            <a:r>
              <a:rPr lang="en-US" sz="3600" dirty="0"/>
              <a:t>, A. P., 2003, </a:t>
            </a:r>
            <a:r>
              <a:rPr lang="en-US" sz="3600" i="1" dirty="0" err="1"/>
              <a:t>Prinsip-prinsip</a:t>
            </a:r>
            <a:r>
              <a:rPr lang="en-US" sz="3600" i="1" dirty="0"/>
              <a:t> </a:t>
            </a:r>
            <a:r>
              <a:rPr lang="en-US" sz="3600" i="1" dirty="0" err="1"/>
              <a:t>Elektronika</a:t>
            </a:r>
            <a:r>
              <a:rPr lang="en-US" sz="3600" i="1" dirty="0"/>
              <a:t>, </a:t>
            </a:r>
            <a:r>
              <a:rPr lang="en-US" sz="3600" i="1" dirty="0" err="1"/>
              <a:t>Buku</a:t>
            </a:r>
            <a:r>
              <a:rPr lang="en-US" sz="3600" i="1" dirty="0"/>
              <a:t> </a:t>
            </a:r>
            <a:r>
              <a:rPr lang="en-US" sz="3600" i="1" dirty="0" err="1" smtClean="0"/>
              <a:t>Dua</a:t>
            </a:r>
            <a:r>
              <a:rPr lang="en-US" sz="3600" i="1" dirty="0" smtClean="0"/>
              <a:t>,</a:t>
            </a:r>
            <a:r>
              <a:rPr lang="en-US" sz="3600" dirty="0" smtClean="0"/>
              <a:t> </a:t>
            </a:r>
            <a:r>
              <a:rPr lang="en-US" sz="3600" dirty="0" err="1"/>
              <a:t>Penerbit</a:t>
            </a:r>
            <a:r>
              <a:rPr lang="en-US" sz="3600" dirty="0"/>
              <a:t> </a:t>
            </a:r>
            <a:r>
              <a:rPr lang="en-US" sz="3600" dirty="0" err="1"/>
              <a:t>Salemba</a:t>
            </a:r>
            <a:r>
              <a:rPr lang="en-US" sz="3600" dirty="0"/>
              <a:t> </a:t>
            </a:r>
            <a:r>
              <a:rPr lang="en-US" sz="3600" dirty="0" err="1"/>
              <a:t>Teknika</a:t>
            </a:r>
            <a:r>
              <a:rPr lang="en-US" sz="3600" dirty="0"/>
              <a:t>, Jakarta.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3600" dirty="0" err="1" smtClean="0"/>
              <a:t>Theraja</a:t>
            </a:r>
            <a:r>
              <a:rPr lang="en-US" sz="3600" dirty="0"/>
              <a:t>, B. L., 2005, </a:t>
            </a:r>
            <a:r>
              <a:rPr lang="en-US" sz="3600" i="1" dirty="0"/>
              <a:t>Basic Electronics : Solid State,</a:t>
            </a:r>
            <a:r>
              <a:rPr lang="en-US" sz="3600" dirty="0"/>
              <a:t> S. </a:t>
            </a:r>
            <a:r>
              <a:rPr lang="en-US" sz="3600" dirty="0" err="1"/>
              <a:t>Chand</a:t>
            </a:r>
            <a:r>
              <a:rPr lang="en-US" sz="3600" dirty="0"/>
              <a:t> and Company Ltd, India.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sz="3600" dirty="0" err="1"/>
              <a:t>Sutrisno</a:t>
            </a:r>
            <a:r>
              <a:rPr lang="en-US" sz="3600" dirty="0"/>
              <a:t>, 1986, </a:t>
            </a:r>
            <a:r>
              <a:rPr lang="en-US" sz="3600" i="1" dirty="0" err="1"/>
              <a:t>Elektronika</a:t>
            </a:r>
            <a:r>
              <a:rPr lang="en-US" sz="3600" i="1" dirty="0"/>
              <a:t> : </a:t>
            </a:r>
            <a:r>
              <a:rPr lang="en-US" sz="3600" i="1" dirty="0" err="1"/>
              <a:t>Teori</a:t>
            </a:r>
            <a:r>
              <a:rPr lang="en-US" sz="3600" i="1" dirty="0"/>
              <a:t> </a:t>
            </a:r>
            <a:r>
              <a:rPr lang="en-US" sz="3600" i="1" dirty="0" err="1"/>
              <a:t>dan</a:t>
            </a:r>
            <a:r>
              <a:rPr lang="en-US" sz="3600" i="1" dirty="0"/>
              <a:t> </a:t>
            </a:r>
            <a:r>
              <a:rPr lang="en-US" sz="3600" i="1" dirty="0" err="1"/>
              <a:t>Penerapannya</a:t>
            </a:r>
            <a:r>
              <a:rPr lang="en-US" sz="3600" i="1" dirty="0"/>
              <a:t>,</a:t>
            </a:r>
            <a:r>
              <a:rPr lang="en-US" sz="3600" dirty="0"/>
              <a:t> </a:t>
            </a:r>
            <a:r>
              <a:rPr lang="en-US" sz="3600" dirty="0" err="1"/>
              <a:t>Jilid</a:t>
            </a:r>
            <a:r>
              <a:rPr lang="en-US" sz="3600" dirty="0"/>
              <a:t> </a:t>
            </a:r>
            <a:r>
              <a:rPr lang="en-US" sz="3600" dirty="0" smtClean="0"/>
              <a:t>2, </a:t>
            </a:r>
            <a:r>
              <a:rPr lang="en-US" sz="3600" dirty="0" err="1"/>
              <a:t>Penerbit</a:t>
            </a:r>
            <a:r>
              <a:rPr lang="en-US" sz="3600" dirty="0"/>
              <a:t> ITB, Bandung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9438" y="290513"/>
            <a:ext cx="9134475" cy="1519237"/>
          </a:xfrm>
          <a:noFill/>
        </p:spPr>
        <p:txBody>
          <a:bodyPr/>
          <a:lstStyle/>
          <a:p>
            <a:r>
              <a:rPr lang="en-US" smtClean="0"/>
              <a:t>Aturan Perkuliahan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defTabSz="1014413">
              <a:defRPr/>
            </a:pPr>
            <a:fld id="{7EB8610B-1567-4192-A5A1-0D3C20F20274}" type="datetime3">
              <a:rPr lang="en-US">
                <a:solidFill>
                  <a:schemeClr val="tx1"/>
                </a:solidFill>
                <a:latin typeface="+mn-lt"/>
              </a:rPr>
              <a:pPr defTabSz="1014413">
                <a:defRPr/>
              </a:pPr>
              <a:t>14 March 2012</a:t>
            </a:fld>
            <a:endParaRPr lang="en-US" alt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14413">
              <a:defRPr/>
            </a:pPr>
            <a:fld id="{1B356BC1-5683-4B8C-A6A8-2B4CAD9AD672}" type="slidenum">
              <a:rPr lang="en-US" altLang="en-US">
                <a:solidFill>
                  <a:schemeClr val="tx1"/>
                </a:solidFill>
                <a:latin typeface="+mn-lt"/>
              </a:rPr>
              <a:pPr defTabSz="1014413">
                <a:defRPr/>
              </a:pPr>
              <a:t>4</a:t>
            </a:fld>
            <a:endParaRPr lang="en-US" alt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33388" y="2420938"/>
            <a:ext cx="8712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370" tIns="50685" rIns="101370" bIns="50685">
            <a:spAutoFit/>
          </a:bodyPr>
          <a:lstStyle/>
          <a:p>
            <a:pPr defTabSz="1014413">
              <a:buFont typeface="Wingdings" pitchFamily="2" charset="2"/>
              <a:buChar char="q"/>
            </a:pPr>
            <a:r>
              <a:rPr lang="en-US" sz="3500">
                <a:latin typeface="Tahoma" charset="0"/>
              </a:rPr>
              <a:t> Harus hadir, minimal kehadiran 80%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44500" y="3068638"/>
            <a:ext cx="8712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370" tIns="50685" rIns="101370" bIns="50685">
            <a:spAutoFit/>
          </a:bodyPr>
          <a:lstStyle/>
          <a:p>
            <a:pPr defTabSz="1014413">
              <a:buFont typeface="Wingdings" pitchFamily="2" charset="2"/>
              <a:buChar char="q"/>
            </a:pPr>
            <a:r>
              <a:rPr lang="en-US" sz="3500">
                <a:latin typeface="Tahoma" charset="0"/>
              </a:rPr>
              <a:t> </a:t>
            </a:r>
            <a:r>
              <a:rPr lang="id-ID" sz="3500">
                <a:latin typeface="Tahoma" charset="0"/>
              </a:rPr>
              <a:t>Kehadiran kurang dari 60%</a:t>
            </a:r>
            <a:r>
              <a:rPr lang="en-US" sz="3500">
                <a:latin typeface="Tahoma" charset="0"/>
              </a:rPr>
              <a:t>, </a:t>
            </a:r>
            <a:r>
              <a:rPr lang="id-ID" sz="3500" b="1">
                <a:latin typeface="Tahoma" charset="0"/>
              </a:rPr>
              <a:t>Nilai E</a:t>
            </a:r>
            <a:r>
              <a:rPr lang="en-US" sz="3500">
                <a:latin typeface="Tahoma" charset="0"/>
              </a:rPr>
              <a:t> 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22275" y="3770313"/>
            <a:ext cx="97282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370" tIns="50685" rIns="101370" bIns="50685">
            <a:spAutoFit/>
          </a:bodyPr>
          <a:lstStyle/>
          <a:p>
            <a:pPr defTabSz="1014413">
              <a:buFont typeface="Wingdings" pitchFamily="2" charset="2"/>
              <a:buChar char="q"/>
            </a:pPr>
            <a:r>
              <a:rPr lang="en-US" sz="3500" dirty="0">
                <a:latin typeface="Tahoma" charset="0"/>
              </a:rPr>
              <a:t> </a:t>
            </a:r>
            <a:r>
              <a:rPr lang="id-ID" sz="3500" dirty="0">
                <a:latin typeface="Tahoma" charset="0"/>
              </a:rPr>
              <a:t>Telat lebih dari 15 menit tidak boleh</a:t>
            </a:r>
            <a:endParaRPr lang="en-US" sz="3500" dirty="0">
              <a:latin typeface="Tahoma" charset="0"/>
            </a:endParaRPr>
          </a:p>
          <a:p>
            <a:pPr defTabSz="1014413">
              <a:buFont typeface="Wingdings" pitchFamily="2" charset="2"/>
              <a:buNone/>
            </a:pPr>
            <a:r>
              <a:rPr lang="en-US" sz="3500" dirty="0">
                <a:latin typeface="Tahoma" charset="0"/>
              </a:rPr>
              <a:t>   </a:t>
            </a:r>
            <a:r>
              <a:rPr lang="id-ID" sz="3500" dirty="0">
                <a:latin typeface="Tahoma" charset="0"/>
              </a:rPr>
              <a:t> </a:t>
            </a:r>
            <a:r>
              <a:rPr lang="id-ID" sz="3500" dirty="0" smtClean="0">
                <a:latin typeface="Tahoma" charset="0"/>
              </a:rPr>
              <a:t>masuk</a:t>
            </a:r>
            <a:r>
              <a:rPr lang="en-US" sz="3500" dirty="0" smtClean="0">
                <a:latin typeface="Tahoma" charset="0"/>
              </a:rPr>
              <a:t> </a:t>
            </a:r>
            <a:r>
              <a:rPr lang="en-US" sz="3500" b="1" dirty="0" smtClean="0">
                <a:latin typeface="Tahoma" charset="0"/>
              </a:rPr>
              <a:t>(</a:t>
            </a:r>
            <a:r>
              <a:rPr lang="en-US" sz="3500" b="1" dirty="0" err="1" smtClean="0">
                <a:latin typeface="Tahoma" charset="0"/>
              </a:rPr>
              <a:t>opsi</a:t>
            </a:r>
            <a:r>
              <a:rPr lang="en-US" sz="3500" b="1" dirty="0" smtClean="0">
                <a:latin typeface="Tahoma" charset="0"/>
              </a:rPr>
              <a:t> </a:t>
            </a:r>
            <a:r>
              <a:rPr lang="en-US" sz="3500" b="1" dirty="0" err="1" smtClean="0">
                <a:latin typeface="Tahoma" charset="0"/>
              </a:rPr>
              <a:t>ini</a:t>
            </a:r>
            <a:r>
              <a:rPr lang="en-US" sz="3500" b="1" dirty="0" smtClean="0">
                <a:latin typeface="Tahoma" charset="0"/>
              </a:rPr>
              <a:t> </a:t>
            </a:r>
            <a:r>
              <a:rPr lang="en-US" sz="3500" b="1" dirty="0" err="1" smtClean="0">
                <a:latin typeface="Tahoma" charset="0"/>
              </a:rPr>
              <a:t>tidak</a:t>
            </a:r>
            <a:r>
              <a:rPr lang="en-US" sz="3500" b="1" dirty="0" smtClean="0">
                <a:latin typeface="Tahoma" charset="0"/>
              </a:rPr>
              <a:t> </a:t>
            </a:r>
            <a:r>
              <a:rPr lang="en-US" sz="3500" b="1" dirty="0" err="1" smtClean="0">
                <a:latin typeface="Tahoma" charset="0"/>
              </a:rPr>
              <a:t>berlaku</a:t>
            </a:r>
            <a:r>
              <a:rPr lang="en-US" sz="3500" b="1" dirty="0" smtClean="0">
                <a:latin typeface="Tahoma" charset="0"/>
              </a:rPr>
              <a:t>)</a:t>
            </a:r>
            <a:endParaRPr lang="en-US" sz="3500" b="1" dirty="0">
              <a:latin typeface="Tahoma" charset="0"/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503238" y="1768475"/>
            <a:ext cx="8763000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>
                <a:latin typeface="Tahoma" charset="0"/>
              </a:rPr>
              <a:t> </a:t>
            </a:r>
            <a:r>
              <a:rPr lang="en-US" sz="3500">
                <a:latin typeface="Tahoma" charset="0"/>
              </a:rPr>
              <a:t>Jumlah pertemuan sebanyak 16x</a:t>
            </a:r>
            <a:r>
              <a:rPr lang="en-US" sz="3200">
                <a:latin typeface="Tahoma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en-US" sz="3200">
                <a:latin typeface="Tahoma" charset="0"/>
              </a:rPr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  <p:bldP spid="23556" grpId="0"/>
      <p:bldP spid="23557" grpId="0"/>
      <p:bldP spid="235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69963" y="1011238"/>
            <a:ext cx="9134475" cy="844550"/>
          </a:xfrm>
        </p:spPr>
        <p:txBody>
          <a:bodyPr rtlCol="0">
            <a:normAutofit fontScale="90000"/>
          </a:bodyPr>
          <a:lstStyle/>
          <a:p>
            <a:pPr defTabSz="1013357" fontAlgn="auto">
              <a:spcAft>
                <a:spcPts val="0"/>
              </a:spcAft>
              <a:defRPr/>
            </a:pPr>
            <a:r>
              <a:rPr lang="en-US" smtClean="0"/>
              <a:t>Sistematika Penilaian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defTabSz="1014413">
              <a:defRPr/>
            </a:pPr>
            <a:fld id="{C8CB1504-EC8A-4FB6-BA70-4456E1CA1AFC}" type="datetime3">
              <a:rPr lang="en-US">
                <a:latin typeface="+mn-lt"/>
              </a:rPr>
              <a:pPr defTabSz="1014413">
                <a:defRPr/>
              </a:pPr>
              <a:t>14 March 2012</a:t>
            </a:fld>
            <a:endParaRPr lang="en-US" altLang="en-US">
              <a:latin typeface="+mn-lt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14413">
              <a:defRPr/>
            </a:pPr>
            <a:fld id="{F3647B0A-19DB-4AEC-B9AB-D6D6ED00784E}" type="slidenum">
              <a:rPr lang="en-US" altLang="en-US">
                <a:latin typeface="+mn-lt"/>
              </a:rPr>
              <a:pPr defTabSz="1014413">
                <a:defRPr/>
              </a:pPr>
              <a:t>5</a:t>
            </a:fld>
            <a:endParaRPr lang="en-US" altLang="en-US">
              <a:latin typeface="+mn-lt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966788" y="1855788"/>
            <a:ext cx="8712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370" tIns="50685" rIns="101370" bIns="50685">
            <a:spAutoFit/>
          </a:bodyPr>
          <a:lstStyle/>
          <a:p>
            <a:pPr defTabSz="1014413">
              <a:buFont typeface="Wingdings" pitchFamily="2" charset="2"/>
              <a:buChar char="q"/>
            </a:pPr>
            <a:r>
              <a:rPr lang="en-US" sz="3500" dirty="0">
                <a:latin typeface="Tahoma" charset="0"/>
              </a:rPr>
              <a:t> </a:t>
            </a:r>
            <a:r>
              <a:rPr lang="en-US" sz="3500" dirty="0" smtClean="0">
                <a:latin typeface="Tahoma" charset="0"/>
              </a:rPr>
              <a:t>10</a:t>
            </a:r>
            <a:r>
              <a:rPr lang="id-ID" sz="3500" dirty="0" smtClean="0">
                <a:latin typeface="Tahoma" charset="0"/>
              </a:rPr>
              <a:t> </a:t>
            </a:r>
            <a:r>
              <a:rPr lang="id-ID" sz="3500" dirty="0">
                <a:latin typeface="Tahoma" charset="0"/>
              </a:rPr>
              <a:t>% PR</a:t>
            </a:r>
            <a:r>
              <a:rPr lang="en-US" sz="3500" dirty="0">
                <a:latin typeface="Tahoma" charset="0"/>
              </a:rPr>
              <a:t> / </a:t>
            </a:r>
            <a:r>
              <a:rPr lang="en-US" sz="3500" dirty="0" err="1">
                <a:latin typeface="Tahoma" charset="0"/>
              </a:rPr>
              <a:t>Tugas</a:t>
            </a:r>
            <a:endParaRPr lang="en-US" sz="3500" dirty="0">
              <a:latin typeface="Tahoma" charset="0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955675" y="4876800"/>
            <a:ext cx="8713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370" tIns="50685" rIns="101370" bIns="50685">
            <a:spAutoFit/>
          </a:bodyPr>
          <a:lstStyle/>
          <a:p>
            <a:pPr defTabSz="1014413">
              <a:buFont typeface="Wingdings" pitchFamily="2" charset="2"/>
              <a:buChar char="q"/>
            </a:pPr>
            <a:r>
              <a:rPr lang="en-US" sz="3500" dirty="0">
                <a:latin typeface="Tahoma" charset="0"/>
              </a:rPr>
              <a:t> </a:t>
            </a:r>
            <a:r>
              <a:rPr lang="id-ID" sz="3500" dirty="0" smtClean="0">
                <a:latin typeface="Tahoma" charset="0"/>
              </a:rPr>
              <a:t>kehadiran </a:t>
            </a:r>
            <a:r>
              <a:rPr lang="id-ID" sz="3500" dirty="0">
                <a:latin typeface="Tahoma" charset="0"/>
              </a:rPr>
              <a:t>mencapai 80 % </a:t>
            </a:r>
            <a:endParaRPr lang="en-US" sz="3500" dirty="0">
              <a:latin typeface="Tahoma" charset="0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936625" y="2503488"/>
            <a:ext cx="8712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370" tIns="50685" rIns="101370" bIns="50685">
            <a:spAutoFit/>
          </a:bodyPr>
          <a:lstStyle/>
          <a:p>
            <a:pPr defTabSz="1014413">
              <a:buFont typeface="Wingdings" pitchFamily="2" charset="2"/>
              <a:buChar char="q"/>
            </a:pPr>
            <a:r>
              <a:rPr lang="en-US" sz="3500">
                <a:latin typeface="Tahoma" charset="0"/>
              </a:rPr>
              <a:t> 20</a:t>
            </a:r>
            <a:r>
              <a:rPr lang="id-ID" sz="3500">
                <a:latin typeface="Tahoma" charset="0"/>
              </a:rPr>
              <a:t> % Quiz</a:t>
            </a:r>
            <a:r>
              <a:rPr lang="en-US" sz="3500">
                <a:latin typeface="Tahoma" charset="0"/>
              </a:rPr>
              <a:t>-1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955675" y="4202113"/>
            <a:ext cx="8713788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370" tIns="50685" rIns="101370" bIns="50685">
            <a:spAutoFit/>
          </a:bodyPr>
          <a:lstStyle/>
          <a:p>
            <a:pPr defTabSz="1014413">
              <a:buFont typeface="Wingdings" pitchFamily="2" charset="2"/>
              <a:buChar char="q"/>
            </a:pPr>
            <a:r>
              <a:rPr lang="en-US" sz="3500">
                <a:latin typeface="Tahoma" charset="0"/>
              </a:rPr>
              <a:t> 25</a:t>
            </a:r>
            <a:r>
              <a:rPr lang="id-ID" sz="3500">
                <a:latin typeface="Tahoma" charset="0"/>
              </a:rPr>
              <a:t> % UAS</a:t>
            </a:r>
            <a:endParaRPr lang="en-US" sz="3500">
              <a:latin typeface="Tahoma" charset="0"/>
            </a:endParaRP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960438" y="3683000"/>
            <a:ext cx="8713787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370" tIns="50685" rIns="101370" bIns="50685">
            <a:spAutoFit/>
          </a:bodyPr>
          <a:lstStyle/>
          <a:p>
            <a:pPr defTabSz="1014413">
              <a:buFont typeface="Wingdings" pitchFamily="2" charset="2"/>
              <a:buChar char="q"/>
            </a:pPr>
            <a:r>
              <a:rPr lang="en-US" sz="3500">
                <a:latin typeface="Tahoma" charset="0"/>
              </a:rPr>
              <a:t> 25</a:t>
            </a:r>
            <a:r>
              <a:rPr lang="id-ID" sz="3500">
                <a:latin typeface="Tahoma" charset="0"/>
              </a:rPr>
              <a:t> % U</a:t>
            </a:r>
            <a:r>
              <a:rPr lang="en-US" sz="3500">
                <a:latin typeface="Tahoma" charset="0"/>
              </a:rPr>
              <a:t>T</a:t>
            </a:r>
            <a:r>
              <a:rPr lang="id-ID" sz="3500">
                <a:latin typeface="Tahoma" charset="0"/>
              </a:rPr>
              <a:t>S</a:t>
            </a:r>
            <a:endParaRPr lang="en-US" sz="3500">
              <a:latin typeface="Tahoma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960438" y="5511800"/>
            <a:ext cx="8713787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370" tIns="50685" rIns="101370" bIns="50685">
            <a:spAutoFit/>
          </a:bodyPr>
          <a:lstStyle/>
          <a:p>
            <a:pPr defTabSz="1014413">
              <a:buFont typeface="Wingdings" pitchFamily="2" charset="2"/>
              <a:buNone/>
            </a:pPr>
            <a:r>
              <a:rPr lang="en-US" sz="3500">
                <a:latin typeface="Tahoma" charset="0"/>
              </a:rPr>
              <a:t>    </a:t>
            </a:r>
            <a:r>
              <a:rPr lang="id-ID" sz="3500">
                <a:latin typeface="Tahoma" charset="0"/>
              </a:rPr>
              <a:t>(1</a:t>
            </a:r>
            <a:r>
              <a:rPr lang="en-US" sz="3500">
                <a:latin typeface="Tahoma" charset="0"/>
              </a:rPr>
              <a:t>1</a:t>
            </a:r>
            <a:r>
              <a:rPr lang="id-ID" sz="3500">
                <a:latin typeface="Tahoma" charset="0"/>
              </a:rPr>
              <a:t>x </a:t>
            </a:r>
            <a:r>
              <a:rPr lang="id-ID" sz="3500" b="1">
                <a:latin typeface="Tahoma" charset="0"/>
              </a:rPr>
              <a:t>WAJIB</a:t>
            </a:r>
            <a:r>
              <a:rPr lang="id-ID" sz="3500">
                <a:latin typeface="Tahoma" charset="0"/>
              </a:rPr>
              <a:t> hadir dan 3x </a:t>
            </a:r>
            <a:r>
              <a:rPr lang="id-ID" sz="3500" b="1">
                <a:latin typeface="Tahoma" charset="0"/>
              </a:rPr>
              <a:t>WAJIB</a:t>
            </a:r>
            <a:endParaRPr lang="en-US" sz="3500" b="1">
              <a:latin typeface="Tahoma" charset="0"/>
            </a:endParaRPr>
          </a:p>
          <a:p>
            <a:pPr defTabSz="1014413">
              <a:buFont typeface="Wingdings" pitchFamily="2" charset="2"/>
              <a:buNone/>
            </a:pPr>
            <a:r>
              <a:rPr lang="en-US" sz="3500" b="1">
                <a:latin typeface="Tahoma" charset="0"/>
              </a:rPr>
              <a:t>      </a:t>
            </a:r>
            <a:r>
              <a:rPr lang="id-ID" sz="3500">
                <a:latin typeface="Tahoma" charset="0"/>
              </a:rPr>
              <a:t>bolos, di luar U</a:t>
            </a:r>
            <a:r>
              <a:rPr lang="en-US" sz="3500">
                <a:latin typeface="Tahoma" charset="0"/>
              </a:rPr>
              <a:t>TS dan U</a:t>
            </a:r>
            <a:r>
              <a:rPr lang="id-ID" sz="3500">
                <a:latin typeface="Tahoma" charset="0"/>
              </a:rPr>
              <a:t>AS)</a:t>
            </a:r>
            <a:endParaRPr lang="en-US" sz="3500">
              <a:latin typeface="Tahoma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935038" y="3084513"/>
            <a:ext cx="8712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370" tIns="50685" rIns="101370" bIns="50685">
            <a:spAutoFit/>
          </a:bodyPr>
          <a:lstStyle/>
          <a:p>
            <a:pPr defTabSz="1014413">
              <a:buFont typeface="Wingdings" pitchFamily="2" charset="2"/>
              <a:buChar char="q"/>
            </a:pPr>
            <a:r>
              <a:rPr lang="en-US" sz="3500">
                <a:latin typeface="Tahoma" charset="0"/>
              </a:rPr>
              <a:t> 20</a:t>
            </a:r>
            <a:r>
              <a:rPr lang="id-ID" sz="3500">
                <a:latin typeface="Tahoma" charset="0"/>
              </a:rPr>
              <a:t> % Quiz</a:t>
            </a:r>
            <a:r>
              <a:rPr lang="en-US" sz="3500">
                <a:latin typeface="Tahoma" charset="0"/>
              </a:rPr>
              <a:t>-2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0" grpId="0"/>
      <p:bldP spid="24581" grpId="0"/>
      <p:bldP spid="24582" grpId="0"/>
      <p:bldP spid="24583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36563" y="1011238"/>
            <a:ext cx="9134475" cy="844550"/>
          </a:xfrm>
        </p:spPr>
        <p:txBody>
          <a:bodyPr rtlCol="0">
            <a:normAutofit fontScale="90000"/>
          </a:bodyPr>
          <a:lstStyle/>
          <a:p>
            <a:pPr defTabSz="1013357" fontAlgn="auto">
              <a:spcAft>
                <a:spcPts val="0"/>
              </a:spcAft>
              <a:defRPr/>
            </a:pPr>
            <a:r>
              <a:rPr lang="id-ID" smtClean="0"/>
              <a:t>Penentuan Huruf Mutu :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defTabSz="1014413">
              <a:defRPr/>
            </a:pPr>
            <a:fld id="{55327F3F-0E59-41CC-A658-A3F566EB4790}" type="datetime3">
              <a:rPr lang="en-US">
                <a:latin typeface="+mn-lt"/>
              </a:rPr>
              <a:pPr defTabSz="1014413">
                <a:defRPr/>
              </a:pPr>
              <a:t>14 March 2012</a:t>
            </a:fld>
            <a:endParaRPr lang="en-US" altLang="en-US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14413">
              <a:defRPr/>
            </a:pPr>
            <a:fld id="{1BEB8FD2-118E-46B8-9244-EACE19ED4E81}" type="slidenum">
              <a:rPr lang="en-US" altLang="en-US">
                <a:latin typeface="+mn-lt"/>
              </a:rPr>
              <a:pPr defTabSz="1014413">
                <a:defRPr/>
              </a:pPr>
              <a:t>6</a:t>
            </a:fld>
            <a:endParaRPr lang="en-US" altLang="en-US">
              <a:latin typeface="+mn-lt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706438" y="1855788"/>
            <a:ext cx="87122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370" tIns="50685" rIns="101370" bIns="50685">
            <a:spAutoFit/>
          </a:bodyPr>
          <a:lstStyle/>
          <a:p>
            <a:pPr defTabSz="1014413">
              <a:buFont typeface="Wingdings" pitchFamily="2" charset="2"/>
              <a:buChar char="q"/>
            </a:pPr>
            <a:r>
              <a:rPr lang="en-US" sz="3500">
                <a:latin typeface="Tahoma" charset="0"/>
              </a:rPr>
              <a:t> </a:t>
            </a:r>
            <a:r>
              <a:rPr lang="id-ID" sz="3500">
                <a:latin typeface="Tahoma" charset="0"/>
              </a:rPr>
              <a:t>75&lt;= NA &lt;= 100	</a:t>
            </a:r>
            <a:r>
              <a:rPr lang="en-US" sz="3500">
                <a:latin typeface="Tahoma" charset="0"/>
              </a:rPr>
              <a:t> </a:t>
            </a:r>
            <a:r>
              <a:rPr lang="id-ID" sz="3500">
                <a:latin typeface="Tahoma" charset="0"/>
              </a:rPr>
              <a:t>HURUF MUTU  A</a:t>
            </a:r>
            <a:endParaRPr lang="en-US" sz="3500">
              <a:latin typeface="Tahoma" charset="0"/>
            </a:endParaRPr>
          </a:p>
          <a:p>
            <a:pPr defTabSz="1014413">
              <a:buFont typeface="Wingdings" pitchFamily="2" charset="2"/>
              <a:buChar char="q"/>
            </a:pPr>
            <a:r>
              <a:rPr lang="en-US" sz="3500">
                <a:latin typeface="Tahoma" charset="0"/>
              </a:rPr>
              <a:t> </a:t>
            </a:r>
            <a:r>
              <a:rPr lang="id-ID" sz="3500">
                <a:latin typeface="Tahoma" charset="0"/>
              </a:rPr>
              <a:t>60&lt;= NA &lt;   </a:t>
            </a:r>
            <a:r>
              <a:rPr lang="en-US" sz="3500">
                <a:latin typeface="Tahoma" charset="0"/>
              </a:rPr>
              <a:t> </a:t>
            </a:r>
            <a:r>
              <a:rPr lang="id-ID" sz="3500">
                <a:latin typeface="Tahoma" charset="0"/>
              </a:rPr>
              <a:t>7</a:t>
            </a:r>
            <a:r>
              <a:rPr lang="en-US" sz="3500">
                <a:latin typeface="Tahoma" charset="0"/>
              </a:rPr>
              <a:t>5</a:t>
            </a:r>
            <a:r>
              <a:rPr lang="id-ID" sz="3500">
                <a:latin typeface="Tahoma" charset="0"/>
              </a:rPr>
              <a:t> </a:t>
            </a:r>
            <a:r>
              <a:rPr lang="en-US" sz="3500">
                <a:latin typeface="Tahoma" charset="0"/>
              </a:rPr>
              <a:t>                      B</a:t>
            </a:r>
          </a:p>
          <a:p>
            <a:pPr defTabSz="1014413">
              <a:buFont typeface="Wingdings" pitchFamily="2" charset="2"/>
              <a:buChar char="q"/>
            </a:pPr>
            <a:r>
              <a:rPr lang="en-US" sz="3500">
                <a:latin typeface="Tahoma" charset="0"/>
              </a:rPr>
              <a:t> </a:t>
            </a:r>
            <a:r>
              <a:rPr lang="id-ID" sz="3500">
                <a:latin typeface="Tahoma" charset="0"/>
              </a:rPr>
              <a:t>45&lt;= NA &lt;   </a:t>
            </a:r>
            <a:r>
              <a:rPr lang="en-US" sz="3500">
                <a:latin typeface="Tahoma" charset="0"/>
              </a:rPr>
              <a:t> 60</a:t>
            </a:r>
            <a:r>
              <a:rPr lang="id-ID" sz="3500">
                <a:latin typeface="Tahoma" charset="0"/>
              </a:rPr>
              <a:t>    </a:t>
            </a:r>
            <a:r>
              <a:rPr lang="en-US" sz="3500">
                <a:latin typeface="Tahoma" charset="0"/>
              </a:rPr>
              <a:t>                   </a:t>
            </a:r>
            <a:r>
              <a:rPr lang="id-ID" sz="3500">
                <a:latin typeface="Tahoma" charset="0"/>
              </a:rPr>
              <a:t>C</a:t>
            </a:r>
            <a:endParaRPr lang="en-US" sz="3500">
              <a:latin typeface="Tahoma" charset="0"/>
            </a:endParaRPr>
          </a:p>
          <a:p>
            <a:pPr defTabSz="1014413">
              <a:buFont typeface="Wingdings" pitchFamily="2" charset="2"/>
              <a:buChar char="q"/>
            </a:pPr>
            <a:r>
              <a:rPr lang="en-US" sz="3500">
                <a:latin typeface="Tahoma" charset="0"/>
              </a:rPr>
              <a:t> </a:t>
            </a:r>
            <a:r>
              <a:rPr lang="id-ID" sz="3500">
                <a:latin typeface="Tahoma" charset="0"/>
              </a:rPr>
              <a:t>30&lt;= NA &lt;   </a:t>
            </a:r>
            <a:r>
              <a:rPr lang="en-US" sz="3500">
                <a:latin typeface="Tahoma" charset="0"/>
              </a:rPr>
              <a:t> </a:t>
            </a:r>
            <a:r>
              <a:rPr lang="id-ID" sz="3500">
                <a:latin typeface="Tahoma" charset="0"/>
              </a:rPr>
              <a:t>4</a:t>
            </a:r>
            <a:r>
              <a:rPr lang="en-US" sz="3500">
                <a:latin typeface="Tahoma" charset="0"/>
              </a:rPr>
              <a:t>5</a:t>
            </a:r>
            <a:r>
              <a:rPr lang="id-ID" sz="3500">
                <a:latin typeface="Tahoma" charset="0"/>
              </a:rPr>
              <a:t> </a:t>
            </a:r>
            <a:r>
              <a:rPr lang="en-US" sz="3500">
                <a:latin typeface="Tahoma" charset="0"/>
              </a:rPr>
              <a:t>                      </a:t>
            </a:r>
            <a:r>
              <a:rPr lang="id-ID" sz="3500">
                <a:latin typeface="Tahoma" charset="0"/>
              </a:rPr>
              <a:t>D</a:t>
            </a:r>
            <a:endParaRPr lang="en-US" sz="3500">
              <a:latin typeface="Tahoma" charset="0"/>
            </a:endParaRPr>
          </a:p>
          <a:p>
            <a:pPr defTabSz="1014413">
              <a:buFont typeface="Wingdings" pitchFamily="2" charset="2"/>
              <a:buChar char="q"/>
            </a:pPr>
            <a:r>
              <a:rPr lang="id-ID" sz="3500">
                <a:latin typeface="Tahoma" charset="0"/>
              </a:rPr>
              <a:t>   0&lt;= NA &lt;   </a:t>
            </a:r>
            <a:r>
              <a:rPr lang="en-US" sz="3500">
                <a:latin typeface="Tahoma" charset="0"/>
              </a:rPr>
              <a:t> 30</a:t>
            </a:r>
            <a:r>
              <a:rPr lang="id-ID" sz="3500">
                <a:latin typeface="Tahoma" charset="0"/>
              </a:rPr>
              <a:t> </a:t>
            </a:r>
            <a:r>
              <a:rPr lang="en-US" sz="3500">
                <a:latin typeface="Tahoma" charset="0"/>
              </a:rPr>
              <a:t>                      </a:t>
            </a:r>
            <a:r>
              <a:rPr lang="id-ID" sz="3500">
                <a:latin typeface="Tahoma" charset="0"/>
              </a:rPr>
              <a:t>E</a:t>
            </a:r>
            <a:endParaRPr lang="en-US" sz="350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FDC5CD4-89FA-4126-B0BB-302DD0402D56}" type="datetime1">
              <a:rPr lang="id-ID" smtClean="0"/>
              <a:pPr>
                <a:defRPr/>
              </a:pPr>
              <a:t>14/03/2012</a:t>
            </a:fld>
            <a:endParaRPr lang="en-US" altLang="en-US" smtClean="0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16EA51-C7EE-4D2D-B2C1-C569C2ACFAAF}" type="slidenum">
              <a:rPr lang="en-US" altLang="en-US" smtClean="0"/>
              <a:pPr>
                <a:defRPr/>
              </a:pPr>
              <a:t>7</a:t>
            </a:fld>
            <a:endParaRPr lang="en-US" altLang="en-US" smtClean="0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-14288"/>
            <a:ext cx="9134475" cy="1263651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Materi Kuliah :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579438" y="1662113"/>
            <a:ext cx="9075737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370" tIns="50685" rIns="101370" bIns="50685">
            <a:spAutoFit/>
          </a:bodyPr>
          <a:lstStyle/>
          <a:p>
            <a:pPr marL="514350" indent="-514350">
              <a:buFontTx/>
              <a:buAutoNum type="arabicPeriod"/>
            </a:pPr>
            <a:r>
              <a:rPr lang="en-US" sz="3100">
                <a:latin typeface="Tahoma" charset="0"/>
              </a:rPr>
              <a:t>Hukum Kirchoff-1 dan 2</a:t>
            </a:r>
            <a:endParaRPr lang="id-ID" sz="3100">
              <a:latin typeface="Tahoma" charset="0"/>
            </a:endParaRPr>
          </a:p>
          <a:p>
            <a:pPr marL="514350" indent="-514350">
              <a:buFontTx/>
              <a:buAutoNum type="arabicPeriod"/>
            </a:pPr>
            <a:r>
              <a:rPr lang="id-ID" sz="3100">
                <a:latin typeface="Tahoma" charset="0"/>
              </a:rPr>
              <a:t>Konsep Fasor dan aplikasinya</a:t>
            </a:r>
          </a:p>
          <a:p>
            <a:pPr marL="514350" indent="-514350">
              <a:buFontTx/>
              <a:buAutoNum type="arabicPeriod"/>
            </a:pPr>
            <a:r>
              <a:rPr lang="en-US" sz="3100">
                <a:latin typeface="Tahoma" charset="0"/>
              </a:rPr>
              <a:t>Teorema Jaringan</a:t>
            </a:r>
            <a:endParaRPr lang="id-ID" sz="3100">
              <a:latin typeface="Tahoma" charset="0"/>
            </a:endParaRPr>
          </a:p>
          <a:p>
            <a:pPr marL="514350" indent="-514350">
              <a:buFontTx/>
              <a:buAutoNum type="arabicPeriod"/>
            </a:pPr>
            <a:r>
              <a:rPr lang="en-US" sz="3100">
                <a:latin typeface="Tahoma" charset="0"/>
              </a:rPr>
              <a:t>Dioda Semikonduktor : Teori dan Aplikasi</a:t>
            </a:r>
            <a:endParaRPr lang="id-ID" sz="3100">
              <a:latin typeface="Tahoma" charset="0"/>
            </a:endParaRPr>
          </a:p>
          <a:p>
            <a:pPr marL="514350" indent="-514350">
              <a:buFontTx/>
              <a:buAutoNum type="arabicPeriod"/>
            </a:pPr>
            <a:r>
              <a:rPr lang="id-ID" sz="3100">
                <a:latin typeface="Tahoma" charset="0"/>
              </a:rPr>
              <a:t>Dioda dan Rangkaian Dioda</a:t>
            </a:r>
          </a:p>
          <a:p>
            <a:pPr marL="514350" indent="-514350">
              <a:buFontTx/>
              <a:buAutoNum type="arabicPeriod"/>
            </a:pPr>
            <a:r>
              <a:rPr lang="id-ID" sz="3100">
                <a:latin typeface="Tahoma" charset="0"/>
              </a:rPr>
              <a:t>Transistor Bipolar</a:t>
            </a:r>
          </a:p>
          <a:p>
            <a:pPr marL="514350" indent="-514350">
              <a:buFontTx/>
              <a:buAutoNum type="arabicPeriod"/>
            </a:pPr>
            <a:endParaRPr lang="en-US" sz="310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D1E8DEE-3440-41E1-A658-BB42486F9C93}" type="datetime1">
              <a:rPr lang="id-ID" smtClean="0"/>
              <a:pPr>
                <a:defRPr/>
              </a:pPr>
              <a:t>14/03/2012</a:t>
            </a:fld>
            <a:endParaRPr lang="en-US" altLang="en-US" smtClean="0"/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9086AA-80B0-4458-BCE2-ED3DB08488C1}" type="slidenum">
              <a:rPr lang="en-US" altLang="en-US" smtClean="0"/>
              <a:pPr>
                <a:defRPr/>
              </a:pPr>
              <a:t>8</a:t>
            </a:fld>
            <a:endParaRPr lang="en-US" altLang="en-US" smtClean="0"/>
          </a:p>
        </p:txBody>
      </p:sp>
      <p:graphicFrame>
        <p:nvGraphicFramePr>
          <p:cNvPr id="81638" name="Group 742"/>
          <p:cNvGraphicFramePr>
            <a:graphicFrameLocks noGrp="1"/>
          </p:cNvGraphicFramePr>
          <p:nvPr>
            <p:ph/>
          </p:nvPr>
        </p:nvGraphicFramePr>
        <p:xfrm>
          <a:off x="350837" y="289036"/>
          <a:ext cx="9389189" cy="7087280"/>
        </p:xfrm>
        <a:graphic>
          <a:graphicData uri="http://schemas.openxmlformats.org/drawingml/2006/table">
            <a:tbl>
              <a:tblPr/>
              <a:tblGrid>
                <a:gridCol w="1748313"/>
                <a:gridCol w="1676400"/>
                <a:gridCol w="5964476"/>
              </a:tblGrid>
              <a:tr h="108062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TEMUAN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TANGGAL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05" marR="101505" marT="50599" marB="505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MATERI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051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Mar 1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Rencana Kuliah </a:t>
                      </a: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30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09 Mar 1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05" marR="101505" marT="50599" marB="505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------</a:t>
                      </a: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30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Mar 1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05" marR="101505" marT="50599" marB="505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BAB I : Penguat AC dan Daya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30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23 Mar 1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05" marR="101505" marT="50599" marB="505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sv-SE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Hari Raya Nyepi</a:t>
                      </a:r>
                      <a:endParaRPr lang="id-ID" sz="2200" b="1" dirty="0"/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30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Mar 12</a:t>
                      </a:r>
                    </a:p>
                  </a:txBody>
                  <a:tcPr marL="101505" marR="101505" marT="50599" marB="505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1013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Quiz #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(Bab 1) </a:t>
                      </a:r>
                      <a:endParaRPr lang="id-ID" sz="2200" dirty="0" smtClean="0"/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054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April 12</a:t>
                      </a:r>
                    </a:p>
                  </a:txBody>
                  <a:tcPr marL="101505" marR="101505" marT="50599" marB="505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Wafat Yesus Kristus</a:t>
                      </a:r>
                      <a:endParaRPr lang="id-ID" sz="2200" b="1" dirty="0" smtClean="0"/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054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April 12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05" marR="101505" marT="50599" marB="505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BAB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Penguat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Tegangan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it-IT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36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April 12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05" marR="101505" marT="50599" marB="505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BAB II :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Penguat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Tegangan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it-IT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696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April 12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05" marR="101505" marT="50599" marB="505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BAB </a:t>
                      </a:r>
                      <a:r>
                        <a:rPr kumimoji="0" lang="it-IT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 </a:t>
                      </a:r>
                      <a:r>
                        <a:rPr kumimoji="0" lang="it-IT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Penguat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Diferensial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30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 1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05" marR="101505" marT="50599" marB="505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BAB </a:t>
                      </a:r>
                      <a:r>
                        <a:rPr kumimoji="0" lang="it-IT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 :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Penguat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Diferensial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</a:t>
                      </a:r>
                      <a:endParaRPr kumimoji="0" lang="en-US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18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Mei 12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05" marR="101505" marT="50599" marB="505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UTS</a:t>
                      </a:r>
                      <a:r>
                        <a:rPr kumimoji="0" lang="id-ID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(Bab 2 &amp; 3)</a:t>
                      </a:r>
                      <a:endParaRPr kumimoji="0" lang="pt-BR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459C97B-4C6B-4AF6-BCD2-DC0D90915C4D}" type="datetime1">
              <a:rPr lang="id-ID" smtClean="0"/>
              <a:pPr>
                <a:defRPr/>
              </a:pPr>
              <a:t>14/03/2012</a:t>
            </a:fld>
            <a:endParaRPr lang="en-US" altLang="en-US" smtClean="0"/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CCDB73-ED8A-485A-95B6-325F9CEBACE8}" type="slidenum">
              <a:rPr lang="en-US" altLang="en-US" smtClean="0"/>
              <a:pPr>
                <a:defRPr/>
              </a:pPr>
              <a:t>9</a:t>
            </a:fld>
            <a:endParaRPr lang="en-US" altLang="en-US" smtClean="0"/>
          </a:p>
        </p:txBody>
      </p:sp>
      <p:graphicFrame>
        <p:nvGraphicFramePr>
          <p:cNvPr id="81638" name="Group 742"/>
          <p:cNvGraphicFramePr>
            <a:graphicFrameLocks noGrp="1"/>
          </p:cNvGraphicFramePr>
          <p:nvPr>
            <p:ph/>
          </p:nvPr>
        </p:nvGraphicFramePr>
        <p:xfrm>
          <a:off x="350837" y="289719"/>
          <a:ext cx="9389189" cy="6456909"/>
        </p:xfrm>
        <a:graphic>
          <a:graphicData uri="http://schemas.openxmlformats.org/drawingml/2006/table">
            <a:tbl>
              <a:tblPr/>
              <a:tblGrid>
                <a:gridCol w="1824513"/>
                <a:gridCol w="1905000"/>
                <a:gridCol w="5659676"/>
              </a:tblGrid>
              <a:tr h="108975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TEMUAN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TANGGAL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05" marR="101505" marT="50599" marB="505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MATERI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433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Mei 12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BAB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pt-BR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JFET, MOSFET, dan Tapis Aktif</a:t>
                      </a:r>
                      <a:endParaRPr kumimoji="0" lang="en-US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59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Mei 12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05" marR="101505" marT="50599" marB="505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Quiz #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(Bab 4)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59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Mei 12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05" marR="101505" marT="50599" marB="505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BAB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 :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Penguat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Operasional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(Op-amp)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Linier 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</a:t>
                      </a:r>
                      <a:endParaRPr kumimoji="0" lang="en-US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92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Jun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05" marR="101505" marT="50599" marB="505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BAB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 :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Penguat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Operasional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(Op-amp)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Linier 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</a:t>
                      </a:r>
                      <a:endParaRPr kumimoji="0" lang="en-US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638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Jun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05" marR="101505" marT="50599" marB="505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BAB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 :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Penguat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Operasional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(Op-amp)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Non-Linier 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</a:t>
                      </a:r>
                      <a:endParaRPr kumimoji="0" lang="en-US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74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Juni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05" marR="101505" marT="50599" marB="505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BAB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 :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Penguat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Operasional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(Op-amp)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Non-Linier 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</a:t>
                      </a:r>
                      <a:endParaRPr kumimoji="0" lang="en-US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59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Juni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05" marR="101505" marT="50599" marB="505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3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Responsi Bab 5 &amp; </a:t>
                      </a:r>
                      <a:r>
                        <a:rPr lang="id-ID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id-ID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MINGGU TENANG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endParaRPr kumimoji="0" lang="pt-BR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59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Diatur Jurusan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05" marR="101505" marT="50599" marB="5059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UAS</a:t>
                      </a:r>
                      <a:r>
                        <a:rPr kumimoji="0" lang="id-ID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(Bab 5 &amp; 6)</a:t>
                      </a:r>
                      <a:endParaRPr kumimoji="0" lang="pt-BR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1505" marR="101505" marT="50599" marB="50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839</TotalTime>
  <Words>454</Words>
  <Application>Microsoft PowerPoint</Application>
  <PresentationFormat>Custom</PresentationFormat>
  <Paragraphs>140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Jadwal Kuliah &amp; Referensi Buku</vt:lpstr>
      <vt:lpstr>Jadwal Kuliah &amp; Referensi Buku</vt:lpstr>
      <vt:lpstr>Aturan Perkuliahan</vt:lpstr>
      <vt:lpstr>Sistematika Penilaian</vt:lpstr>
      <vt:lpstr>Penentuan Huruf Mutu :</vt:lpstr>
      <vt:lpstr>Materi Kuliah :</vt:lpstr>
      <vt:lpstr>Slide 8</vt:lpstr>
      <vt:lpstr>Slide 9</vt:lpstr>
      <vt:lpstr>Pertemuan berikutnya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46</cp:revision>
  <dcterms:created xsi:type="dcterms:W3CDTF">2008-09-03T07:06:41Z</dcterms:created>
  <dcterms:modified xsi:type="dcterms:W3CDTF">2012-03-14T08:53:23Z</dcterms:modified>
</cp:coreProperties>
</file>