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AC1B08-5B32-46F6-A4BA-5EB0C88B34CF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643096-53ED-495D-AD13-54DA36205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179513"/>
          </a:xfrm>
        </p:spPr>
        <p:txBody>
          <a:bodyPr>
            <a:normAutofit/>
          </a:bodyPr>
          <a:lstStyle/>
          <a:p>
            <a:r>
              <a:rPr lang="en-US" sz="3200" u="sng" dirty="0" err="1" smtClean="0">
                <a:latin typeface="Algerian" pitchFamily="82" charset="0"/>
              </a:rPr>
              <a:t>Analisis</a:t>
            </a:r>
            <a:r>
              <a:rPr lang="en-US" sz="3200" u="sng" dirty="0" smtClean="0">
                <a:latin typeface="Algerian" pitchFamily="82" charset="0"/>
              </a:rPr>
              <a:t> AC </a:t>
            </a:r>
            <a:r>
              <a:rPr lang="en-US" sz="3200" u="sng" dirty="0" err="1" smtClean="0">
                <a:latin typeface="Algerian" pitchFamily="82" charset="0"/>
              </a:rPr>
              <a:t>pada</a:t>
            </a:r>
            <a:r>
              <a:rPr lang="en-US" sz="3200" u="sng" dirty="0" smtClean="0">
                <a:latin typeface="Algerian" pitchFamily="82" charset="0"/>
              </a:rPr>
              <a:t> transistor BJT</a:t>
            </a:r>
            <a:endParaRPr lang="en-US" sz="3200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John Adler, </a:t>
            </a:r>
            <a:r>
              <a:rPr lang="en-US" dirty="0" err="1" smtClean="0"/>
              <a:t>M.Si</a:t>
            </a:r>
            <a:endParaRPr lang="en-US" dirty="0" smtClean="0"/>
          </a:p>
          <a:p>
            <a:r>
              <a:rPr lang="en-US" dirty="0" smtClean="0"/>
              <a:t>Sri </a:t>
            </a:r>
            <a:r>
              <a:rPr lang="en-US" dirty="0" err="1" smtClean="0"/>
              <a:t>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39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4216" y="1828800"/>
            <a:ext cx="71342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ekuivalen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7573517"/>
              </p:ext>
            </p:extLst>
          </p:nvPr>
        </p:nvGraphicFramePr>
        <p:xfrm>
          <a:off x="3026874" y="3820276"/>
          <a:ext cx="3168908" cy="2428124"/>
        </p:xfrm>
        <a:graphic>
          <a:graphicData uri="http://schemas.openxmlformats.org/presentationml/2006/ole">
            <p:oleObj spid="_x0000_s7232" name="Equation" r:id="rId4" imgW="1955520" imgH="14983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544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903" y="1600200"/>
            <a:ext cx="56769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ekuivalen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2115945"/>
              </p:ext>
            </p:extLst>
          </p:nvPr>
        </p:nvGraphicFramePr>
        <p:xfrm>
          <a:off x="4724400" y="3429000"/>
          <a:ext cx="3153697" cy="2930207"/>
        </p:xfrm>
        <a:graphic>
          <a:graphicData uri="http://schemas.openxmlformats.org/presentationml/2006/ole">
            <p:oleObj spid="_x0000_s8251" name="Equation" r:id="rId4" imgW="1612800" imgH="14983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407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8879280"/>
              </p:ext>
            </p:extLst>
          </p:nvPr>
        </p:nvGraphicFramePr>
        <p:xfrm>
          <a:off x="5410200" y="762000"/>
          <a:ext cx="3429000" cy="5638800"/>
        </p:xfrm>
        <a:graphic>
          <a:graphicData uri="http://schemas.openxmlformats.org/presentationml/2006/ole">
            <p:oleObj spid="_x0000_s9273" name="Equation" r:id="rId3" imgW="2070000" imgH="3530520" progId="">
              <p:embed/>
            </p:oleObj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05347"/>
            <a:ext cx="5029200" cy="349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03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5257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2: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3822299"/>
              </p:ext>
            </p:extLst>
          </p:nvPr>
        </p:nvGraphicFramePr>
        <p:xfrm>
          <a:off x="5462588" y="685800"/>
          <a:ext cx="3325812" cy="5451475"/>
        </p:xfrm>
        <a:graphic>
          <a:graphicData uri="http://schemas.openxmlformats.org/presentationml/2006/ole">
            <p:oleObj spid="_x0000_s10295" name="Equation" r:id="rId4" imgW="2006280" imgH="32004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710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058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4495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i="1" dirty="0" smtClean="0"/>
              <a:t>Vg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Rg</a:t>
            </a:r>
            <a:endParaRPr lang="en-US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AC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AC </a:t>
            </a:r>
            <a:r>
              <a:rPr lang="en-US" dirty="0" err="1" smtClean="0"/>
              <a:t>antara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ground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idealnya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175568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Rangkaian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1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EFEK PEMUATAN DARI IMPEDANSI MASUKAN</a:t>
            </a:r>
            <a:endParaRPr lang="en-US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model </a:t>
            </a:r>
            <a:r>
              <a:rPr lang="el-GR" sz="2400" dirty="0" smtClean="0"/>
              <a:t>π</a:t>
            </a:r>
            <a:r>
              <a:rPr lang="en-US" sz="2400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2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3426541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: 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28" y="1750141"/>
            <a:ext cx="815217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95872"/>
            <a:ext cx="3125853" cy="222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4718946"/>
              </p:ext>
            </p:extLst>
          </p:nvPr>
        </p:nvGraphicFramePr>
        <p:xfrm>
          <a:off x="4114800" y="4349096"/>
          <a:ext cx="4495800" cy="1442104"/>
        </p:xfrm>
        <a:graphic>
          <a:graphicData uri="http://schemas.openxmlformats.org/presentationml/2006/ole">
            <p:oleObj spid="_x0000_s12334" name="Equation" r:id="rId5" imgW="2616120" imgH="723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384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9911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1770061"/>
              </p:ext>
            </p:extLst>
          </p:nvPr>
        </p:nvGraphicFramePr>
        <p:xfrm>
          <a:off x="5562601" y="914400"/>
          <a:ext cx="3342834" cy="5334000"/>
        </p:xfrm>
        <a:graphic>
          <a:graphicData uri="http://schemas.openxmlformats.org/presentationml/2006/ole">
            <p:oleObj spid="_x0000_s13348" name="Equation" r:id="rId4" imgW="2070000" imgH="33019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933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Lanjutan</a:t>
            </a:r>
            <a:r>
              <a:rPr lang="en-US" u="sng" dirty="0" smtClean="0"/>
              <a:t> </a:t>
            </a:r>
            <a:r>
              <a:rPr lang="en-US" u="sng" dirty="0" err="1" smtClean="0"/>
              <a:t>penyelesaian</a:t>
            </a:r>
            <a:r>
              <a:rPr lang="en-US" u="sng" dirty="0" smtClean="0"/>
              <a:t> </a:t>
            </a:r>
            <a:r>
              <a:rPr lang="en-US" u="sng" dirty="0" err="1" smtClean="0"/>
              <a:t>contoh</a:t>
            </a:r>
            <a:r>
              <a:rPr lang="en-US" u="sng" dirty="0" smtClean="0"/>
              <a:t> </a:t>
            </a:r>
            <a:r>
              <a:rPr lang="en-US" u="sng" dirty="0" err="1" smtClean="0"/>
              <a:t>soal</a:t>
            </a:r>
            <a:r>
              <a:rPr lang="en-US" u="sng" dirty="0" smtClean="0"/>
              <a:t> 3:</a:t>
            </a:r>
            <a:endParaRPr lang="en-US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2557547"/>
              </p:ext>
            </p:extLst>
          </p:nvPr>
        </p:nvGraphicFramePr>
        <p:xfrm>
          <a:off x="685800" y="1371600"/>
          <a:ext cx="7203989" cy="4038600"/>
        </p:xfrm>
        <a:graphic>
          <a:graphicData uri="http://schemas.openxmlformats.org/presentationml/2006/ole">
            <p:oleObj spid="_x0000_s14368" name="Equation" r:id="rId3" imgW="3352680" imgH="18795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032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3810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Lanjutan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penyelesaian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contoh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soal</a:t>
            </a:r>
            <a:r>
              <a:rPr lang="en-US" sz="2400" u="sng" dirty="0" smtClean="0"/>
              <a:t> 3 </a:t>
            </a:r>
            <a:r>
              <a:rPr lang="en-US" sz="2400" u="sng" dirty="0" err="1" smtClean="0"/>
              <a:t>jika</a:t>
            </a:r>
            <a:r>
              <a:rPr lang="en-US" sz="2400" u="sng" dirty="0" smtClean="0"/>
              <a:t> </a:t>
            </a:r>
            <a:r>
              <a:rPr lang="el-GR" sz="2400" u="sng" dirty="0" smtClean="0"/>
              <a:t>β</a:t>
            </a:r>
            <a:r>
              <a:rPr lang="en-US" sz="2400" u="sng" dirty="0" smtClean="0"/>
              <a:t> = 50:</a:t>
            </a:r>
            <a:endParaRPr lang="en-US" sz="2400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1005664"/>
              </p:ext>
            </p:extLst>
          </p:nvPr>
        </p:nvGraphicFramePr>
        <p:xfrm>
          <a:off x="3886200" y="1295400"/>
          <a:ext cx="5008563" cy="3200400"/>
        </p:xfrm>
        <a:graphic>
          <a:graphicData uri="http://schemas.openxmlformats.org/presentationml/2006/ole">
            <p:oleObj spid="_x0000_s15415" name="Equation" r:id="rId3" imgW="3288960" imgH="187956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4314671"/>
              </p:ext>
            </p:extLst>
          </p:nvPr>
        </p:nvGraphicFramePr>
        <p:xfrm>
          <a:off x="304800" y="1295400"/>
          <a:ext cx="3343275" cy="5029200"/>
        </p:xfrm>
        <a:graphic>
          <a:graphicData uri="http://schemas.openxmlformats.org/presentationml/2006/ole">
            <p:oleObj spid="_x0000_s15416" name="Equation" r:id="rId4" imgW="2070000" imgH="33019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667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Swamped amplifier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CE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bergerak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</a:t>
            </a:r>
            <a:endParaRPr lang="en-US" sz="2000" dirty="0" smtClean="0"/>
          </a:p>
          <a:p>
            <a:pPr marL="624078" indent="-514350" algn="just">
              <a:buAutoNum type="arabicPeriod"/>
            </a:pPr>
            <a:r>
              <a:rPr lang="en-US" sz="2000" dirty="0" err="1" smtClean="0"/>
              <a:t>Penggantian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nila</a:t>
            </a:r>
            <a:r>
              <a:rPr lang="en-US" sz="2000" dirty="0" smtClean="0"/>
              <a:t> </a:t>
            </a:r>
            <a:r>
              <a:rPr lang="en-US" sz="2000" i="1" dirty="0" smtClean="0"/>
              <a:t>re’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l-GR" sz="2000" dirty="0" smtClean="0"/>
              <a:t>β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</a:t>
            </a:r>
          </a:p>
          <a:p>
            <a:pPr marL="109728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Cara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membiarkan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kaki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AC </a:t>
            </a:r>
            <a:r>
              <a:rPr lang="en-US" sz="2000" dirty="0" err="1" smtClean="0"/>
              <a:t>mengalir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re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,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di </a:t>
            </a:r>
            <a:r>
              <a:rPr lang="en-US" sz="2000" i="1" dirty="0" smtClean="0"/>
              <a:t>re.</a:t>
            </a:r>
          </a:p>
          <a:p>
            <a:pPr algn="just"/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di bypass </a:t>
            </a:r>
            <a:r>
              <a:rPr lang="en-US" sz="2000" i="1" dirty="0" smtClean="0"/>
              <a:t>re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resistor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i="1" dirty="0" smtClean="0"/>
              <a:t> (feedback resistor)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1437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876800" cy="9906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latin typeface="Algerian" pitchFamily="82" charset="0"/>
              </a:rPr>
              <a:t>Model </a:t>
            </a:r>
            <a:r>
              <a:rPr lang="en-US" sz="2800" u="sng" dirty="0" err="1" smtClean="0">
                <a:latin typeface="Algerian" pitchFamily="82" charset="0"/>
              </a:rPr>
              <a:t>analisis</a:t>
            </a:r>
            <a:r>
              <a:rPr lang="en-US" sz="2800" u="sng" dirty="0" smtClean="0">
                <a:latin typeface="Algerian" pitchFamily="82" charset="0"/>
              </a:rPr>
              <a:t> AC </a:t>
            </a:r>
            <a:r>
              <a:rPr lang="en-US" sz="2800" u="sng" dirty="0" err="1" smtClean="0">
                <a:latin typeface="Algerian" pitchFamily="82" charset="0"/>
              </a:rPr>
              <a:t>pada</a:t>
            </a:r>
            <a:r>
              <a:rPr lang="en-US" sz="2800" u="sng" dirty="0" smtClean="0">
                <a:latin typeface="Algerian" pitchFamily="82" charset="0"/>
              </a:rPr>
              <a:t> transistor</a:t>
            </a:r>
            <a:endParaRPr lang="en-US" sz="2800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model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AC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transistor.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dirty="0" smtClean="0"/>
              <a:t>Model T (Model </a:t>
            </a:r>
            <a:r>
              <a:rPr lang="en-US" dirty="0" err="1" smtClean="0"/>
              <a:t>Ebers</a:t>
            </a:r>
            <a:r>
              <a:rPr lang="en-US" dirty="0" smtClean="0"/>
              <a:t>-Moll)</a:t>
            </a:r>
          </a:p>
          <a:p>
            <a:pPr marL="624078" indent="-514350">
              <a:buAutoNum type="arabicPeriod"/>
            </a:pPr>
            <a:r>
              <a:rPr lang="en-US" dirty="0" smtClean="0"/>
              <a:t>Model </a:t>
            </a:r>
            <a:r>
              <a:rPr lang="el-GR" dirty="0" smtClean="0"/>
              <a:t>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80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Rangkaian</a:t>
            </a:r>
            <a:r>
              <a:rPr lang="en-US" sz="2800" u="sng" dirty="0" smtClean="0"/>
              <a:t> 3.Swamped amplifier</a:t>
            </a:r>
            <a:endParaRPr lang="en-US" sz="2800" u="sn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1426" y="1143000"/>
            <a:ext cx="5569974" cy="496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81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T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81694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8696253"/>
              </p:ext>
            </p:extLst>
          </p:nvPr>
        </p:nvGraphicFramePr>
        <p:xfrm>
          <a:off x="5181600" y="1447800"/>
          <a:ext cx="3733800" cy="4339724"/>
        </p:xfrm>
        <a:graphic>
          <a:graphicData uri="http://schemas.openxmlformats.org/presentationml/2006/ole">
            <p:oleObj spid="_x0000_s17432" name="Equation" r:id="rId4" imgW="2895480" imgH="24127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481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029200" cy="685800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3.swamped amplifier</a:t>
            </a:r>
            <a:endParaRPr lang="en-US" sz="2400" u="sng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38200"/>
            <a:ext cx="3657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61619"/>
            <a:ext cx="567690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2362200"/>
            <a:ext cx="44196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err="1" smtClean="0"/>
              <a:t>Rangkaian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ekuivalen</a:t>
            </a:r>
            <a:r>
              <a:rPr lang="en-US" sz="2400" u="sng" dirty="0" smtClean="0"/>
              <a:t> model </a:t>
            </a:r>
            <a:r>
              <a:rPr lang="el-GR" sz="2400" u="sng" dirty="0" smtClean="0"/>
              <a:t>π</a:t>
            </a:r>
            <a:endParaRPr lang="en-US" sz="2400" u="sng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2590800" y="3048000"/>
            <a:ext cx="0" cy="685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16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533400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Analisa</a:t>
            </a:r>
            <a:r>
              <a:rPr lang="en-US" sz="2400" u="sng" dirty="0" smtClean="0"/>
              <a:t> AC model </a:t>
            </a:r>
            <a:r>
              <a:rPr lang="el-GR" sz="2400" u="sng" dirty="0" smtClean="0"/>
              <a:t>π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pada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rangkaian</a:t>
            </a:r>
            <a:r>
              <a:rPr lang="en-US" sz="2400" u="sng" dirty="0" smtClean="0"/>
              <a:t> 3 swamped amplifier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Ohm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2078048"/>
              </p:ext>
            </p:extLst>
          </p:nvPr>
        </p:nvGraphicFramePr>
        <p:xfrm>
          <a:off x="228600" y="1600200"/>
          <a:ext cx="4301231" cy="4267200"/>
        </p:xfrm>
        <a:graphic>
          <a:graphicData uri="http://schemas.openxmlformats.org/presentationml/2006/ole">
            <p:oleObj spid="_x0000_s19492" name="Equation" r:id="rId3" imgW="2895480" imgH="261612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1032605"/>
              </p:ext>
            </p:extLst>
          </p:nvPr>
        </p:nvGraphicFramePr>
        <p:xfrm>
          <a:off x="4648200" y="1634302"/>
          <a:ext cx="4191000" cy="4267200"/>
        </p:xfrm>
        <a:graphic>
          <a:graphicData uri="http://schemas.openxmlformats.org/presentationml/2006/ole">
            <p:oleObj spid="_x0000_s19493" name="Equation" r:id="rId4" imgW="2895480" imgH="292068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590150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59113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69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Karena</a:t>
            </a:r>
            <a:r>
              <a:rPr lang="en-US" sz="2400" i="1" dirty="0" smtClean="0"/>
              <a:t> re’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,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dikurangi</a:t>
            </a:r>
            <a:r>
              <a:rPr lang="en-US" sz="2400" dirty="0" smtClean="0"/>
              <a:t>, </a:t>
            </a:r>
            <a:r>
              <a:rPr lang="en-US" sz="2400" dirty="0" err="1" smtClean="0"/>
              <a:t>jadi</a:t>
            </a:r>
            <a:r>
              <a:rPr lang="en-US" sz="2400" dirty="0" smtClean="0"/>
              <a:t> swamped amplifier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: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bati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endParaRPr lang="en-US" sz="2400" dirty="0" smtClean="0"/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impedansi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basis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7503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6: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1371600"/>
            <a:ext cx="438480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5666048"/>
              </p:ext>
            </p:extLst>
          </p:nvPr>
        </p:nvGraphicFramePr>
        <p:xfrm>
          <a:off x="4419600" y="1295400"/>
          <a:ext cx="4454398" cy="4800600"/>
        </p:xfrm>
        <a:graphic>
          <a:graphicData uri="http://schemas.openxmlformats.org/presentationml/2006/ole">
            <p:oleObj spid="_x0000_s20494" name="Equation" r:id="rId4" imgW="3047760" imgH="23367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160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82000" cy="5334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Dari </a:t>
            </a:r>
            <a:r>
              <a:rPr lang="en-US" sz="2000" b="1" u="sng" dirty="0" err="1" smtClean="0"/>
              <a:t>contoh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soal</a:t>
            </a:r>
            <a:r>
              <a:rPr lang="en-US" sz="2000" b="1" u="sng" dirty="0" smtClean="0"/>
              <a:t> 6,jika </a:t>
            </a:r>
            <a:r>
              <a:rPr lang="en-US" sz="2000" b="1" u="sng" dirty="0" err="1" smtClean="0"/>
              <a:t>nilai</a:t>
            </a:r>
            <a:r>
              <a:rPr lang="en-US" sz="2000" b="1" u="sng" dirty="0" smtClean="0"/>
              <a:t> </a:t>
            </a:r>
            <a:r>
              <a:rPr lang="en-US" sz="2000" b="1" i="1" u="sng" dirty="0" smtClean="0"/>
              <a:t>re’ </a:t>
            </a:r>
            <a:r>
              <a:rPr lang="en-US" sz="2000" b="1" u="sng" dirty="0" err="1" smtClean="0"/>
              <a:t>dimasukkan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dalam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perhitungan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0858286"/>
              </p:ext>
            </p:extLst>
          </p:nvPr>
        </p:nvGraphicFramePr>
        <p:xfrm>
          <a:off x="304800" y="1524000"/>
          <a:ext cx="4271010" cy="4495800"/>
        </p:xfrm>
        <a:graphic>
          <a:graphicData uri="http://schemas.openxmlformats.org/presentationml/2006/ole">
            <p:oleObj spid="_x0000_s21523" name="Equation" r:id="rId3" imgW="2997000" imgH="20318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2281536"/>
              </p:ext>
            </p:extLst>
          </p:nvPr>
        </p:nvGraphicFramePr>
        <p:xfrm>
          <a:off x="4724399" y="1524000"/>
          <a:ext cx="4191001" cy="4495800"/>
        </p:xfrm>
        <a:graphic>
          <a:graphicData uri="http://schemas.openxmlformats.org/presentationml/2006/ole">
            <p:oleObj spid="_x0000_s21524" name="Equation" r:id="rId4" imgW="2933640" imgH="233676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609783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7065" y="610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0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Malvino</a:t>
            </a:r>
            <a:r>
              <a:rPr lang="en-US" dirty="0" smtClean="0"/>
              <a:t>,”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” </a:t>
            </a:r>
            <a:r>
              <a:rPr lang="en-US" dirty="0" err="1" smtClean="0"/>
              <a:t>bab</a:t>
            </a:r>
            <a:r>
              <a:rPr lang="en-US" dirty="0" smtClean="0"/>
              <a:t> 10-11 </a:t>
            </a:r>
            <a:r>
              <a:rPr lang="en-US" dirty="0" err="1" smtClean="0"/>
              <a:t>analisis</a:t>
            </a:r>
            <a:r>
              <a:rPr lang="en-US" dirty="0" smtClean="0"/>
              <a:t> AC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85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Model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model </a:t>
            </a:r>
            <a:r>
              <a:rPr lang="en-US" sz="2000" dirty="0" err="1" smtClean="0"/>
              <a:t>Ebers</a:t>
            </a:r>
            <a:r>
              <a:rPr lang="en-US" sz="2000" dirty="0" smtClean="0"/>
              <a:t>-Moll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Sejauh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AC </a:t>
            </a:r>
            <a:r>
              <a:rPr lang="en-US" sz="2000" dirty="0" err="1" smtClean="0"/>
              <a:t>kecil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resistansi</a:t>
            </a:r>
            <a:r>
              <a:rPr lang="en-US" sz="2000" dirty="0" smtClean="0"/>
              <a:t> re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kolektor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ic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inpus</a:t>
            </a:r>
            <a:r>
              <a:rPr lang="en-US" sz="2000" dirty="0" smtClean="0"/>
              <a:t> basis.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355" y="3124200"/>
            <a:ext cx="2514600" cy="3240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3505200"/>
            <a:ext cx="2438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1. </a:t>
            </a:r>
            <a:r>
              <a:rPr lang="en-US" dirty="0" err="1" smtClean="0"/>
              <a:t>analisis</a:t>
            </a:r>
            <a:r>
              <a:rPr lang="en-US" dirty="0" smtClean="0"/>
              <a:t> AC model T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724400" y="3828366"/>
            <a:ext cx="1143000" cy="6674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15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input AC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transistor,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basis –</a:t>
            </a:r>
            <a:r>
              <a:rPr lang="en-US" sz="2000" dirty="0" err="1" smtClean="0"/>
              <a:t>emiter</a:t>
            </a:r>
            <a:r>
              <a:rPr lang="en-US" sz="2000" dirty="0" smtClean="0"/>
              <a:t> AC </a:t>
            </a:r>
            <a:r>
              <a:rPr lang="en-US" sz="2000" i="1" dirty="0" err="1" smtClean="0"/>
              <a:t>vbe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Model </a:t>
            </a:r>
            <a:r>
              <a:rPr lang="el-GR" sz="2000" dirty="0" smtClean="0"/>
              <a:t>π</a:t>
            </a:r>
            <a:r>
              <a:rPr lang="en-US" sz="2000" dirty="0" smtClean="0"/>
              <a:t> </a:t>
            </a:r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04533"/>
            <a:ext cx="5181600" cy="3040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05600" y="3104533"/>
            <a:ext cx="1447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analisis</a:t>
            </a:r>
            <a:r>
              <a:rPr lang="en-US" dirty="0" smtClean="0"/>
              <a:t> AC model  </a:t>
            </a:r>
            <a:r>
              <a:rPr lang="el-GR" dirty="0" smtClean="0"/>
              <a:t>π</a:t>
            </a:r>
            <a:endParaRPr lang="en-US" dirty="0"/>
          </a:p>
        </p:txBody>
      </p:sp>
      <p:cxnSp>
        <p:nvCxnSpPr>
          <p:cNvPr id="5" name="Straight Arrow Connector 4"/>
          <p:cNvCxnSpPr>
            <a:stCxn id="6" idx="2"/>
          </p:cNvCxnSpPr>
          <p:nvPr/>
        </p:nvCxnSpPr>
        <p:spPr>
          <a:xfrm flipH="1">
            <a:off x="6248400" y="4027863"/>
            <a:ext cx="1181100" cy="7727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99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Dari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2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basis AC </a:t>
            </a:r>
            <a:r>
              <a:rPr lang="en-US" sz="2000" dirty="0" err="1" smtClean="0"/>
              <a:t>ib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mensuplai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basis AC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dibebani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basis.</a:t>
            </a:r>
          </a:p>
          <a:p>
            <a:pPr algn="just"/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basis transistor,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n-US" sz="2000" i="1" dirty="0" err="1" smtClean="0"/>
              <a:t>Zin</a:t>
            </a:r>
            <a:r>
              <a:rPr lang="en-US" sz="2000" i="1" dirty="0" smtClean="0"/>
              <a:t>(base)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,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murni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resistif</a:t>
            </a:r>
            <a:r>
              <a:rPr lang="en-US" sz="2000" dirty="0" smtClean="0"/>
              <a:t> (</a:t>
            </a:r>
            <a:r>
              <a:rPr lang="en-US" sz="2000" dirty="0" err="1" smtClean="0"/>
              <a:t>menghambat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didefinisikan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723059"/>
              </p:ext>
            </p:extLst>
          </p:nvPr>
        </p:nvGraphicFramePr>
        <p:xfrm>
          <a:off x="1676400" y="4343400"/>
          <a:ext cx="2389238" cy="914400"/>
        </p:xfrm>
        <a:graphic>
          <a:graphicData uri="http://schemas.openxmlformats.org/presentationml/2006/ole">
            <p:oleObj spid="_x0000_s3140" name="Equation" r:id="rId3" imgW="1028520" imgH="39348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4572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95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Jik</a:t>
            </a:r>
            <a:r>
              <a:rPr lang="en-US" sz="2000" dirty="0" smtClean="0"/>
              <a:t> a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Ohm, </a:t>
            </a:r>
            <a:r>
              <a:rPr lang="en-US" sz="2000" dirty="0" err="1" smtClean="0"/>
              <a:t>maka</a:t>
            </a:r>
            <a:r>
              <a:rPr lang="en-US" sz="2000" dirty="0" smtClean="0"/>
              <a:t>:			    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/>
          </a:p>
          <a:p>
            <a:pPr lvl="1" algn="just"/>
            <a:endParaRPr lang="en-US" sz="1800" dirty="0" smtClean="0"/>
          </a:p>
          <a:p>
            <a:pPr algn="just"/>
            <a:r>
              <a:rPr lang="en-US" sz="2000" dirty="0" err="1" smtClean="0"/>
              <a:t>Substitusikan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(2)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(1)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: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err="1" smtClean="0"/>
              <a:t>Karena</a:t>
            </a:r>
            <a:r>
              <a:rPr lang="en-US" sz="2000" dirty="0" smtClean="0"/>
              <a:t>	       </a:t>
            </a:r>
            <a:r>
              <a:rPr lang="en-US" sz="2000" dirty="0" err="1" smtClean="0"/>
              <a:t>dan</a:t>
            </a:r>
            <a:r>
              <a:rPr lang="en-US" sz="2000" dirty="0" smtClean="0"/>
              <a:t>  	     </a:t>
            </a:r>
            <a:r>
              <a:rPr lang="en-US" sz="2000" dirty="0" err="1" smtClean="0"/>
              <a:t>maka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8147454"/>
              </p:ext>
            </p:extLst>
          </p:nvPr>
        </p:nvGraphicFramePr>
        <p:xfrm>
          <a:off x="914400" y="1253347"/>
          <a:ext cx="1981200" cy="758237"/>
        </p:xfrm>
        <a:graphic>
          <a:graphicData uri="http://schemas.openxmlformats.org/presentationml/2006/ole">
            <p:oleObj spid="_x0000_s4562" name="Equation" r:id="rId3" imgW="1028520" imgH="39348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14478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…………………..( 1)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8496674"/>
              </p:ext>
            </p:extLst>
          </p:nvPr>
        </p:nvGraphicFramePr>
        <p:xfrm>
          <a:off x="5410200" y="2133600"/>
          <a:ext cx="1676400" cy="411747"/>
        </p:xfrm>
        <a:graphic>
          <a:graphicData uri="http://schemas.openxmlformats.org/presentationml/2006/ole">
            <p:oleObj spid="_x0000_s4563" name="Equation" r:id="rId4" imgW="723600" imgH="17748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39453788"/>
              </p:ext>
            </p:extLst>
          </p:nvPr>
        </p:nvGraphicFramePr>
        <p:xfrm>
          <a:off x="1066800" y="2667000"/>
          <a:ext cx="1371600" cy="336884"/>
        </p:xfrm>
        <a:graphic>
          <a:graphicData uri="http://schemas.openxmlformats.org/presentationml/2006/ole">
            <p:oleObj spid="_x0000_s4564" name="Equation" r:id="rId5" imgW="723600" imgH="17748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2667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…………………..( 2)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2530197"/>
              </p:ext>
            </p:extLst>
          </p:nvPr>
        </p:nvGraphicFramePr>
        <p:xfrm>
          <a:off x="990599" y="3733800"/>
          <a:ext cx="2610465" cy="685800"/>
        </p:xfrm>
        <a:graphic>
          <a:graphicData uri="http://schemas.openxmlformats.org/presentationml/2006/ole">
            <p:oleObj spid="_x0000_s4565" name="Equation" r:id="rId6" imgW="1498320" imgH="39348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38100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…………………..( 3)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1218835"/>
              </p:ext>
            </p:extLst>
          </p:nvPr>
        </p:nvGraphicFramePr>
        <p:xfrm>
          <a:off x="1905000" y="4648200"/>
          <a:ext cx="914400" cy="304800"/>
        </p:xfrm>
        <a:graphic>
          <a:graphicData uri="http://schemas.openxmlformats.org/presentationml/2006/ole">
            <p:oleObj spid="_x0000_s4566" name="Equation" r:id="rId7" imgW="419040" imgH="16488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3999136"/>
              </p:ext>
            </p:extLst>
          </p:nvPr>
        </p:nvGraphicFramePr>
        <p:xfrm>
          <a:off x="3405188" y="4572000"/>
          <a:ext cx="1047750" cy="381000"/>
        </p:xfrm>
        <a:graphic>
          <a:graphicData uri="http://schemas.openxmlformats.org/presentationml/2006/ole">
            <p:oleObj spid="_x0000_s4567" name="Equation" r:id="rId8" imgW="558720" imgH="20304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3743826"/>
              </p:ext>
            </p:extLst>
          </p:nvPr>
        </p:nvGraphicFramePr>
        <p:xfrm>
          <a:off x="950042" y="5105400"/>
          <a:ext cx="4155358" cy="640876"/>
        </p:xfrm>
        <a:graphic>
          <a:graphicData uri="http://schemas.openxmlformats.org/presentationml/2006/ole">
            <p:oleObj spid="_x0000_s4568" name="Equation" r:id="rId9" imgW="2552400" imgH="393480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284839" y="51816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3771210"/>
              </p:ext>
            </p:extLst>
          </p:nvPr>
        </p:nvGraphicFramePr>
        <p:xfrm>
          <a:off x="533400" y="1295400"/>
          <a:ext cx="4155358" cy="640876"/>
        </p:xfrm>
        <a:graphic>
          <a:graphicData uri="http://schemas.openxmlformats.org/presentationml/2006/ole">
            <p:oleObj spid="_x0000_s5189" name="Equation" r:id="rId3" imgW="2552400" imgH="393480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29200" y="1371600"/>
            <a:ext cx="3200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…………………..( 4)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057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err="1" smtClean="0"/>
              <a:t>Persamaan</a:t>
            </a:r>
            <a:r>
              <a:rPr lang="en-US" sz="2000" dirty="0" smtClean="0"/>
              <a:t> (4)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basis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AC </a:t>
            </a:r>
            <a:r>
              <a:rPr lang="en-US" sz="2000" dirty="0" err="1" smtClean="0"/>
              <a:t>dikalikan</a:t>
            </a:r>
            <a:r>
              <a:rPr lang="en-US" sz="2000" dirty="0" smtClean="0"/>
              <a:t> </a:t>
            </a:r>
            <a:r>
              <a:rPr lang="en-US" sz="2000" dirty="0" err="1" smtClean="0"/>
              <a:t>resistansi</a:t>
            </a:r>
            <a:r>
              <a:rPr lang="en-US" sz="2000" dirty="0" smtClean="0"/>
              <a:t> AC </a:t>
            </a:r>
            <a:r>
              <a:rPr lang="en-US" sz="2000" dirty="0" err="1" smtClean="0"/>
              <a:t>dari</a:t>
            </a:r>
            <a:r>
              <a:rPr lang="en-US" sz="2000" dirty="0" smtClean="0"/>
              <a:t> kaki </a:t>
            </a:r>
            <a:r>
              <a:rPr lang="en-US" sz="2000" dirty="0" err="1" smtClean="0"/>
              <a:t>emiter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24317"/>
            <a:ext cx="55626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3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Model </a:t>
            </a:r>
            <a:r>
              <a:rPr lang="el-GR" dirty="0" smtClean="0"/>
              <a:t>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>
            <a:norm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marL="109728" indent="0" algn="just"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334869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Model </a:t>
            </a:r>
            <a:r>
              <a:rPr lang="el-GR" sz="2000" dirty="0" smtClean="0"/>
              <a:t>π</a:t>
            </a:r>
            <a:r>
              <a:rPr lang="en-US" sz="2000" dirty="0" smtClean="0"/>
              <a:t> transistor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model T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Model </a:t>
            </a:r>
            <a:r>
              <a:rPr lang="el-GR" sz="2000" dirty="0" smtClean="0"/>
              <a:t>π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memperlihatkan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impedansi</a:t>
            </a:r>
            <a:r>
              <a:rPr lang="en-US" sz="2000" dirty="0" smtClean="0"/>
              <a:t> input </a:t>
            </a:r>
            <a:r>
              <a:rPr lang="el-GR" sz="2000" dirty="0" smtClean="0"/>
              <a:t>β</a:t>
            </a:r>
            <a:r>
              <a:rPr lang="en-US" sz="2000" dirty="0" smtClean="0"/>
              <a:t>re’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membebani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basis.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7039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BATI TEGANGAN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Bati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AC yang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input AC.</a:t>
            </a:r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1: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0872"/>
            <a:ext cx="501967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5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740</TotalTime>
  <Words>656</Words>
  <Application>Microsoft Office PowerPoint</Application>
  <PresentationFormat>On-screen Show (4:3)</PresentationFormat>
  <Paragraphs>103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Urban</vt:lpstr>
      <vt:lpstr>Equation</vt:lpstr>
      <vt:lpstr>Analisis AC pada transistor BJT</vt:lpstr>
      <vt:lpstr>Model analisis AC pada transistor</vt:lpstr>
      <vt:lpstr>1. Model T</vt:lpstr>
      <vt:lpstr>2. Model π</vt:lpstr>
      <vt:lpstr>2. Model π</vt:lpstr>
      <vt:lpstr>2. Model π</vt:lpstr>
      <vt:lpstr>2. Model π</vt:lpstr>
      <vt:lpstr>2. Model π</vt:lpstr>
      <vt:lpstr>BATI TEGANGAN</vt:lpstr>
      <vt:lpstr>BATI TEGANGAN</vt:lpstr>
      <vt:lpstr>BATI TEGANGAN</vt:lpstr>
      <vt:lpstr>Contoh soal 1:</vt:lpstr>
      <vt:lpstr>Contoh soal 2:</vt:lpstr>
      <vt:lpstr>EFEK PEMUATAN DARI IMPEDANSI MASUKAN</vt:lpstr>
      <vt:lpstr>EFEK PEMUATAN DARI IMPEDANSI MASUKAN</vt:lpstr>
      <vt:lpstr>Contoh soal 3:</vt:lpstr>
      <vt:lpstr>Lanjutan penyelesaian contoh soal 3:</vt:lpstr>
      <vt:lpstr>Lanjutan penyelesaian contoh soal 3 jika β = 50:</vt:lpstr>
      <vt:lpstr>Swamped amplifier</vt:lpstr>
      <vt:lpstr>Rangkaian 3.Swamped amplifier</vt:lpstr>
      <vt:lpstr>Rangkaian ekuivalen model T pada rangkaian 3.swamped amplifier</vt:lpstr>
      <vt:lpstr>Rangkaian ekuivalen model π pada rangkaian 3.swamped amplifier</vt:lpstr>
      <vt:lpstr>Analisa AC model π pada rangkaian 3 swamped amplifier</vt:lpstr>
      <vt:lpstr>Slide 24</vt:lpstr>
      <vt:lpstr>Contoh soal 6:</vt:lpstr>
      <vt:lpstr>Dari contoh soal 6,jika nilai re’ dimasukkan dalam perhitungan:</vt:lpstr>
      <vt:lpstr>REFERENSI</vt:lpstr>
    </vt:vector>
  </TitlesOfParts>
  <Company>tekkom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AC pada transistor BJT</dc:title>
  <dc:creator>pancie</dc:creator>
  <cp:lastModifiedBy>Acer</cp:lastModifiedBy>
  <cp:revision>63</cp:revision>
  <dcterms:created xsi:type="dcterms:W3CDTF">2011-03-11T02:21:33Z</dcterms:created>
  <dcterms:modified xsi:type="dcterms:W3CDTF">2012-03-15T03:46:08Z</dcterms:modified>
</cp:coreProperties>
</file>