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4"/>
  </p:notesMasterIdLst>
  <p:sldIdLst>
    <p:sldId id="256" r:id="rId2"/>
    <p:sldId id="257" r:id="rId3"/>
    <p:sldId id="259" r:id="rId4"/>
    <p:sldId id="258" r:id="rId5"/>
    <p:sldId id="260" r:id="rId6"/>
    <p:sldId id="261" r:id="rId7"/>
    <p:sldId id="262" r:id="rId8"/>
    <p:sldId id="263" r:id="rId9"/>
    <p:sldId id="264" r:id="rId10"/>
    <p:sldId id="265" r:id="rId11"/>
    <p:sldId id="266" r:id="rId12"/>
    <p:sldId id="268" r:id="rId13"/>
    <p:sldId id="269" r:id="rId14"/>
    <p:sldId id="270" r:id="rId15"/>
    <p:sldId id="271" r:id="rId16"/>
    <p:sldId id="278" r:id="rId17"/>
    <p:sldId id="279" r:id="rId18"/>
    <p:sldId id="272" r:id="rId19"/>
    <p:sldId id="273" r:id="rId20"/>
    <p:sldId id="280" r:id="rId21"/>
    <p:sldId id="274" r:id="rId22"/>
    <p:sldId id="275" r:id="rId23"/>
    <p:sldId id="276" r:id="rId24"/>
    <p:sldId id="281" r:id="rId25"/>
    <p:sldId id="282" r:id="rId26"/>
    <p:sldId id="283" r:id="rId27"/>
    <p:sldId id="289" r:id="rId28"/>
    <p:sldId id="290" r:id="rId29"/>
    <p:sldId id="291" r:id="rId30"/>
    <p:sldId id="292" r:id="rId31"/>
    <p:sldId id="293" r:id="rId32"/>
    <p:sldId id="288" r:id="rId33"/>
    <p:sldId id="294" r:id="rId34"/>
    <p:sldId id="295" r:id="rId35"/>
    <p:sldId id="296" r:id="rId36"/>
    <p:sldId id="297" r:id="rId37"/>
    <p:sldId id="299" r:id="rId38"/>
    <p:sldId id="300" r:id="rId39"/>
    <p:sldId id="301" r:id="rId40"/>
    <p:sldId id="302" r:id="rId41"/>
    <p:sldId id="303" r:id="rId42"/>
    <p:sldId id="304"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7" d="100"/>
          <a:sy n="67" d="100"/>
        </p:scale>
        <p:origin x="-1392" y="48"/>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C978E6-682B-4143-8A7E-34BE8D323909}" type="datetimeFigureOut">
              <a:rPr lang="en-US" smtClean="0"/>
              <a:pPr/>
              <a:t>3/16/2012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0DCC2-0ECA-4E86-9473-7F996FA5E17A}" type="slidenum">
              <a:rPr lang="en-US" smtClean="0"/>
              <a:pPr/>
              <a:t>‹#›</a:t>
            </a:fld>
            <a:endParaRPr lang="en-US"/>
          </a:p>
        </p:txBody>
      </p:sp>
    </p:spTree>
    <p:extLst>
      <p:ext uri="{BB962C8B-B14F-4D97-AF65-F5344CB8AC3E}">
        <p14:creationId xmlns="" xmlns:p14="http://schemas.microsoft.com/office/powerpoint/2010/main" val="3316044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30FF78D7-7CA0-44FD-8733-19F49D683D8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F78D7-7CA0-44FD-8733-19F49D683D8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30FF78D7-7CA0-44FD-8733-19F49D683D8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63672217-76C2-4848-958E-84381210B462}"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2664798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03C54592-212B-4FA3-B840-EC95D5B568CD}"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4142632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51575"/>
            <a:ext cx="2133600" cy="476250"/>
          </a:xfrm>
        </p:spPr>
        <p:txBody>
          <a:bodyPr/>
          <a:lstStyle>
            <a:lvl1pPr>
              <a:defRPr/>
            </a:lvl1pPr>
          </a:lstStyle>
          <a:p>
            <a:endParaRPr lang="en-US"/>
          </a:p>
        </p:txBody>
      </p:sp>
      <p:sp>
        <p:nvSpPr>
          <p:cNvPr id="6" name="Slide Number Placeholder 5"/>
          <p:cNvSpPr>
            <a:spLocks noGrp="1"/>
          </p:cNvSpPr>
          <p:nvPr>
            <p:ph type="sldNum" sz="quarter" idx="11"/>
          </p:nvPr>
        </p:nvSpPr>
        <p:spPr>
          <a:xfrm>
            <a:off x="6553200" y="6248400"/>
            <a:ext cx="2133600" cy="476250"/>
          </a:xfrm>
        </p:spPr>
        <p:txBody>
          <a:bodyPr/>
          <a:lstStyle>
            <a:lvl1pPr>
              <a:defRPr/>
            </a:lvl1pPr>
          </a:lstStyle>
          <a:p>
            <a:fld id="{B6D43BF7-D0E7-4944-9DE7-B9C291B847CF}" type="slidenum">
              <a:rPr lang="en-US"/>
              <a:pPr/>
              <a:t>‹#›</a:t>
            </a:fld>
            <a:endParaRPr lang="en-US"/>
          </a:p>
        </p:txBody>
      </p:sp>
      <p:sp>
        <p:nvSpPr>
          <p:cNvPr id="7" name="Footer Placeholder 6"/>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180142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091A799F-0FD1-4875-87E1-BE8F197F8A05}"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309326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51575"/>
            <a:ext cx="2133600" cy="476250"/>
          </a:xfrm>
        </p:spPr>
        <p:txBody>
          <a:bodyPr/>
          <a:lstStyle>
            <a:lvl1pPr>
              <a:defRPr/>
            </a:lvl1pPr>
          </a:lstStyle>
          <a:p>
            <a:endParaRPr lang="en-US"/>
          </a:p>
        </p:txBody>
      </p:sp>
      <p:sp>
        <p:nvSpPr>
          <p:cNvPr id="8" name="Slide Number Placeholder 7"/>
          <p:cNvSpPr>
            <a:spLocks noGrp="1"/>
          </p:cNvSpPr>
          <p:nvPr>
            <p:ph type="sldNum" sz="quarter" idx="11"/>
          </p:nvPr>
        </p:nvSpPr>
        <p:spPr>
          <a:xfrm>
            <a:off x="6553200" y="6248400"/>
            <a:ext cx="2133600" cy="476250"/>
          </a:xfrm>
        </p:spPr>
        <p:txBody>
          <a:bodyPr/>
          <a:lstStyle>
            <a:lvl1pPr>
              <a:defRPr/>
            </a:lvl1pPr>
          </a:lstStyle>
          <a:p>
            <a:fld id="{F7A2EDAB-DCB2-471C-8E12-878E18D4A728}" type="slidenum">
              <a:rPr lang="en-US"/>
              <a:pPr/>
              <a:t>‹#›</a:t>
            </a:fld>
            <a:endParaRPr lang="en-US"/>
          </a:p>
        </p:txBody>
      </p:sp>
      <p:sp>
        <p:nvSpPr>
          <p:cNvPr id="9" name="Footer Placeholder 8"/>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28960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201AEAA9-8C65-42A5-8C90-A2F54C079198}"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3753975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51575"/>
            <a:ext cx="2133600" cy="476250"/>
          </a:xfrm>
        </p:spPr>
        <p:txBody>
          <a:bodyPr/>
          <a:lstStyle>
            <a:lvl1pPr>
              <a:defRPr/>
            </a:lvl1pPr>
          </a:lstStyle>
          <a:p>
            <a:endParaRPr lang="en-US"/>
          </a:p>
        </p:txBody>
      </p:sp>
      <p:sp>
        <p:nvSpPr>
          <p:cNvPr id="7" name="Slide Number Placeholder 6"/>
          <p:cNvSpPr>
            <a:spLocks noGrp="1"/>
          </p:cNvSpPr>
          <p:nvPr>
            <p:ph type="sldNum" sz="quarter" idx="11"/>
          </p:nvPr>
        </p:nvSpPr>
        <p:spPr>
          <a:xfrm>
            <a:off x="6553200" y="6248400"/>
            <a:ext cx="2133600" cy="476250"/>
          </a:xfrm>
        </p:spPr>
        <p:txBody>
          <a:bodyPr/>
          <a:lstStyle>
            <a:lvl1pPr>
              <a:defRPr/>
            </a:lvl1pPr>
          </a:lstStyle>
          <a:p>
            <a:fld id="{7BE6430B-D41A-4F4B-986B-D268072AE718}" type="slidenum">
              <a:rPr lang="en-US"/>
              <a:pPr/>
              <a:t>‹#›</a:t>
            </a:fld>
            <a:endParaRPr lang="en-US"/>
          </a:p>
        </p:txBody>
      </p:sp>
      <p:sp>
        <p:nvSpPr>
          <p:cNvPr id="8" name="Footer Placeholder 7"/>
          <p:cNvSpPr>
            <a:spLocks noGrp="1"/>
          </p:cNvSpPr>
          <p:nvPr>
            <p:ph type="ftr" sz="quarter" idx="12"/>
          </p:nvPr>
        </p:nvSpPr>
        <p:spPr>
          <a:xfrm>
            <a:off x="3124200" y="6248400"/>
            <a:ext cx="2895600" cy="476250"/>
          </a:xfrm>
        </p:spPr>
        <p:txBody>
          <a:bodyPr/>
          <a:lstStyle>
            <a:lvl1pPr>
              <a:defRPr/>
            </a:lvl1pPr>
          </a:lstStyle>
          <a:p>
            <a:endParaRPr lang="en-US"/>
          </a:p>
        </p:txBody>
      </p:sp>
    </p:spTree>
    <p:extLst>
      <p:ext uri="{BB962C8B-B14F-4D97-AF65-F5344CB8AC3E}">
        <p14:creationId xmlns="" xmlns:p14="http://schemas.microsoft.com/office/powerpoint/2010/main" val="1596347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0FF78D7-7CA0-44FD-8733-19F49D683D81}"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30FF78D7-7CA0-44FD-8733-19F49D683D81}"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30FF78D7-7CA0-44FD-8733-19F49D683D81}"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30FF78D7-7CA0-44FD-8733-19F49D683D81}"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30FF78D7-7CA0-44FD-8733-19F49D683D8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30FF78D7-7CA0-44FD-8733-19F49D683D8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30FF78D7-7CA0-44FD-8733-19F49D683D81}"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30FF78D7-7CA0-44FD-8733-19F49D683D81}"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0FF78D7-7CA0-44FD-8733-19F49D683D8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7.v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6.xml"/><Relationship Id="rId1" Type="http://schemas.openxmlformats.org/officeDocument/2006/relationships/vmlDrawing" Target="../drawings/vmlDrawing8.vml"/><Relationship Id="rId5" Type="http://schemas.openxmlformats.org/officeDocument/2006/relationships/oleObject" Target="../embeddings/oleObject10.bin"/><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6.xml"/><Relationship Id="rId1" Type="http://schemas.openxmlformats.org/officeDocument/2006/relationships/vmlDrawing" Target="../drawings/vmlDrawing9.vml"/><Relationship Id="rId4" Type="http://schemas.openxmlformats.org/officeDocument/2006/relationships/oleObject" Target="../embeddings/oleObject12.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6.xml"/><Relationship Id="rId1" Type="http://schemas.openxmlformats.org/officeDocument/2006/relationships/vmlDrawing" Target="../drawings/vmlDrawing10.vml"/><Relationship Id="rId5" Type="http://schemas.openxmlformats.org/officeDocument/2006/relationships/oleObject" Target="../embeddings/oleObject15.bin"/><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7.xml"/><Relationship Id="rId1" Type="http://schemas.openxmlformats.org/officeDocument/2006/relationships/vmlDrawing" Target="../drawings/vmlDrawing11.vm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oleObject" Target="../embeddings/oleObject18.bin"/><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4.xml"/><Relationship Id="rId1" Type="http://schemas.openxmlformats.org/officeDocument/2006/relationships/vmlDrawing" Target="../drawings/vmlDrawing13.v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7.xml"/><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slideLayout" Target="../slideLayouts/slideLayout18.xml"/><Relationship Id="rId1" Type="http://schemas.openxmlformats.org/officeDocument/2006/relationships/vmlDrawing" Target="../drawings/vmlDrawing14.vml"/><Relationship Id="rId5" Type="http://schemas.openxmlformats.org/officeDocument/2006/relationships/oleObject" Target="../embeddings/oleObject20.bin"/><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hyperlink" Target="http://www.electronics-tutorials.ws/opamp/opamp_4.html" TargetMode="External"/><Relationship Id="rId2" Type="http://schemas.openxmlformats.org/officeDocument/2006/relationships/hyperlink" Target="http://id.wikipedia.org/wiki/Berkas:Op-Amp_Comparator.svg"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8534400" cy="762000"/>
          </a:xfrm>
        </p:spPr>
        <p:txBody>
          <a:bodyPr>
            <a:normAutofit/>
          </a:bodyPr>
          <a:lstStyle/>
          <a:p>
            <a:pPr algn="ctr"/>
            <a:r>
              <a:rPr lang="en-US" sz="3600" dirty="0" smtClean="0">
                <a:latin typeface="Algerian" pitchFamily="82" charset="0"/>
              </a:rPr>
              <a:t>OPERASIONAL AMPLIFIER (OP-AMP)</a:t>
            </a:r>
            <a:endParaRPr lang="en-US" sz="3600" dirty="0">
              <a:latin typeface="Algerian" pitchFamily="82" charset="0"/>
            </a:endParaRPr>
          </a:p>
        </p:txBody>
      </p:sp>
      <p:sp>
        <p:nvSpPr>
          <p:cNvPr id="3" name="Subtitle 2"/>
          <p:cNvSpPr>
            <a:spLocks noGrp="1"/>
          </p:cNvSpPr>
          <p:nvPr>
            <p:ph type="subTitle" idx="1"/>
          </p:nvPr>
        </p:nvSpPr>
        <p:spPr/>
        <p:txBody>
          <a:bodyPr/>
          <a:lstStyle/>
          <a:p>
            <a:r>
              <a:rPr lang="en-US" dirty="0" err="1" smtClean="0"/>
              <a:t>Oleh</a:t>
            </a:r>
            <a:r>
              <a:rPr lang="en-US" dirty="0" smtClean="0"/>
              <a:t> : Sri </a:t>
            </a:r>
            <a:r>
              <a:rPr lang="en-US" dirty="0" err="1" smtClean="0"/>
              <a:t>Supatmi</a:t>
            </a:r>
            <a:endParaRPr lang="en-US" dirty="0"/>
          </a:p>
        </p:txBody>
      </p:sp>
      <p:sp>
        <p:nvSpPr>
          <p:cNvPr id="6" name="Slide Number Placeholder 5"/>
          <p:cNvSpPr>
            <a:spLocks noGrp="1"/>
          </p:cNvSpPr>
          <p:nvPr>
            <p:ph type="sldNum" sz="quarter" idx="12"/>
          </p:nvPr>
        </p:nvSpPr>
        <p:spPr/>
        <p:txBody>
          <a:bodyPr/>
          <a:lstStyle/>
          <a:p>
            <a:fld id="{30FF78D7-7CA0-44FD-8733-19F49D683D81}" type="slidenum">
              <a:rPr lang="en-US" smtClean="0"/>
              <a:pPr/>
              <a:t>1</a:t>
            </a:fld>
            <a:endParaRPr lang="en-US"/>
          </a:p>
        </p:txBody>
      </p:sp>
    </p:spTree>
    <p:extLst>
      <p:ext uri="{BB962C8B-B14F-4D97-AF65-F5344CB8AC3E}">
        <p14:creationId xmlns="" xmlns:p14="http://schemas.microsoft.com/office/powerpoint/2010/main" val="35107314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Rot="1" noChangeArrowheads="1"/>
          </p:cNvSpPr>
          <p:nvPr>
            <p:ph type="title"/>
          </p:nvPr>
        </p:nvSpPr>
        <p:spPr/>
        <p:txBody>
          <a:bodyPr>
            <a:normAutofit fontScale="90000"/>
          </a:bodyPr>
          <a:lstStyle/>
          <a:p>
            <a:r>
              <a:rPr lang="en-US" dirty="0" err="1"/>
              <a:t>Penguat</a:t>
            </a:r>
            <a:r>
              <a:rPr lang="en-US" dirty="0"/>
              <a:t> </a:t>
            </a:r>
            <a:r>
              <a:rPr lang="en-US" dirty="0" err="1" smtClean="0"/>
              <a:t>Membalik</a:t>
            </a:r>
            <a:r>
              <a:rPr lang="en-US" dirty="0" smtClean="0"/>
              <a:t> ( Inverting OP-AMP)</a:t>
            </a:r>
            <a:endParaRPr lang="en-US" dirty="0"/>
          </a:p>
        </p:txBody>
      </p:sp>
      <p:graphicFrame>
        <p:nvGraphicFramePr>
          <p:cNvPr id="39941" name="Object 5"/>
          <p:cNvGraphicFramePr>
            <a:graphicFrameLocks noChangeAspect="1"/>
          </p:cNvGraphicFramePr>
          <p:nvPr>
            <p:ph sz="quarter" idx="1"/>
          </p:nvPr>
        </p:nvGraphicFramePr>
        <p:xfrm>
          <a:off x="803536" y="1600200"/>
          <a:ext cx="3920864" cy="2214562"/>
        </p:xfrm>
        <a:graphic>
          <a:graphicData uri="http://schemas.openxmlformats.org/presentationml/2006/ole">
            <p:oleObj spid="_x0000_s7173" name="Image" r:id="rId3" imgW="2946032" imgH="1663492" progId="">
              <p:embed/>
            </p:oleObj>
          </a:graphicData>
        </a:graphic>
      </p:graphicFrame>
      <p:sp>
        <p:nvSpPr>
          <p:cNvPr id="39942" name="Rectangle 6"/>
          <p:cNvSpPr>
            <a:spLocks noGrp="1" noChangeArrowheads="1"/>
          </p:cNvSpPr>
          <p:nvPr>
            <p:ph type="body" sz="half" idx="3"/>
          </p:nvPr>
        </p:nvSpPr>
        <p:spPr/>
        <p:txBody>
          <a:bodyPr/>
          <a:lstStyle/>
          <a:p>
            <a:r>
              <a:rPr lang="en-US" sz="2800"/>
              <a:t> </a:t>
            </a:r>
            <a:r>
              <a:rPr lang="en-US" sz="2800" i="1"/>
              <a:t>i</a:t>
            </a:r>
            <a:r>
              <a:rPr lang="en-US" sz="2800" i="1" baseline="-25000"/>
              <a:t>i</a:t>
            </a:r>
            <a:r>
              <a:rPr lang="en-US" sz="2800" i="1"/>
              <a:t>=0, maka i</a:t>
            </a:r>
            <a:r>
              <a:rPr lang="en-US" sz="2800" i="1" baseline="-25000"/>
              <a:t>2</a:t>
            </a:r>
            <a:r>
              <a:rPr lang="en-US" sz="2800" i="1"/>
              <a:t>=i</a:t>
            </a:r>
            <a:r>
              <a:rPr lang="en-US" sz="2800" i="1" baseline="-25000"/>
              <a:t>1</a:t>
            </a:r>
            <a:r>
              <a:rPr lang="en-US" sz="2800" i="1"/>
              <a:t> . Dan v</a:t>
            </a:r>
            <a:r>
              <a:rPr lang="en-US" sz="2800" i="1" baseline="-25000"/>
              <a:t>i</a:t>
            </a:r>
            <a:r>
              <a:rPr lang="en-US" sz="2800" i="1"/>
              <a:t>=0</a:t>
            </a:r>
          </a:p>
        </p:txBody>
      </p:sp>
      <p:pic>
        <p:nvPicPr>
          <p:cNvPr id="39943"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953000" y="1981200"/>
            <a:ext cx="3739660" cy="175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39944" name="Object 8"/>
          <p:cNvGraphicFramePr>
            <a:graphicFrameLocks noChangeAspect="1"/>
          </p:cNvGraphicFramePr>
          <p:nvPr>
            <p:ph sz="quarter" idx="2"/>
          </p:nvPr>
        </p:nvGraphicFramePr>
        <p:xfrm>
          <a:off x="1524000" y="4724400"/>
          <a:ext cx="1119188" cy="1347788"/>
        </p:xfrm>
        <a:graphic>
          <a:graphicData uri="http://schemas.openxmlformats.org/presentationml/2006/ole">
            <p:oleObj spid="_x0000_s7174" name="Equation" r:id="rId5" imgW="622030" imgH="748975" progId="Equation.3">
              <p:embed/>
            </p:oleObj>
          </a:graphicData>
        </a:graphic>
      </p:graphicFrame>
      <p:graphicFrame>
        <p:nvGraphicFramePr>
          <p:cNvPr id="39946" name="Object 10"/>
          <p:cNvGraphicFramePr>
            <a:graphicFrameLocks noChangeAspect="1"/>
          </p:cNvGraphicFramePr>
          <p:nvPr/>
        </p:nvGraphicFramePr>
        <p:xfrm>
          <a:off x="4876800" y="4267200"/>
          <a:ext cx="1550988" cy="1905000"/>
        </p:xfrm>
        <a:graphic>
          <a:graphicData uri="http://schemas.openxmlformats.org/presentationml/2006/ole">
            <p:oleObj spid="_x0000_s7175" name="Equation" r:id="rId6" imgW="609600" imgH="749300" progId="Equation.3">
              <p:embed/>
            </p:oleObj>
          </a:graphicData>
        </a:graphic>
      </p:graphicFrame>
      <p:sp>
        <p:nvSpPr>
          <p:cNvPr id="9" name="Slide Number Placeholder 8"/>
          <p:cNvSpPr>
            <a:spLocks noGrp="1"/>
          </p:cNvSpPr>
          <p:nvPr>
            <p:ph type="sldNum" sz="quarter" idx="11"/>
          </p:nvPr>
        </p:nvSpPr>
        <p:spPr/>
        <p:txBody>
          <a:bodyPr/>
          <a:lstStyle/>
          <a:p>
            <a:fld id="{03C54592-212B-4FA3-B840-EC95D5B568CD}" type="slidenum">
              <a:rPr lang="en-US" smtClean="0"/>
              <a:pPr/>
              <a:t>10</a:t>
            </a:fld>
            <a:endParaRPr lang="en-US"/>
          </a:p>
        </p:txBody>
      </p:sp>
    </p:spTree>
    <p:extLst>
      <p:ext uri="{BB962C8B-B14F-4D97-AF65-F5344CB8AC3E}">
        <p14:creationId xmlns="" xmlns:p14="http://schemas.microsoft.com/office/powerpoint/2010/main" val="2926079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p:txBody>
          <a:bodyPr>
            <a:normAutofit fontScale="90000"/>
          </a:bodyPr>
          <a:lstStyle/>
          <a:p>
            <a:r>
              <a:rPr lang="en-US" dirty="0" err="1"/>
              <a:t>Penguat</a:t>
            </a:r>
            <a:r>
              <a:rPr lang="en-US" dirty="0"/>
              <a:t> </a:t>
            </a:r>
            <a:r>
              <a:rPr lang="en-US" dirty="0" err="1"/>
              <a:t>Membalik</a:t>
            </a:r>
            <a:r>
              <a:rPr lang="en-US" dirty="0"/>
              <a:t> ( Inverting OP-AMP)</a:t>
            </a:r>
          </a:p>
        </p:txBody>
      </p:sp>
      <p:sp>
        <p:nvSpPr>
          <p:cNvPr id="43011" name="Rectangle 3"/>
          <p:cNvSpPr>
            <a:spLocks noGrp="1" noChangeArrowheads="1"/>
          </p:cNvSpPr>
          <p:nvPr>
            <p:ph type="body" sz="half" idx="1"/>
          </p:nvPr>
        </p:nvSpPr>
        <p:spPr>
          <a:xfrm>
            <a:off x="457200" y="1600200"/>
            <a:ext cx="8153400" cy="3505200"/>
          </a:xfrm>
        </p:spPr>
        <p:txBody>
          <a:bodyPr>
            <a:normAutofit lnSpcReduction="10000"/>
          </a:bodyPr>
          <a:lstStyle/>
          <a:p>
            <a:pPr>
              <a:lnSpc>
                <a:spcPct val="90000"/>
              </a:lnSpc>
            </a:pPr>
            <a:r>
              <a:rPr lang="en-US" sz="2400">
                <a:effectLst/>
              </a:rPr>
              <a:t>Input resistance</a:t>
            </a:r>
          </a:p>
          <a:p>
            <a:pPr lvl="1">
              <a:lnSpc>
                <a:spcPct val="90000"/>
              </a:lnSpc>
            </a:pPr>
            <a:r>
              <a:rPr lang="en-US" sz="2000">
                <a:effectLst/>
              </a:rPr>
              <a:t>Karena terminal inverting dalam kondisi virtual ground, maka input resistance yg terlihat dari sumber (vs) adalah Rs. </a:t>
            </a:r>
          </a:p>
          <a:p>
            <a:pPr>
              <a:lnSpc>
                <a:spcPct val="90000"/>
              </a:lnSpc>
            </a:pPr>
            <a:r>
              <a:rPr lang="en-US" sz="2400">
                <a:effectLst/>
              </a:rPr>
              <a:t>Output resistance</a:t>
            </a:r>
          </a:p>
          <a:p>
            <a:pPr lvl="1">
              <a:lnSpc>
                <a:spcPct val="90000"/>
              </a:lnSpc>
            </a:pPr>
            <a:r>
              <a:rPr lang="en-US" sz="2000">
                <a:effectLst/>
              </a:rPr>
              <a:t>Output resistance rangkaian yg terlihat dari beban adalah mendekati nol</a:t>
            </a:r>
          </a:p>
          <a:p>
            <a:pPr>
              <a:lnSpc>
                <a:spcPct val="90000"/>
              </a:lnSpc>
            </a:pPr>
            <a:r>
              <a:rPr lang="en-US" sz="2400">
                <a:effectLst/>
              </a:rPr>
              <a:t>Bandwidth:</a:t>
            </a:r>
          </a:p>
          <a:p>
            <a:pPr lvl="1">
              <a:lnSpc>
                <a:spcPct val="90000"/>
              </a:lnSpc>
            </a:pPr>
            <a:r>
              <a:rPr lang="en-US" sz="2000" b="1">
                <a:effectLst/>
              </a:rPr>
              <a:t>Gain-Bandwidth</a:t>
            </a:r>
            <a:r>
              <a:rPr lang="en-US" sz="2000">
                <a:effectLst/>
              </a:rPr>
              <a:t> Product (GBW) Op-amp, disebut juga satuan (unity) gain bandwidth, diberikan di dalam data sheets. Sebagai contoh Op-amp 741adalah 1 MHz, maka bandwidth op-amp dapat dihitung dengan rumus</a:t>
            </a:r>
            <a:endParaRPr lang="en-US" sz="2000"/>
          </a:p>
        </p:txBody>
      </p:sp>
      <p:graphicFrame>
        <p:nvGraphicFramePr>
          <p:cNvPr id="43012" name="Object 4"/>
          <p:cNvGraphicFramePr>
            <a:graphicFrameLocks noChangeAspect="1"/>
          </p:cNvGraphicFramePr>
          <p:nvPr>
            <p:ph sz="half" idx="2"/>
          </p:nvPr>
        </p:nvGraphicFramePr>
        <p:xfrm>
          <a:off x="3200400" y="4910138"/>
          <a:ext cx="1905000" cy="1038225"/>
        </p:xfrm>
        <a:graphic>
          <a:graphicData uri="http://schemas.openxmlformats.org/presentationml/2006/ole">
            <p:oleObj spid="_x0000_s8195" name="Equation" r:id="rId3" imgW="698500" imgH="381000" progId="Equation.3">
              <p:embed/>
            </p:oleObj>
          </a:graphicData>
        </a:graphic>
      </p:graphicFrame>
      <p:sp>
        <p:nvSpPr>
          <p:cNvPr id="6" name="Slide Number Placeholder 5"/>
          <p:cNvSpPr>
            <a:spLocks noGrp="1"/>
          </p:cNvSpPr>
          <p:nvPr>
            <p:ph type="sldNum" sz="quarter" idx="11"/>
          </p:nvPr>
        </p:nvSpPr>
        <p:spPr/>
        <p:txBody>
          <a:bodyPr/>
          <a:lstStyle/>
          <a:p>
            <a:fld id="{63672217-76C2-4848-958E-84381210B462}" type="slidenum">
              <a:rPr lang="en-US" smtClean="0"/>
              <a:pPr/>
              <a:t>11</a:t>
            </a:fld>
            <a:endParaRPr lang="en-US"/>
          </a:p>
        </p:txBody>
      </p:sp>
    </p:spTree>
    <p:extLst>
      <p:ext uri="{BB962C8B-B14F-4D97-AF65-F5344CB8AC3E}">
        <p14:creationId xmlns="" xmlns:p14="http://schemas.microsoft.com/office/powerpoint/2010/main" val="28329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Rot="1" noChangeArrowheads="1"/>
          </p:cNvSpPr>
          <p:nvPr>
            <p:ph type="title"/>
          </p:nvPr>
        </p:nvSpPr>
        <p:spPr/>
        <p:txBody>
          <a:bodyPr>
            <a:normAutofit/>
          </a:bodyPr>
          <a:lstStyle/>
          <a:p>
            <a:r>
              <a:rPr lang="en-US" sz="3200" dirty="0" err="1"/>
              <a:t>Penguat</a:t>
            </a:r>
            <a:r>
              <a:rPr lang="en-US" sz="3200" dirty="0"/>
              <a:t> </a:t>
            </a:r>
            <a:r>
              <a:rPr lang="en-US" sz="3200" dirty="0" err="1"/>
              <a:t>Tak</a:t>
            </a:r>
            <a:r>
              <a:rPr lang="en-US" sz="3200" dirty="0"/>
              <a:t> </a:t>
            </a:r>
            <a:r>
              <a:rPr lang="en-US" sz="3200" dirty="0" err="1" smtClean="0"/>
              <a:t>Membalik</a:t>
            </a:r>
            <a:r>
              <a:rPr lang="en-US" sz="3200" dirty="0" smtClean="0"/>
              <a:t> (Non-Inverting OP_AMP)</a:t>
            </a:r>
            <a:endParaRPr lang="en-US" sz="3200" dirty="0"/>
          </a:p>
        </p:txBody>
      </p:sp>
      <p:graphicFrame>
        <p:nvGraphicFramePr>
          <p:cNvPr id="47109" name="Object 5"/>
          <p:cNvGraphicFramePr>
            <a:graphicFrameLocks noChangeAspect="1"/>
          </p:cNvGraphicFramePr>
          <p:nvPr>
            <p:ph sz="half" idx="1"/>
            <p:extLst>
              <p:ext uri="{D42A27DB-BD31-4B8C-83A1-F6EECF244321}">
                <p14:modId xmlns="" xmlns:p14="http://schemas.microsoft.com/office/powerpoint/2010/main" val="108364426"/>
              </p:ext>
            </p:extLst>
          </p:nvPr>
        </p:nvGraphicFramePr>
        <p:xfrm>
          <a:off x="609600" y="1524000"/>
          <a:ext cx="3532757" cy="2819400"/>
        </p:xfrm>
        <a:graphic>
          <a:graphicData uri="http://schemas.openxmlformats.org/presentationml/2006/ole">
            <p:oleObj spid="_x0000_s10243" name="Image" r:id="rId3" imgW="2539683" imgH="1917460" progId="">
              <p:embed/>
            </p:oleObj>
          </a:graphicData>
        </a:graphic>
      </p:graphicFrame>
      <p:pic>
        <p:nvPicPr>
          <p:cNvPr id="47111"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495800" y="1600200"/>
            <a:ext cx="4206240"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7112"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86200" y="3657600"/>
            <a:ext cx="44958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fld id="{B6D43BF7-D0E7-4944-9DE7-B9C291B847CF}" type="slidenum">
              <a:rPr lang="en-US" smtClean="0"/>
              <a:pPr/>
              <a:t>12</a:t>
            </a:fld>
            <a:endParaRPr lang="en-US"/>
          </a:p>
        </p:txBody>
      </p:sp>
    </p:spTree>
    <p:extLst>
      <p:ext uri="{BB962C8B-B14F-4D97-AF65-F5344CB8AC3E}">
        <p14:creationId xmlns="" xmlns:p14="http://schemas.microsoft.com/office/powerpoint/2010/main" val="160116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6"/>
          <p:cNvSpPr>
            <a:spLocks noGrp="1" noRot="1" noChangeArrowheads="1"/>
          </p:cNvSpPr>
          <p:nvPr>
            <p:ph type="title"/>
          </p:nvPr>
        </p:nvSpPr>
        <p:spPr/>
        <p:txBody>
          <a:bodyPr>
            <a:normAutofit/>
          </a:bodyPr>
          <a:lstStyle/>
          <a:p>
            <a:r>
              <a:rPr lang="en-US" sz="3200" dirty="0" err="1"/>
              <a:t>Penguat</a:t>
            </a:r>
            <a:r>
              <a:rPr lang="en-US" sz="3200" dirty="0"/>
              <a:t> </a:t>
            </a:r>
            <a:r>
              <a:rPr lang="en-US" sz="3200" dirty="0" err="1"/>
              <a:t>Tak</a:t>
            </a:r>
            <a:r>
              <a:rPr lang="en-US" sz="3200" dirty="0"/>
              <a:t> </a:t>
            </a:r>
            <a:r>
              <a:rPr lang="en-US" sz="3200" dirty="0" err="1"/>
              <a:t>Membalik</a:t>
            </a:r>
            <a:r>
              <a:rPr lang="en-US" sz="3200" dirty="0"/>
              <a:t> (Non-Inverting OP_AMP)</a:t>
            </a:r>
          </a:p>
        </p:txBody>
      </p:sp>
      <p:sp>
        <p:nvSpPr>
          <p:cNvPr id="49156" name="Rectangle 4"/>
          <p:cNvSpPr>
            <a:spLocks noGrp="1" noChangeArrowheads="1"/>
          </p:cNvSpPr>
          <p:nvPr>
            <p:ph type="body" sz="half" idx="1"/>
          </p:nvPr>
        </p:nvSpPr>
        <p:spPr>
          <a:noFill/>
          <a:ln/>
        </p:spPr>
        <p:txBody>
          <a:bodyPr/>
          <a:lstStyle/>
          <a:p>
            <a:r>
              <a:rPr lang="en-US">
                <a:effectLst/>
              </a:rPr>
              <a:t>Input resistance</a:t>
            </a:r>
          </a:p>
          <a:p>
            <a:pPr lvl="1"/>
            <a:r>
              <a:rPr lang="en-US">
                <a:effectLst/>
              </a:rPr>
              <a:t>Ri ≈ ∞</a:t>
            </a:r>
          </a:p>
          <a:p>
            <a:r>
              <a:rPr lang="en-US">
                <a:effectLst/>
              </a:rPr>
              <a:t>Output resistance</a:t>
            </a:r>
          </a:p>
          <a:p>
            <a:pPr lvl="1"/>
            <a:r>
              <a:rPr lang="en-US">
                <a:effectLst/>
              </a:rPr>
              <a:t>Ro ≈ 0</a:t>
            </a:r>
          </a:p>
          <a:p>
            <a:r>
              <a:rPr lang="en-US">
                <a:effectLst/>
              </a:rPr>
              <a:t>Bandwidth:</a:t>
            </a:r>
          </a:p>
        </p:txBody>
      </p:sp>
      <p:graphicFrame>
        <p:nvGraphicFramePr>
          <p:cNvPr id="49157" name="Object 5"/>
          <p:cNvGraphicFramePr>
            <a:graphicFrameLocks noChangeAspect="1"/>
          </p:cNvGraphicFramePr>
          <p:nvPr>
            <p:ph sz="half" idx="2"/>
          </p:nvPr>
        </p:nvGraphicFramePr>
        <p:xfrm>
          <a:off x="3276600" y="4419600"/>
          <a:ext cx="2286000" cy="1150938"/>
        </p:xfrm>
        <a:graphic>
          <a:graphicData uri="http://schemas.openxmlformats.org/presentationml/2006/ole">
            <p:oleObj spid="_x0000_s11267" name="Equation" r:id="rId3" imgW="698500" imgH="381000" progId="Equation.3">
              <p:embed/>
            </p:oleObj>
          </a:graphicData>
        </a:graphic>
      </p:graphicFrame>
      <p:sp>
        <p:nvSpPr>
          <p:cNvPr id="6" name="Slide Number Placeholder 5"/>
          <p:cNvSpPr>
            <a:spLocks noGrp="1"/>
          </p:cNvSpPr>
          <p:nvPr>
            <p:ph type="sldNum" sz="quarter" idx="11"/>
          </p:nvPr>
        </p:nvSpPr>
        <p:spPr/>
        <p:txBody>
          <a:bodyPr/>
          <a:lstStyle/>
          <a:p>
            <a:fld id="{63672217-76C2-4848-958E-84381210B462}" type="slidenum">
              <a:rPr lang="en-US" smtClean="0"/>
              <a:pPr/>
              <a:t>13</a:t>
            </a:fld>
            <a:endParaRPr lang="en-US"/>
          </a:p>
        </p:txBody>
      </p:sp>
    </p:spTree>
    <p:extLst>
      <p:ext uri="{BB962C8B-B14F-4D97-AF65-F5344CB8AC3E}">
        <p14:creationId xmlns="" xmlns:p14="http://schemas.microsoft.com/office/powerpoint/2010/main" val="2470130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Rot="1" noChangeArrowheads="1"/>
          </p:cNvSpPr>
          <p:nvPr>
            <p:ph type="title"/>
          </p:nvPr>
        </p:nvSpPr>
        <p:spPr/>
        <p:txBody>
          <a:bodyPr/>
          <a:lstStyle/>
          <a:p>
            <a:r>
              <a:rPr lang="en-US" dirty="0" err="1"/>
              <a:t>Penguat</a:t>
            </a:r>
            <a:r>
              <a:rPr lang="en-US" dirty="0"/>
              <a:t> </a:t>
            </a:r>
            <a:r>
              <a:rPr lang="en-US" dirty="0" err="1" smtClean="0"/>
              <a:t>Satuan</a:t>
            </a:r>
            <a:r>
              <a:rPr lang="en-US" dirty="0" smtClean="0"/>
              <a:t> (Voltage Follower)</a:t>
            </a:r>
            <a:endParaRPr lang="en-US" dirty="0"/>
          </a:p>
        </p:txBody>
      </p:sp>
      <p:pic>
        <p:nvPicPr>
          <p:cNvPr id="51205" name="Picture 5"/>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a:xfrm>
            <a:off x="457199" y="1600200"/>
            <a:ext cx="3801525" cy="2057400"/>
          </a:xfrm>
        </p:spPr>
      </p:pic>
      <p:pic>
        <p:nvPicPr>
          <p:cNvPr id="51206" name="Picture 6"/>
          <p:cNvPicPr>
            <a:picLocks noGrp="1" noChangeAspect="1" noChangeArrowheads="1"/>
          </p:cNvPicPr>
          <p:nvPr>
            <p:ph sz="quarter" idx="2"/>
          </p:nvPr>
        </p:nvPicPr>
        <p:blipFill>
          <a:blip r:embed="rId3">
            <a:extLst>
              <a:ext uri="{28A0092B-C50C-407E-A947-70E740481C1C}">
                <a14:useLocalDpi xmlns="" xmlns:a14="http://schemas.microsoft.com/office/drawing/2010/main" val="0"/>
              </a:ext>
            </a:extLst>
          </a:blip>
          <a:srcRect/>
          <a:stretch>
            <a:fillRect/>
          </a:stretch>
        </p:blipFill>
        <p:spPr>
          <a:xfrm>
            <a:off x="990600" y="3938588"/>
            <a:ext cx="2998176" cy="1624012"/>
          </a:xfrm>
        </p:spPr>
      </p:pic>
      <p:pic>
        <p:nvPicPr>
          <p:cNvPr id="51208"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181600" y="2057400"/>
            <a:ext cx="2286000" cy="13182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1209" name="Picture 9"/>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953000" y="3657600"/>
            <a:ext cx="2209800" cy="1328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1"/>
          </p:nvPr>
        </p:nvSpPr>
        <p:spPr/>
        <p:txBody>
          <a:bodyPr/>
          <a:lstStyle/>
          <a:p>
            <a:fld id="{091A799F-0FD1-4875-87E1-BE8F197F8A05}" type="slidenum">
              <a:rPr lang="en-US" smtClean="0"/>
              <a:pPr/>
              <a:t>14</a:t>
            </a:fld>
            <a:endParaRPr lang="en-US"/>
          </a:p>
        </p:txBody>
      </p:sp>
    </p:spTree>
    <p:extLst>
      <p:ext uri="{BB962C8B-B14F-4D97-AF65-F5344CB8AC3E}">
        <p14:creationId xmlns="" xmlns:p14="http://schemas.microsoft.com/office/powerpoint/2010/main" val="4182584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Rot="1" noChangeArrowheads="1"/>
          </p:cNvSpPr>
          <p:nvPr>
            <p:ph type="title" sz="quarter"/>
          </p:nvPr>
        </p:nvSpPr>
        <p:spPr>
          <a:xfrm>
            <a:off x="457200" y="274638"/>
            <a:ext cx="8229600" cy="944562"/>
          </a:xfrm>
        </p:spPr>
        <p:txBody>
          <a:bodyPr>
            <a:normAutofit fontScale="90000"/>
          </a:bodyPr>
          <a:lstStyle/>
          <a:p>
            <a:r>
              <a:rPr lang="en-US" sz="3200" dirty="0" err="1" smtClean="0"/>
              <a:t>Penguat</a:t>
            </a:r>
            <a:r>
              <a:rPr lang="en-US" sz="3200" dirty="0" smtClean="0"/>
              <a:t> </a:t>
            </a:r>
            <a:r>
              <a:rPr lang="en-US" sz="3200" dirty="0" err="1" smtClean="0"/>
              <a:t>Penjumlah</a:t>
            </a:r>
            <a:r>
              <a:rPr lang="en-US" sz="3200" dirty="0" smtClean="0"/>
              <a:t> </a:t>
            </a:r>
            <a:r>
              <a:rPr lang="en-US" sz="3200" dirty="0" err="1" smtClean="0"/>
              <a:t>Membalik</a:t>
            </a:r>
            <a:r>
              <a:rPr lang="en-US" sz="3200" dirty="0" smtClean="0"/>
              <a:t/>
            </a:r>
            <a:br>
              <a:rPr lang="en-US" sz="3200" dirty="0" smtClean="0"/>
            </a:br>
            <a:r>
              <a:rPr lang="en-US" sz="3200" dirty="0" smtClean="0"/>
              <a:t>(Summing Amplifier </a:t>
            </a:r>
            <a:r>
              <a:rPr lang="en-US" sz="3200" dirty="0" err="1" smtClean="0"/>
              <a:t>di</a:t>
            </a:r>
            <a:r>
              <a:rPr lang="en-US" sz="3200" dirty="0" smtClean="0"/>
              <a:t> inverting) </a:t>
            </a:r>
            <a:endParaRPr lang="en-US" sz="3200" dirty="0"/>
          </a:p>
        </p:txBody>
      </p:sp>
      <p:pic>
        <p:nvPicPr>
          <p:cNvPr id="53253" name="Picture 5"/>
          <p:cNvPicPr>
            <a:picLocks noGrp="1" noChangeAspect="1" noChangeArrowheads="1"/>
          </p:cNvPicPr>
          <p:nvPr>
            <p:ph sz="quarter" idx="1"/>
          </p:nvPr>
        </p:nvPicPr>
        <p:blipFill>
          <a:blip r:embed="rId3">
            <a:extLst>
              <a:ext uri="{28A0092B-C50C-407E-A947-70E740481C1C}">
                <a14:useLocalDpi xmlns="" xmlns:a14="http://schemas.microsoft.com/office/drawing/2010/main" val="0"/>
              </a:ext>
            </a:extLst>
          </a:blip>
          <a:srcRect/>
          <a:stretch>
            <a:fillRect/>
          </a:stretch>
        </p:blipFill>
        <p:spPr/>
      </p:pic>
      <p:pic>
        <p:nvPicPr>
          <p:cNvPr id="53255" name="Picture 7"/>
          <p:cNvPicPr>
            <a:picLocks noGrp="1" noChangeAspect="1" noChangeArrowheads="1"/>
          </p:cNvPicPr>
          <p:nvPr>
            <p:ph sz="quarter" idx="3"/>
          </p:nvPr>
        </p:nvPicPr>
        <p:blipFill>
          <a:blip r:embed="rId4">
            <a:extLst>
              <a:ext uri="{28A0092B-C50C-407E-A947-70E740481C1C}">
                <a14:useLocalDpi xmlns="" xmlns:a14="http://schemas.microsoft.com/office/drawing/2010/main" val="0"/>
              </a:ext>
            </a:extLst>
          </a:blip>
          <a:srcRect/>
          <a:stretch>
            <a:fillRect/>
          </a:stretch>
        </p:blipFill>
        <p:spPr>
          <a:xfrm>
            <a:off x="685800" y="4038600"/>
            <a:ext cx="3276600" cy="2286000"/>
          </a:xfrm>
        </p:spPr>
      </p:pic>
      <p:graphicFrame>
        <p:nvGraphicFramePr>
          <p:cNvPr id="7" name="Object 6"/>
          <p:cNvGraphicFramePr>
            <a:graphicFrameLocks noChangeAspect="1"/>
          </p:cNvGraphicFramePr>
          <p:nvPr/>
        </p:nvGraphicFramePr>
        <p:xfrm>
          <a:off x="4114800" y="3632200"/>
          <a:ext cx="4556125" cy="2490788"/>
        </p:xfrm>
        <a:graphic>
          <a:graphicData uri="http://schemas.openxmlformats.org/presentationml/2006/ole">
            <p:oleObj spid="_x0000_s39938" name="Equation" r:id="rId5" imgW="2044440" imgH="1117440" progId="Equation.DSMT4">
              <p:embed/>
            </p:oleObj>
          </a:graphicData>
        </a:graphic>
      </p:graphicFrame>
      <p:sp>
        <p:nvSpPr>
          <p:cNvPr id="9" name="Slide Number Placeholder 8"/>
          <p:cNvSpPr>
            <a:spLocks noGrp="1"/>
          </p:cNvSpPr>
          <p:nvPr>
            <p:ph type="sldNum" sz="quarter" idx="11"/>
          </p:nvPr>
        </p:nvSpPr>
        <p:spPr/>
        <p:txBody>
          <a:bodyPr/>
          <a:lstStyle/>
          <a:p>
            <a:fld id="{F7A2EDAB-DCB2-471C-8E12-878E18D4A728}" type="slidenum">
              <a:rPr lang="en-US" smtClean="0"/>
              <a:pPr/>
              <a:t>15</a:t>
            </a:fld>
            <a:endParaRPr lang="en-US"/>
          </a:p>
        </p:txBody>
      </p:sp>
    </p:spTree>
    <p:extLst>
      <p:ext uri="{BB962C8B-B14F-4D97-AF65-F5344CB8AC3E}">
        <p14:creationId xmlns="" xmlns:p14="http://schemas.microsoft.com/office/powerpoint/2010/main" val="3826984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868362"/>
          </a:xfrm>
        </p:spPr>
        <p:txBody>
          <a:bodyPr>
            <a:noAutofit/>
          </a:bodyPr>
          <a:lstStyle/>
          <a:p>
            <a:r>
              <a:rPr lang="en-US" sz="2800" dirty="0" err="1" smtClean="0"/>
              <a:t>Penguat</a:t>
            </a:r>
            <a:r>
              <a:rPr lang="en-US" sz="2800" dirty="0" smtClean="0"/>
              <a:t> </a:t>
            </a:r>
            <a:r>
              <a:rPr lang="en-US" sz="2800" dirty="0" err="1" smtClean="0"/>
              <a:t>Penjumlah</a:t>
            </a:r>
            <a:r>
              <a:rPr lang="en-US" sz="2800" dirty="0" smtClean="0"/>
              <a:t> </a:t>
            </a:r>
            <a:r>
              <a:rPr lang="en-US" sz="2800" dirty="0" err="1" smtClean="0"/>
              <a:t>Membalik</a:t>
            </a:r>
            <a:r>
              <a:rPr lang="en-US" sz="2800" dirty="0" smtClean="0"/>
              <a:t/>
            </a:r>
            <a:br>
              <a:rPr lang="en-US" sz="2800" dirty="0" smtClean="0"/>
            </a:br>
            <a:r>
              <a:rPr lang="en-US" sz="2800" dirty="0" smtClean="0"/>
              <a:t>(Summing Amplifier </a:t>
            </a:r>
            <a:r>
              <a:rPr lang="en-US" sz="2800" dirty="0" err="1" smtClean="0"/>
              <a:t>di</a:t>
            </a:r>
            <a:r>
              <a:rPr lang="en-US" sz="2800" dirty="0" smtClean="0"/>
              <a:t> inverting) </a:t>
            </a:r>
            <a:endParaRPr lang="en-US" sz="2800" dirty="0"/>
          </a:p>
        </p:txBody>
      </p:sp>
      <p:sp>
        <p:nvSpPr>
          <p:cNvPr id="5" name="Content Placeholder 4"/>
          <p:cNvSpPr>
            <a:spLocks noGrp="1"/>
          </p:cNvSpPr>
          <p:nvPr>
            <p:ph sz="quarter" idx="3"/>
          </p:nvPr>
        </p:nvSpPr>
        <p:spPr>
          <a:xfrm>
            <a:off x="457200" y="1600200"/>
            <a:ext cx="8305800" cy="4800600"/>
          </a:xfrm>
        </p:spPr>
        <p:txBody>
          <a:bodyPr>
            <a:normAutofit/>
          </a:bodyPr>
          <a:lstStyle/>
          <a:p>
            <a:r>
              <a:rPr lang="en-US" b="1" u="sng" dirty="0" err="1" smtClean="0"/>
              <a:t>catatan</a:t>
            </a:r>
            <a:r>
              <a:rPr lang="en-US" b="1" u="sng" dirty="0" smtClean="0"/>
              <a:t> </a:t>
            </a:r>
            <a:r>
              <a:rPr lang="en-US" dirty="0" smtClean="0"/>
              <a:t>:</a:t>
            </a:r>
          </a:p>
          <a:p>
            <a:pPr marL="346075" lvl="0" indent="-346075">
              <a:buFont typeface="+mj-lt"/>
              <a:buAutoNum type="arabicPeriod"/>
            </a:pPr>
            <a:r>
              <a:rPr lang="en-US" sz="1800" dirty="0" err="1" smtClean="0"/>
              <a:t>Jika</a:t>
            </a:r>
            <a:r>
              <a:rPr lang="en-US" sz="1800" dirty="0" smtClean="0"/>
              <a:t> </a:t>
            </a:r>
            <a:r>
              <a:rPr lang="en-US" sz="1800" dirty="0" err="1" smtClean="0"/>
              <a:t>Rin</a:t>
            </a:r>
            <a:r>
              <a:rPr lang="en-US" sz="1800" dirty="0" smtClean="0"/>
              <a:t> </a:t>
            </a:r>
            <a:r>
              <a:rPr lang="en-US" sz="1800" dirty="0" err="1" smtClean="0"/>
              <a:t>pada</a:t>
            </a:r>
            <a:r>
              <a:rPr lang="en-US" sz="1800" dirty="0" smtClean="0"/>
              <a:t> </a:t>
            </a:r>
            <a:r>
              <a:rPr lang="en-US" sz="1800" dirty="0" err="1" smtClean="0"/>
              <a:t>masing-masing</a:t>
            </a:r>
            <a:r>
              <a:rPr lang="en-US" sz="1800" dirty="0" smtClean="0"/>
              <a:t> </a:t>
            </a:r>
            <a:r>
              <a:rPr lang="en-US" sz="1800" dirty="0" err="1" smtClean="0"/>
              <a:t>tegangan</a:t>
            </a:r>
            <a:r>
              <a:rPr lang="en-US" sz="1800" dirty="0" smtClean="0"/>
              <a:t> </a:t>
            </a:r>
            <a:r>
              <a:rPr lang="en-US" sz="1800" dirty="0" err="1" smtClean="0"/>
              <a:t>nilainya</a:t>
            </a:r>
            <a:r>
              <a:rPr lang="en-US" sz="1800" dirty="0" smtClean="0"/>
              <a:t> </a:t>
            </a:r>
            <a:r>
              <a:rPr lang="en-US" sz="1800" dirty="0" err="1" smtClean="0"/>
              <a:t>berbeda</a:t>
            </a:r>
            <a:r>
              <a:rPr lang="en-US" sz="1800" dirty="0" smtClean="0"/>
              <a:t> </a:t>
            </a:r>
            <a:r>
              <a:rPr lang="en-US" sz="1800" dirty="0" err="1" smtClean="0"/>
              <a:t>yaitu</a:t>
            </a:r>
            <a:r>
              <a:rPr lang="en-US" sz="1800" dirty="0" smtClean="0"/>
              <a:t> </a:t>
            </a:r>
            <a:r>
              <a:rPr lang="en-US" sz="1800" dirty="0" err="1" smtClean="0"/>
              <a:t>Rin</a:t>
            </a:r>
            <a:r>
              <a:rPr lang="en-US" sz="1800" dirty="0" smtClean="0"/>
              <a:t> </a:t>
            </a:r>
            <a:r>
              <a:rPr lang="en-US" sz="1800" dirty="0" err="1" smtClean="0"/>
              <a:t>pada</a:t>
            </a:r>
            <a:r>
              <a:rPr lang="en-US" sz="1800" dirty="0" smtClean="0"/>
              <a:t> V1 = R1, </a:t>
            </a:r>
            <a:r>
              <a:rPr lang="en-US" sz="1800" dirty="0" err="1" smtClean="0"/>
              <a:t>Rin</a:t>
            </a:r>
            <a:r>
              <a:rPr lang="en-US" sz="1800" dirty="0" smtClean="0"/>
              <a:t> </a:t>
            </a:r>
            <a:r>
              <a:rPr lang="en-US" sz="1800" dirty="0" err="1" smtClean="0"/>
              <a:t>pada</a:t>
            </a:r>
            <a:r>
              <a:rPr lang="en-US" sz="1800" dirty="0" smtClean="0"/>
              <a:t> V2 = R2 </a:t>
            </a:r>
            <a:r>
              <a:rPr lang="en-US" sz="1800" dirty="0" err="1" smtClean="0"/>
              <a:t>dan</a:t>
            </a:r>
            <a:r>
              <a:rPr lang="en-US" sz="1800" dirty="0" smtClean="0"/>
              <a:t> </a:t>
            </a:r>
            <a:r>
              <a:rPr lang="en-US" sz="1800" dirty="0" err="1" smtClean="0"/>
              <a:t>Rin</a:t>
            </a:r>
            <a:r>
              <a:rPr lang="en-US" sz="1800" dirty="0" smtClean="0"/>
              <a:t> </a:t>
            </a:r>
            <a:r>
              <a:rPr lang="en-US" sz="1800" dirty="0" err="1" smtClean="0"/>
              <a:t>pada</a:t>
            </a:r>
            <a:r>
              <a:rPr lang="en-US" sz="1800" dirty="0" smtClean="0"/>
              <a:t> </a:t>
            </a:r>
            <a:r>
              <a:rPr lang="en-US" sz="1800" dirty="0" err="1" smtClean="0"/>
              <a:t>Vn</a:t>
            </a:r>
            <a:r>
              <a:rPr lang="en-US" sz="1800" dirty="0" smtClean="0"/>
              <a:t> = </a:t>
            </a:r>
            <a:r>
              <a:rPr lang="en-US" sz="1800" dirty="0" err="1" smtClean="0"/>
              <a:t>Rn</a:t>
            </a:r>
            <a:r>
              <a:rPr lang="en-US" sz="1800" dirty="0" smtClean="0"/>
              <a:t> </a:t>
            </a:r>
            <a:r>
              <a:rPr lang="en-US" sz="1800" dirty="0" err="1" smtClean="0"/>
              <a:t>dan</a:t>
            </a:r>
            <a:r>
              <a:rPr lang="en-US" sz="1800" dirty="0" smtClean="0"/>
              <a:t> V1 = V2  =</a:t>
            </a:r>
            <a:r>
              <a:rPr lang="en-US" sz="1800" dirty="0" err="1" smtClean="0"/>
              <a:t>Vn</a:t>
            </a:r>
            <a:r>
              <a:rPr lang="en-US" sz="1800" dirty="0" smtClean="0"/>
              <a:t> = Vin </a:t>
            </a:r>
            <a:r>
              <a:rPr lang="en-US" sz="1800" dirty="0" err="1" smtClean="0"/>
              <a:t>maka</a:t>
            </a:r>
            <a:r>
              <a:rPr lang="en-US" sz="1800" dirty="0" smtClean="0"/>
              <a:t> </a:t>
            </a:r>
            <a:r>
              <a:rPr lang="en-US" sz="1800" dirty="0" err="1" smtClean="0"/>
              <a:t>persamaan</a:t>
            </a:r>
            <a:r>
              <a:rPr lang="en-US" sz="1800" dirty="0" smtClean="0"/>
              <a:t> </a:t>
            </a:r>
            <a:r>
              <a:rPr lang="en-US" sz="1800" dirty="0" err="1" smtClean="0"/>
              <a:t>diatas</a:t>
            </a:r>
            <a:r>
              <a:rPr lang="en-US" sz="1800" dirty="0" smtClean="0"/>
              <a:t> </a:t>
            </a:r>
            <a:r>
              <a:rPr lang="en-US" sz="1800" dirty="0" err="1" smtClean="0"/>
              <a:t>menjadi</a:t>
            </a:r>
            <a:r>
              <a:rPr lang="en-US" sz="1800" dirty="0" smtClean="0"/>
              <a:t>:</a:t>
            </a:r>
          </a:p>
          <a:p>
            <a:pPr marL="346075" lvl="0" indent="-346075">
              <a:buFont typeface="+mj-lt"/>
              <a:buAutoNum type="arabicPeriod"/>
            </a:pPr>
            <a:endParaRPr lang="en-US" sz="1800" dirty="0" smtClean="0"/>
          </a:p>
          <a:p>
            <a:pPr marL="346075" lvl="0" indent="-346075">
              <a:buFont typeface="+mj-lt"/>
              <a:buAutoNum type="arabicPeriod"/>
            </a:pPr>
            <a:endParaRPr lang="en-US" sz="1800" dirty="0" smtClean="0"/>
          </a:p>
          <a:p>
            <a:pPr marL="346075" lvl="0" indent="-346075">
              <a:buFont typeface="+mj-lt"/>
              <a:buAutoNum type="arabicPeriod"/>
            </a:pPr>
            <a:endParaRPr lang="en-US" sz="1800" dirty="0" smtClean="0"/>
          </a:p>
          <a:p>
            <a:pPr marL="346075" lvl="0" indent="-346075">
              <a:buFont typeface="+mj-lt"/>
              <a:buAutoNum type="arabicPeriod"/>
            </a:pPr>
            <a:r>
              <a:rPr lang="en-US" sz="1800" dirty="0" err="1" smtClean="0"/>
              <a:t>Jika</a:t>
            </a:r>
            <a:r>
              <a:rPr lang="en-US" sz="1800" dirty="0" smtClean="0"/>
              <a:t> </a:t>
            </a:r>
            <a:r>
              <a:rPr lang="en-US" sz="1800" dirty="0" err="1" smtClean="0"/>
              <a:t>Rin</a:t>
            </a:r>
            <a:r>
              <a:rPr lang="en-US" sz="1800" dirty="0" smtClean="0"/>
              <a:t> </a:t>
            </a:r>
            <a:r>
              <a:rPr lang="en-US" sz="1800" dirty="0" err="1" smtClean="0"/>
              <a:t>pada</a:t>
            </a:r>
            <a:r>
              <a:rPr lang="en-US" sz="1800" dirty="0" smtClean="0"/>
              <a:t> </a:t>
            </a:r>
            <a:r>
              <a:rPr lang="en-US" sz="1800" dirty="0" err="1" smtClean="0"/>
              <a:t>masing-masing</a:t>
            </a:r>
            <a:r>
              <a:rPr lang="en-US" sz="1800" dirty="0" smtClean="0"/>
              <a:t> </a:t>
            </a:r>
            <a:r>
              <a:rPr lang="en-US" sz="1800" dirty="0" err="1" smtClean="0"/>
              <a:t>tegangan</a:t>
            </a:r>
            <a:r>
              <a:rPr lang="en-US" sz="1800" dirty="0" smtClean="0"/>
              <a:t> </a:t>
            </a:r>
            <a:r>
              <a:rPr lang="en-US" sz="1800" dirty="0" err="1" smtClean="0"/>
              <a:t>nilainya</a:t>
            </a:r>
            <a:r>
              <a:rPr lang="en-US" sz="1800" dirty="0" smtClean="0"/>
              <a:t> </a:t>
            </a:r>
            <a:r>
              <a:rPr lang="en-US" sz="1800" dirty="0" err="1" smtClean="0"/>
              <a:t>sama</a:t>
            </a:r>
            <a:r>
              <a:rPr lang="en-US" sz="1800" dirty="0" smtClean="0"/>
              <a:t> </a:t>
            </a:r>
            <a:r>
              <a:rPr lang="en-US" sz="1800" dirty="0" err="1" smtClean="0"/>
              <a:t>yaitu</a:t>
            </a:r>
            <a:r>
              <a:rPr lang="en-US" sz="1800" dirty="0" smtClean="0"/>
              <a:t> </a:t>
            </a:r>
            <a:r>
              <a:rPr lang="en-US" sz="1800" dirty="0" err="1" smtClean="0"/>
              <a:t>Rin</a:t>
            </a:r>
            <a:r>
              <a:rPr lang="en-US" sz="1800" dirty="0" smtClean="0"/>
              <a:t> </a:t>
            </a:r>
            <a:r>
              <a:rPr lang="en-US" sz="1800" dirty="0" err="1" smtClean="0"/>
              <a:t>pada</a:t>
            </a:r>
            <a:r>
              <a:rPr lang="en-US" sz="1800" dirty="0" smtClean="0"/>
              <a:t> V1 = R </a:t>
            </a:r>
            <a:r>
              <a:rPr lang="en-US" sz="1800" dirty="0" err="1" smtClean="0"/>
              <a:t>pada</a:t>
            </a:r>
            <a:r>
              <a:rPr lang="en-US" sz="1800" dirty="0" smtClean="0"/>
              <a:t> V2 = R </a:t>
            </a:r>
            <a:r>
              <a:rPr lang="en-US" sz="1800" dirty="0" err="1" smtClean="0"/>
              <a:t>pada</a:t>
            </a:r>
            <a:r>
              <a:rPr lang="en-US" sz="1800" dirty="0" smtClean="0"/>
              <a:t> </a:t>
            </a:r>
            <a:r>
              <a:rPr lang="en-US" sz="1800" dirty="0" err="1" smtClean="0"/>
              <a:t>Vn</a:t>
            </a:r>
            <a:r>
              <a:rPr lang="en-US" sz="1800" dirty="0" smtClean="0"/>
              <a:t> = R  </a:t>
            </a:r>
            <a:r>
              <a:rPr lang="en-US" sz="1800" dirty="0" err="1" smtClean="0"/>
              <a:t>atau</a:t>
            </a:r>
            <a:r>
              <a:rPr lang="en-US" sz="1800" dirty="0" smtClean="0"/>
              <a:t> (R1 = R2 = </a:t>
            </a:r>
            <a:r>
              <a:rPr lang="en-US" sz="1800" dirty="0" err="1" smtClean="0"/>
              <a:t>Rn</a:t>
            </a:r>
            <a:r>
              <a:rPr lang="en-US" sz="1800" dirty="0" smtClean="0"/>
              <a:t> = R)  </a:t>
            </a:r>
            <a:r>
              <a:rPr lang="en-US" sz="1800" dirty="0" err="1" smtClean="0"/>
              <a:t>dan</a:t>
            </a:r>
            <a:r>
              <a:rPr lang="en-US" sz="1800" dirty="0" smtClean="0"/>
              <a:t> </a:t>
            </a:r>
            <a:r>
              <a:rPr lang="en-US" sz="1800" dirty="0" err="1" smtClean="0"/>
              <a:t>Vsumber</a:t>
            </a:r>
            <a:r>
              <a:rPr lang="en-US" sz="1800" dirty="0" smtClean="0"/>
              <a:t> </a:t>
            </a:r>
            <a:r>
              <a:rPr lang="en-US" sz="1800" dirty="0" err="1" smtClean="0"/>
              <a:t>berbeda</a:t>
            </a:r>
            <a:r>
              <a:rPr lang="en-US" sz="1800" dirty="0" smtClean="0"/>
              <a:t> </a:t>
            </a:r>
            <a:r>
              <a:rPr lang="en-US" sz="1800" dirty="0" err="1" smtClean="0"/>
              <a:t>maka</a:t>
            </a:r>
            <a:r>
              <a:rPr lang="en-US" sz="1800" dirty="0" smtClean="0"/>
              <a:t> </a:t>
            </a:r>
            <a:r>
              <a:rPr lang="en-US" sz="1800" dirty="0" err="1" smtClean="0"/>
              <a:t>persamaan</a:t>
            </a:r>
            <a:r>
              <a:rPr lang="en-US" sz="1800" dirty="0" smtClean="0"/>
              <a:t> </a:t>
            </a:r>
            <a:r>
              <a:rPr lang="en-US" sz="1800" dirty="0" err="1" smtClean="0"/>
              <a:t>diatas</a:t>
            </a:r>
            <a:r>
              <a:rPr lang="en-US" sz="1800" dirty="0" smtClean="0"/>
              <a:t> </a:t>
            </a:r>
            <a:r>
              <a:rPr lang="en-US" sz="1800" dirty="0" err="1" smtClean="0"/>
              <a:t>menjadi</a:t>
            </a:r>
            <a:r>
              <a:rPr lang="en-US" sz="1800" dirty="0" smtClean="0"/>
              <a:t>:</a:t>
            </a:r>
          </a:p>
          <a:p>
            <a:pPr marL="346075" lvl="0" indent="-346075">
              <a:buFont typeface="+mj-lt"/>
              <a:buAutoNum type="arabicPeriod"/>
            </a:pPr>
            <a:endParaRPr lang="en-US" sz="1800" dirty="0" smtClean="0"/>
          </a:p>
          <a:p>
            <a:pPr marL="346075" lvl="0" indent="-346075">
              <a:buFont typeface="+mj-lt"/>
              <a:buAutoNum type="arabicPeriod"/>
            </a:pPr>
            <a:endParaRPr lang="en-US" sz="1800" dirty="0" smtClean="0"/>
          </a:p>
          <a:p>
            <a:pPr>
              <a:buNone/>
            </a:pPr>
            <a:r>
              <a:rPr lang="en-US" dirty="0" smtClean="0"/>
              <a:t>	 </a:t>
            </a:r>
          </a:p>
          <a:p>
            <a:endParaRPr lang="en-US" dirty="0"/>
          </a:p>
        </p:txBody>
      </p:sp>
      <p:sp>
        <p:nvSpPr>
          <p:cNvPr id="8" name="Slide Number Placeholder 7"/>
          <p:cNvSpPr>
            <a:spLocks noGrp="1"/>
          </p:cNvSpPr>
          <p:nvPr>
            <p:ph type="sldNum" sz="quarter" idx="11"/>
          </p:nvPr>
        </p:nvSpPr>
        <p:spPr/>
        <p:txBody>
          <a:bodyPr/>
          <a:lstStyle/>
          <a:p>
            <a:fld id="{F7A2EDAB-DCB2-471C-8E12-878E18D4A728}" type="slidenum">
              <a:rPr lang="en-US" smtClean="0"/>
              <a:pPr/>
              <a:t>16</a:t>
            </a:fld>
            <a:endParaRPr lang="en-US"/>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3" name="Object 3"/>
          <p:cNvGraphicFramePr>
            <a:graphicFrameLocks noChangeAspect="1"/>
          </p:cNvGraphicFramePr>
          <p:nvPr/>
        </p:nvGraphicFramePr>
        <p:xfrm>
          <a:off x="2286000" y="3124200"/>
          <a:ext cx="3578289" cy="990600"/>
        </p:xfrm>
        <a:graphic>
          <a:graphicData uri="http://schemas.openxmlformats.org/presentationml/2006/ole">
            <p:oleObj spid="_x0000_s40963" name="Equation" r:id="rId3" imgW="1688760" imgH="457200" progId="Equation.DSMT4">
              <p:embed/>
            </p:oleObj>
          </a:graphicData>
        </a:graphic>
      </p:graphicFrame>
      <p:sp>
        <p:nvSpPr>
          <p:cNvPr id="4096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5" name="Object 5"/>
          <p:cNvGraphicFramePr>
            <a:graphicFrameLocks noChangeAspect="1"/>
          </p:cNvGraphicFramePr>
          <p:nvPr/>
        </p:nvGraphicFramePr>
        <p:xfrm>
          <a:off x="1738313" y="5226050"/>
          <a:ext cx="3381375" cy="946150"/>
        </p:xfrm>
        <a:graphic>
          <a:graphicData uri="http://schemas.openxmlformats.org/presentationml/2006/ole">
            <p:oleObj spid="_x0000_s40965" name="Equation" r:id="rId4" imgW="1498320" imgH="419040" progId="Equation.DSMT4">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868362"/>
          </a:xfrm>
        </p:spPr>
        <p:txBody>
          <a:bodyPr>
            <a:noAutofit/>
          </a:bodyPr>
          <a:lstStyle/>
          <a:p>
            <a:r>
              <a:rPr lang="en-US" sz="2800" dirty="0" err="1" smtClean="0"/>
              <a:t>Penguat</a:t>
            </a:r>
            <a:r>
              <a:rPr lang="en-US" sz="2800" dirty="0" smtClean="0"/>
              <a:t> </a:t>
            </a:r>
            <a:r>
              <a:rPr lang="en-US" sz="2800" dirty="0" err="1" smtClean="0"/>
              <a:t>Penjumlah</a:t>
            </a:r>
            <a:r>
              <a:rPr lang="en-US" sz="2800" dirty="0" smtClean="0"/>
              <a:t> </a:t>
            </a:r>
            <a:r>
              <a:rPr lang="en-US" sz="2800" dirty="0" err="1" smtClean="0"/>
              <a:t>Membalik</a:t>
            </a:r>
            <a:r>
              <a:rPr lang="en-US" sz="2800" dirty="0" smtClean="0"/>
              <a:t/>
            </a:r>
            <a:br>
              <a:rPr lang="en-US" sz="2800" dirty="0" smtClean="0"/>
            </a:br>
            <a:r>
              <a:rPr lang="en-US" sz="2800" dirty="0" smtClean="0"/>
              <a:t>(Summing Amplifier </a:t>
            </a:r>
            <a:r>
              <a:rPr lang="en-US" sz="2800" dirty="0" err="1" smtClean="0"/>
              <a:t>di</a:t>
            </a:r>
            <a:r>
              <a:rPr lang="en-US" sz="2800" dirty="0" smtClean="0"/>
              <a:t> inverting) </a:t>
            </a:r>
            <a:endParaRPr lang="en-US" sz="2800" dirty="0"/>
          </a:p>
        </p:txBody>
      </p:sp>
      <p:sp>
        <p:nvSpPr>
          <p:cNvPr id="5" name="Content Placeholder 4"/>
          <p:cNvSpPr>
            <a:spLocks noGrp="1"/>
          </p:cNvSpPr>
          <p:nvPr>
            <p:ph sz="quarter" idx="3"/>
          </p:nvPr>
        </p:nvSpPr>
        <p:spPr>
          <a:xfrm>
            <a:off x="457200" y="1600200"/>
            <a:ext cx="8305800" cy="4525963"/>
          </a:xfrm>
        </p:spPr>
        <p:txBody>
          <a:bodyPr>
            <a:normAutofit/>
          </a:bodyPr>
          <a:lstStyle/>
          <a:p>
            <a:r>
              <a:rPr lang="en-US" b="1" u="sng" dirty="0" err="1" smtClean="0"/>
              <a:t>catatan</a:t>
            </a:r>
            <a:r>
              <a:rPr lang="en-US" b="1" u="sng" dirty="0" smtClean="0"/>
              <a:t> </a:t>
            </a:r>
            <a:r>
              <a:rPr lang="en-US" dirty="0" smtClean="0"/>
              <a:t>:</a:t>
            </a:r>
          </a:p>
          <a:p>
            <a:pPr marL="346075" lvl="0" indent="-346075">
              <a:buFont typeface="+mj-lt"/>
              <a:buAutoNum type="arabicPeriod" startAt="3"/>
            </a:pPr>
            <a:r>
              <a:rPr lang="en-US" sz="1800" dirty="0" err="1" smtClean="0"/>
              <a:t>Jika</a:t>
            </a:r>
            <a:r>
              <a:rPr lang="en-US" sz="1800" dirty="0" smtClean="0"/>
              <a:t> Vin = V1 = V2 = </a:t>
            </a:r>
            <a:r>
              <a:rPr lang="en-US" sz="1800" dirty="0" err="1" smtClean="0"/>
              <a:t>Vn</a:t>
            </a:r>
            <a:r>
              <a:rPr lang="en-US" sz="1800" dirty="0" smtClean="0"/>
              <a:t> , R1≠R2≠Rn </a:t>
            </a:r>
            <a:r>
              <a:rPr lang="en-US" sz="1800" dirty="0" err="1" smtClean="0"/>
              <a:t>maka</a:t>
            </a:r>
            <a:r>
              <a:rPr lang="en-US" sz="1800" dirty="0" smtClean="0"/>
              <a:t> </a:t>
            </a:r>
            <a:r>
              <a:rPr lang="en-US" sz="1800" dirty="0" err="1" smtClean="0"/>
              <a:t>persamaan</a:t>
            </a:r>
            <a:r>
              <a:rPr lang="en-US" sz="1800" dirty="0" smtClean="0"/>
              <a:t> </a:t>
            </a:r>
            <a:r>
              <a:rPr lang="en-US" sz="1800" dirty="0" err="1" smtClean="0"/>
              <a:t>untuk</a:t>
            </a:r>
            <a:r>
              <a:rPr lang="en-US" sz="1800" dirty="0" smtClean="0"/>
              <a:t> summing amplifier </a:t>
            </a:r>
            <a:r>
              <a:rPr lang="en-US" sz="1800" dirty="0" err="1" smtClean="0"/>
              <a:t>adalah</a:t>
            </a:r>
            <a:r>
              <a:rPr lang="en-US" sz="1800" dirty="0" smtClean="0"/>
              <a:t>:</a:t>
            </a:r>
          </a:p>
          <a:p>
            <a:pPr marL="346075" lvl="0" indent="-346075">
              <a:buFont typeface="+mj-lt"/>
              <a:buAutoNum type="arabicPeriod" startAt="3"/>
            </a:pPr>
            <a:endParaRPr lang="en-US" sz="1800" dirty="0" smtClean="0"/>
          </a:p>
          <a:p>
            <a:pPr marL="346075" lvl="0" indent="-346075">
              <a:buFont typeface="+mj-lt"/>
              <a:buAutoNum type="arabicPeriod" startAt="3"/>
            </a:pPr>
            <a:endParaRPr lang="en-US" sz="1800" dirty="0" smtClean="0"/>
          </a:p>
          <a:p>
            <a:pPr marL="346075" lvl="0" indent="-346075">
              <a:buFont typeface="+mj-lt"/>
              <a:buAutoNum type="arabicPeriod" startAt="3"/>
            </a:pPr>
            <a:r>
              <a:rPr lang="en-US" sz="1800" dirty="0" err="1" smtClean="0"/>
              <a:t>Jika</a:t>
            </a:r>
            <a:r>
              <a:rPr lang="en-US" sz="1800" dirty="0" smtClean="0"/>
              <a:t> Vin = V1 = V2 = </a:t>
            </a:r>
            <a:r>
              <a:rPr lang="en-US" sz="1800" dirty="0" err="1" smtClean="0"/>
              <a:t>Vn</a:t>
            </a:r>
            <a:r>
              <a:rPr lang="en-US" sz="1800" dirty="0" smtClean="0"/>
              <a:t> </a:t>
            </a:r>
            <a:r>
              <a:rPr lang="en-US" sz="1800" dirty="0" err="1" smtClean="0"/>
              <a:t>dan</a:t>
            </a:r>
            <a:r>
              <a:rPr lang="en-US" sz="1800" dirty="0" smtClean="0"/>
              <a:t> </a:t>
            </a:r>
            <a:r>
              <a:rPr lang="en-US" sz="1800" dirty="0" err="1" smtClean="0"/>
              <a:t>Rin</a:t>
            </a:r>
            <a:r>
              <a:rPr lang="en-US" sz="1800" dirty="0" smtClean="0"/>
              <a:t> = R1 = R2 = </a:t>
            </a:r>
            <a:r>
              <a:rPr lang="en-US" sz="1800" dirty="0" err="1" smtClean="0"/>
              <a:t>Rn</a:t>
            </a:r>
            <a:r>
              <a:rPr lang="en-US" sz="1800" dirty="0" smtClean="0"/>
              <a:t> </a:t>
            </a:r>
            <a:r>
              <a:rPr lang="en-US" sz="1800" dirty="0" err="1" smtClean="0"/>
              <a:t>maka</a:t>
            </a:r>
            <a:r>
              <a:rPr lang="en-US" sz="1800" dirty="0" smtClean="0"/>
              <a:t> </a:t>
            </a:r>
            <a:r>
              <a:rPr lang="en-US" sz="1800" dirty="0" err="1" smtClean="0"/>
              <a:t>persamaan</a:t>
            </a:r>
            <a:r>
              <a:rPr lang="en-US" sz="1800" dirty="0" smtClean="0"/>
              <a:t> </a:t>
            </a:r>
            <a:r>
              <a:rPr lang="en-US" sz="1800" dirty="0" err="1" smtClean="0"/>
              <a:t>untuk</a:t>
            </a:r>
            <a:r>
              <a:rPr lang="en-US" sz="1800" dirty="0" smtClean="0"/>
              <a:t> summing amplifier </a:t>
            </a:r>
            <a:r>
              <a:rPr lang="en-US" sz="1800" dirty="0" err="1" smtClean="0"/>
              <a:t>adalah</a:t>
            </a:r>
            <a:r>
              <a:rPr lang="en-US" sz="1800" dirty="0" smtClean="0"/>
              <a:t>:</a:t>
            </a:r>
          </a:p>
          <a:p>
            <a:pPr marL="346075" lvl="0" indent="-346075">
              <a:buFont typeface="+mj-lt"/>
              <a:buAutoNum type="arabicPeriod" startAt="3"/>
            </a:pPr>
            <a:endParaRPr lang="en-US" sz="1800" dirty="0" smtClean="0"/>
          </a:p>
          <a:p>
            <a:pPr marL="346075" lvl="0" indent="-346075">
              <a:buFont typeface="+mj-lt"/>
              <a:buAutoNum type="arabicPeriod" startAt="3"/>
            </a:pPr>
            <a:endParaRPr lang="en-US" sz="1800" dirty="0" smtClean="0"/>
          </a:p>
          <a:p>
            <a:pPr marL="346075" indent="-346075">
              <a:buFont typeface="+mj-lt"/>
              <a:buAutoNum type="arabicPeriod" startAt="3"/>
            </a:pPr>
            <a:r>
              <a:rPr lang="en-US" sz="1800" dirty="0" err="1" smtClean="0"/>
              <a:t>Penguatan</a:t>
            </a:r>
            <a:r>
              <a:rPr lang="en-US" sz="1800" dirty="0" smtClean="0"/>
              <a:t> </a:t>
            </a:r>
            <a:r>
              <a:rPr lang="en-US" sz="1800" dirty="0" err="1" smtClean="0"/>
              <a:t>untuk</a:t>
            </a:r>
            <a:r>
              <a:rPr lang="en-US" sz="1800" dirty="0" smtClean="0"/>
              <a:t> </a:t>
            </a:r>
            <a:r>
              <a:rPr lang="en-US" sz="1800" dirty="0" err="1" smtClean="0"/>
              <a:t>rangkaian</a:t>
            </a:r>
            <a:r>
              <a:rPr lang="en-US" sz="1800" dirty="0" smtClean="0"/>
              <a:t> summing amplifier </a:t>
            </a:r>
            <a:r>
              <a:rPr lang="en-US" sz="1800" dirty="0" err="1" smtClean="0"/>
              <a:t>diatas</a:t>
            </a:r>
            <a:r>
              <a:rPr lang="en-US" sz="1800" dirty="0" smtClean="0"/>
              <a:t> </a:t>
            </a:r>
            <a:r>
              <a:rPr lang="en-US" sz="1800" dirty="0" err="1" smtClean="0"/>
              <a:t>adalah</a:t>
            </a:r>
            <a:r>
              <a:rPr lang="en-US" sz="1800" dirty="0" smtClean="0"/>
              <a:t>:</a:t>
            </a:r>
          </a:p>
          <a:p>
            <a:pPr>
              <a:buNone/>
            </a:pPr>
            <a:r>
              <a:rPr lang="en-US" dirty="0" smtClean="0"/>
              <a:t>	 </a:t>
            </a:r>
          </a:p>
          <a:p>
            <a:endParaRPr lang="en-US" dirty="0"/>
          </a:p>
        </p:txBody>
      </p:sp>
      <p:sp>
        <p:nvSpPr>
          <p:cNvPr id="8" name="Slide Number Placeholder 7"/>
          <p:cNvSpPr>
            <a:spLocks noGrp="1"/>
          </p:cNvSpPr>
          <p:nvPr>
            <p:ph type="sldNum" sz="quarter" idx="11"/>
          </p:nvPr>
        </p:nvSpPr>
        <p:spPr/>
        <p:txBody>
          <a:bodyPr/>
          <a:lstStyle/>
          <a:p>
            <a:fld id="{F7A2EDAB-DCB2-471C-8E12-878E18D4A728}" type="slidenum">
              <a:rPr lang="en-US" smtClean="0"/>
              <a:pPr/>
              <a:t>17</a:t>
            </a:fld>
            <a:endParaRPr lang="en-US"/>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0961" name="Object 1"/>
          <p:cNvGraphicFramePr>
            <a:graphicFrameLocks noChangeAspect="1"/>
          </p:cNvGraphicFramePr>
          <p:nvPr/>
        </p:nvGraphicFramePr>
        <p:xfrm>
          <a:off x="1133475" y="5337175"/>
          <a:ext cx="4059238" cy="758825"/>
        </p:xfrm>
        <a:graphic>
          <a:graphicData uri="http://schemas.openxmlformats.org/presentationml/2006/ole">
            <p:oleObj spid="_x0000_s48130" name="Equation" r:id="rId3" imgW="2489040" imgH="457200" progId="Equation.DSMT4">
              <p:embed/>
            </p:oleObj>
          </a:graphicData>
        </a:graphic>
      </p:graphicFrame>
      <p:sp>
        <p:nvSpPr>
          <p:cNvPr id="4813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8134"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3" name="Object 5"/>
          <p:cNvGraphicFramePr>
            <a:graphicFrameLocks noChangeAspect="1"/>
          </p:cNvGraphicFramePr>
          <p:nvPr/>
        </p:nvGraphicFramePr>
        <p:xfrm>
          <a:off x="2286000" y="2590800"/>
          <a:ext cx="2752529" cy="762000"/>
        </p:xfrm>
        <a:graphic>
          <a:graphicData uri="http://schemas.openxmlformats.org/presentationml/2006/ole">
            <p:oleObj spid="_x0000_s48133" name="Equation" r:id="rId4" imgW="1688760" imgH="457200" progId="Equation.DSMT4">
              <p:embed/>
            </p:oleObj>
          </a:graphicData>
        </a:graphic>
      </p:graphicFrame>
      <p:sp>
        <p:nvSpPr>
          <p:cNvPr id="4813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8135" name="Object 7"/>
          <p:cNvGraphicFramePr>
            <a:graphicFrameLocks noChangeAspect="1"/>
          </p:cNvGraphicFramePr>
          <p:nvPr/>
        </p:nvGraphicFramePr>
        <p:xfrm>
          <a:off x="2899062" y="3886200"/>
          <a:ext cx="2130138" cy="762000"/>
        </p:xfrm>
        <a:graphic>
          <a:graphicData uri="http://schemas.openxmlformats.org/presentationml/2006/ole">
            <p:oleObj spid="_x0000_s48135" name="Equation" r:id="rId5" imgW="1180588" imgH="418918" progId="Equation.DSMT4">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Rot="1" noChangeArrowheads="1"/>
          </p:cNvSpPr>
          <p:nvPr>
            <p:ph type="title"/>
          </p:nvPr>
        </p:nvSpPr>
        <p:spPr/>
        <p:txBody>
          <a:bodyPr>
            <a:normAutofit/>
          </a:bodyPr>
          <a:lstStyle/>
          <a:p>
            <a:r>
              <a:rPr lang="en-US" sz="3200" dirty="0" err="1"/>
              <a:t>Penguat</a:t>
            </a:r>
            <a:r>
              <a:rPr lang="en-US" sz="3200" dirty="0"/>
              <a:t> </a:t>
            </a:r>
            <a:r>
              <a:rPr lang="en-US" sz="3200" dirty="0" err="1"/>
              <a:t>Penjumlah</a:t>
            </a:r>
            <a:r>
              <a:rPr lang="en-US" sz="3200" dirty="0"/>
              <a:t> </a:t>
            </a:r>
            <a:r>
              <a:rPr lang="en-US" sz="3200" dirty="0" err="1"/>
              <a:t>Tak</a:t>
            </a:r>
            <a:r>
              <a:rPr lang="en-US" sz="3200" dirty="0"/>
              <a:t> </a:t>
            </a:r>
            <a:r>
              <a:rPr lang="en-US" sz="3200" dirty="0" err="1" smtClean="0"/>
              <a:t>Membalik</a:t>
            </a:r>
            <a:r>
              <a:rPr lang="en-US" sz="3200" dirty="0" smtClean="0"/>
              <a:t/>
            </a:r>
            <a:br>
              <a:rPr lang="en-US" sz="3200" dirty="0" smtClean="0"/>
            </a:br>
            <a:r>
              <a:rPr lang="en-US" sz="3200" dirty="0" smtClean="0"/>
              <a:t>(Summing Amplifier di non-Inverting)</a:t>
            </a:r>
            <a:endParaRPr lang="en-US" sz="3200" dirty="0"/>
          </a:p>
        </p:txBody>
      </p:sp>
      <p:pic>
        <p:nvPicPr>
          <p:cNvPr id="55301" name="Picture 5"/>
          <p:cNvPicPr>
            <a:picLocks noGrp="1" noChangeAspect="1" noChangeArrowheads="1"/>
          </p:cNvPicPr>
          <p:nvPr>
            <p:ph sz="quarter" idx="1"/>
          </p:nvPr>
        </p:nvPicPr>
        <p:blipFill>
          <a:blip r:embed="rId3">
            <a:extLst>
              <a:ext uri="{28A0092B-C50C-407E-A947-70E740481C1C}">
                <a14:useLocalDpi xmlns="" xmlns:a14="http://schemas.microsoft.com/office/drawing/2010/main" val="0"/>
              </a:ext>
            </a:extLst>
          </a:blip>
          <a:srcRect/>
          <a:stretch>
            <a:fillRect/>
          </a:stretch>
        </p:blipFill>
        <p:spPr>
          <a:xfrm>
            <a:off x="2285999" y="1676400"/>
            <a:ext cx="4572001" cy="2474704"/>
          </a:xfrm>
        </p:spPr>
      </p:pic>
      <p:sp>
        <p:nvSpPr>
          <p:cNvPr id="6" name="Slide Number Placeholder 5"/>
          <p:cNvSpPr>
            <a:spLocks noGrp="1"/>
          </p:cNvSpPr>
          <p:nvPr>
            <p:ph type="sldNum" sz="quarter" idx="11"/>
          </p:nvPr>
        </p:nvSpPr>
        <p:spPr/>
        <p:txBody>
          <a:bodyPr/>
          <a:lstStyle/>
          <a:p>
            <a:fld id="{201AEAA9-8C65-42A5-8C90-A2F54C079198}" type="slidenum">
              <a:rPr lang="en-US" smtClean="0"/>
              <a:pPr/>
              <a:t>18</a:t>
            </a:fld>
            <a:endParaRPr lang="en-US"/>
          </a:p>
        </p:txBody>
      </p:sp>
      <p:graphicFrame>
        <p:nvGraphicFramePr>
          <p:cNvPr id="7" name="Object 6"/>
          <p:cNvGraphicFramePr>
            <a:graphicFrameLocks noChangeAspect="1"/>
          </p:cNvGraphicFramePr>
          <p:nvPr/>
        </p:nvGraphicFramePr>
        <p:xfrm>
          <a:off x="1981200" y="4572000"/>
          <a:ext cx="5522259" cy="1066800"/>
        </p:xfrm>
        <a:graphic>
          <a:graphicData uri="http://schemas.openxmlformats.org/presentationml/2006/ole">
            <p:oleObj spid="_x0000_s46081" name="Equation" r:id="rId4" imgW="2234880" imgH="431640" progId="Equation.DSMT4">
              <p:embed/>
            </p:oleObj>
          </a:graphicData>
        </a:graphic>
      </p:graphicFrame>
    </p:spTree>
    <p:extLst>
      <p:ext uri="{BB962C8B-B14F-4D97-AF65-F5344CB8AC3E}">
        <p14:creationId xmlns="" xmlns:p14="http://schemas.microsoft.com/office/powerpoint/2010/main" val="27313156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rmAutofit/>
          </a:bodyPr>
          <a:lstStyle/>
          <a:p>
            <a:r>
              <a:rPr lang="en-US" sz="3200" dirty="0" err="1"/>
              <a:t>Penguat</a:t>
            </a:r>
            <a:r>
              <a:rPr lang="en-US" sz="3200" dirty="0"/>
              <a:t> </a:t>
            </a:r>
            <a:r>
              <a:rPr lang="en-US" sz="3200" dirty="0" err="1" smtClean="0"/>
              <a:t>Pengurang</a:t>
            </a:r>
            <a:r>
              <a:rPr lang="en-US" sz="3200" dirty="0" smtClean="0"/>
              <a:t/>
            </a:r>
            <a:br>
              <a:rPr lang="en-US" sz="3200" dirty="0" smtClean="0"/>
            </a:br>
            <a:r>
              <a:rPr lang="en-US" sz="3200" dirty="0" smtClean="0"/>
              <a:t>(</a:t>
            </a:r>
            <a:r>
              <a:rPr lang="en-US" sz="3200" dirty="0" err="1" smtClean="0"/>
              <a:t>Differensial</a:t>
            </a:r>
            <a:r>
              <a:rPr lang="en-US" sz="3200" dirty="0" smtClean="0"/>
              <a:t> Amplifier)</a:t>
            </a:r>
            <a:endParaRPr lang="en-US" sz="3200" dirty="0"/>
          </a:p>
        </p:txBody>
      </p:sp>
      <p:sp>
        <p:nvSpPr>
          <p:cNvPr id="6" name="Slide Number Placeholder 5"/>
          <p:cNvSpPr>
            <a:spLocks noGrp="1"/>
          </p:cNvSpPr>
          <p:nvPr>
            <p:ph type="sldNum" sz="quarter" idx="11"/>
          </p:nvPr>
        </p:nvSpPr>
        <p:spPr/>
        <p:txBody>
          <a:bodyPr/>
          <a:lstStyle/>
          <a:p>
            <a:fld id="{B6D43BF7-D0E7-4944-9DE7-B9C291B847CF}" type="slidenum">
              <a:rPr lang="en-US" smtClean="0"/>
              <a:pPr/>
              <a:t>19</a:t>
            </a:fld>
            <a:endParaRPr lang="en-US"/>
          </a:p>
        </p:txBody>
      </p:sp>
      <p:graphicFrame>
        <p:nvGraphicFramePr>
          <p:cNvPr id="7" name="Object 6"/>
          <p:cNvGraphicFramePr>
            <a:graphicFrameLocks noChangeAspect="1"/>
          </p:cNvGraphicFramePr>
          <p:nvPr/>
        </p:nvGraphicFramePr>
        <p:xfrm>
          <a:off x="4330700" y="3314700"/>
          <a:ext cx="482600" cy="228600"/>
        </p:xfrm>
        <a:graphic>
          <a:graphicData uri="http://schemas.openxmlformats.org/presentationml/2006/ole">
            <p:oleObj spid="_x0000_s45057" name="Equation" r:id="rId3" imgW="482400" imgH="228600" progId="Equation.DSMT4">
              <p:embed/>
            </p:oleObj>
          </a:graphicData>
        </a:graphic>
      </p:graphicFrame>
      <p:pic>
        <p:nvPicPr>
          <p:cNvPr id="9" name="Picture 8" descr="Differential Amplifier Circuit"/>
          <p:cNvPicPr/>
          <p:nvPr/>
        </p:nvPicPr>
        <p:blipFill>
          <a:blip r:embed="rId4">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2590800" y="1676400"/>
            <a:ext cx="3581400" cy="2057400"/>
          </a:xfrm>
          <a:prstGeom prst="rect">
            <a:avLst/>
          </a:prstGeom>
          <a:noFill/>
          <a:ln>
            <a:noFill/>
          </a:ln>
        </p:spPr>
      </p:pic>
      <p:sp>
        <p:nvSpPr>
          <p:cNvPr id="45059" name="Rectangle 3"/>
          <p:cNvSpPr>
            <a:spLocks noChangeArrowheads="1"/>
          </p:cNvSpPr>
          <p:nvPr/>
        </p:nvSpPr>
        <p:spPr bwMode="auto">
          <a:xfrm>
            <a:off x="533400" y="4114800"/>
            <a:ext cx="7620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Maka</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rumus</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untuk</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mencari</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Vout</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pada</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rangkaian</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Differensial</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amplifier </a:t>
            </a:r>
            <a:r>
              <a:rPr kumimoji="0" lang="en-US" sz="16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adalah</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5060" name="Object 4"/>
          <p:cNvGraphicFramePr>
            <a:graphicFrameLocks noChangeAspect="1"/>
          </p:cNvGraphicFramePr>
          <p:nvPr/>
        </p:nvGraphicFramePr>
        <p:xfrm>
          <a:off x="1066800" y="4724400"/>
          <a:ext cx="5171661" cy="1066800"/>
        </p:xfrm>
        <a:graphic>
          <a:graphicData uri="http://schemas.openxmlformats.org/presentationml/2006/ole">
            <p:oleObj spid="_x0000_s45060" name="Equation" r:id="rId5" imgW="2120900" imgH="431800" progId="Equation.DSMT4">
              <p:embed/>
            </p:oleObj>
          </a:graphicData>
        </a:graphic>
      </p:graphicFrame>
    </p:spTree>
    <p:extLst>
      <p:ext uri="{BB962C8B-B14F-4D97-AF65-F5344CB8AC3E}">
        <p14:creationId xmlns="" xmlns:p14="http://schemas.microsoft.com/office/powerpoint/2010/main" val="3905610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Operasional</a:t>
            </a:r>
            <a:r>
              <a:rPr lang="en-US" dirty="0" smtClean="0"/>
              <a:t> Amplifier (OP-AMP)</a:t>
            </a:r>
            <a:endParaRPr lang="en-US" dirty="0"/>
          </a:p>
        </p:txBody>
      </p:sp>
      <p:sp>
        <p:nvSpPr>
          <p:cNvPr id="3" name="Content Placeholder 2"/>
          <p:cNvSpPr>
            <a:spLocks noGrp="1"/>
          </p:cNvSpPr>
          <p:nvPr>
            <p:ph sz="quarter" idx="1"/>
          </p:nvPr>
        </p:nvSpPr>
        <p:spPr/>
        <p:txBody>
          <a:bodyPr/>
          <a:lstStyle/>
          <a:p>
            <a:r>
              <a:rPr lang="en-US" dirty="0" err="1"/>
              <a:t>Operasi</a:t>
            </a:r>
            <a:r>
              <a:rPr lang="en-US" dirty="0"/>
              <a:t> Amplifier </a:t>
            </a:r>
            <a:r>
              <a:rPr lang="en-US" dirty="0" err="1"/>
              <a:t>adalah</a:t>
            </a:r>
            <a:r>
              <a:rPr lang="en-US" dirty="0"/>
              <a:t> </a:t>
            </a:r>
            <a:r>
              <a:rPr lang="en-US" dirty="0" err="1"/>
              <a:t>suatu</a:t>
            </a:r>
            <a:r>
              <a:rPr lang="en-US" dirty="0"/>
              <a:t> </a:t>
            </a:r>
            <a:r>
              <a:rPr lang="en-US" dirty="0" err="1"/>
              <a:t>penguat</a:t>
            </a:r>
            <a:r>
              <a:rPr lang="en-US" dirty="0"/>
              <a:t> linier </a:t>
            </a:r>
            <a:r>
              <a:rPr lang="en-US" dirty="0" err="1"/>
              <a:t>dengan</a:t>
            </a:r>
            <a:r>
              <a:rPr lang="en-US" dirty="0"/>
              <a:t> </a:t>
            </a:r>
            <a:r>
              <a:rPr lang="en-US" dirty="0" err="1"/>
              <a:t>penguatan</a:t>
            </a:r>
            <a:r>
              <a:rPr lang="en-US" dirty="0"/>
              <a:t> </a:t>
            </a:r>
            <a:r>
              <a:rPr lang="en-US" dirty="0" err="1"/>
              <a:t>tinggi</a:t>
            </a:r>
            <a:r>
              <a:rPr lang="en-US" dirty="0" smtClean="0"/>
              <a:t>.</a:t>
            </a:r>
          </a:p>
          <a:p>
            <a:endParaRPr lang="en-US" dirty="0"/>
          </a:p>
          <a:p>
            <a:endParaRPr lang="en-US" dirty="0"/>
          </a:p>
        </p:txBody>
      </p:sp>
      <p:sp>
        <p:nvSpPr>
          <p:cNvPr id="6" name="Slide Number Placeholder 5"/>
          <p:cNvSpPr>
            <a:spLocks noGrp="1"/>
          </p:cNvSpPr>
          <p:nvPr>
            <p:ph type="sldNum" sz="quarter" idx="12"/>
          </p:nvPr>
        </p:nvSpPr>
        <p:spPr/>
        <p:txBody>
          <a:bodyPr>
            <a:normAutofit fontScale="85000" lnSpcReduction="20000"/>
          </a:bodyPr>
          <a:lstStyle/>
          <a:p>
            <a:fld id="{30FF78D7-7CA0-44FD-8733-19F49D683D81}" type="slidenum">
              <a:rPr lang="en-US" smtClean="0"/>
              <a:pPr/>
              <a:t>2</a:t>
            </a:fld>
            <a:endParaRPr lang="en-US"/>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343400" y="2833932"/>
            <a:ext cx="4105275" cy="31858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2769" name="Picture 1"/>
          <p:cNvPicPr>
            <a:picLocks noChangeAspect="1" noChangeArrowheads="1"/>
          </p:cNvPicPr>
          <p:nvPr/>
        </p:nvPicPr>
        <p:blipFill>
          <a:blip r:embed="rId3"/>
          <a:srcRect/>
          <a:stretch>
            <a:fillRect/>
          </a:stretch>
        </p:blipFill>
        <p:spPr bwMode="auto">
          <a:xfrm>
            <a:off x="1143000" y="3124200"/>
            <a:ext cx="2667000" cy="2584302"/>
          </a:xfrm>
          <a:prstGeom prst="rect">
            <a:avLst/>
          </a:prstGeom>
          <a:noFill/>
          <a:ln w="9525">
            <a:noFill/>
            <a:miter lim="800000"/>
            <a:headEnd/>
            <a:tailEnd/>
          </a:ln>
          <a:effectLst/>
        </p:spPr>
      </p:pic>
    </p:spTree>
    <p:extLst>
      <p:ext uri="{BB962C8B-B14F-4D97-AF65-F5344CB8AC3E}">
        <p14:creationId xmlns="" xmlns:p14="http://schemas.microsoft.com/office/powerpoint/2010/main" val="14098151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normAutofit/>
          </a:bodyPr>
          <a:lstStyle/>
          <a:p>
            <a:r>
              <a:rPr lang="en-US" sz="3200" dirty="0" err="1"/>
              <a:t>Penguat</a:t>
            </a:r>
            <a:r>
              <a:rPr lang="en-US" sz="3200" dirty="0"/>
              <a:t> </a:t>
            </a:r>
            <a:r>
              <a:rPr lang="en-US" sz="3200" dirty="0" err="1" smtClean="0"/>
              <a:t>Pengurang</a:t>
            </a:r>
            <a:r>
              <a:rPr lang="en-US" sz="3200" dirty="0" smtClean="0"/>
              <a:t/>
            </a:r>
            <a:br>
              <a:rPr lang="en-US" sz="3200" dirty="0" smtClean="0"/>
            </a:br>
            <a:r>
              <a:rPr lang="en-US" sz="3200" dirty="0" smtClean="0"/>
              <a:t>(</a:t>
            </a:r>
            <a:r>
              <a:rPr lang="en-US" sz="3200" dirty="0" err="1" smtClean="0"/>
              <a:t>Differensial</a:t>
            </a:r>
            <a:r>
              <a:rPr lang="en-US" sz="3200" dirty="0" smtClean="0"/>
              <a:t> Amplifier)</a:t>
            </a:r>
            <a:endParaRPr lang="en-US" sz="3200" dirty="0"/>
          </a:p>
        </p:txBody>
      </p:sp>
      <p:sp>
        <p:nvSpPr>
          <p:cNvPr id="6" name="Slide Number Placeholder 5"/>
          <p:cNvSpPr>
            <a:spLocks noGrp="1"/>
          </p:cNvSpPr>
          <p:nvPr>
            <p:ph type="sldNum" sz="quarter" idx="11"/>
          </p:nvPr>
        </p:nvSpPr>
        <p:spPr/>
        <p:txBody>
          <a:bodyPr/>
          <a:lstStyle/>
          <a:p>
            <a:fld id="{B6D43BF7-D0E7-4944-9DE7-B9C291B847CF}" type="slidenum">
              <a:rPr lang="en-US" smtClean="0"/>
              <a:pPr/>
              <a:t>20</a:t>
            </a:fld>
            <a:endParaRPr lang="en-US"/>
          </a:p>
        </p:txBody>
      </p:sp>
      <p:sp>
        <p:nvSpPr>
          <p:cNvPr id="4506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9156" name="Rectangle 4"/>
          <p:cNvSpPr>
            <a:spLocks noChangeArrowheads="1"/>
          </p:cNvSpPr>
          <p:nvPr/>
        </p:nvSpPr>
        <p:spPr bwMode="auto">
          <a:xfrm>
            <a:off x="228600" y="1676400"/>
            <a:ext cx="76962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Ketika</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R1 = R3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dan</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R2 = R4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maka</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rumus</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diatas</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menjadi</a:t>
            </a:r>
            <a:r>
              <a:rPr kumimoji="0" lang="en-US"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491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9157" name="Object 5"/>
          <p:cNvGraphicFramePr>
            <a:graphicFrameLocks noChangeAspect="1"/>
          </p:cNvGraphicFramePr>
          <p:nvPr/>
        </p:nvGraphicFramePr>
        <p:xfrm>
          <a:off x="457200" y="2209800"/>
          <a:ext cx="4038600" cy="4038600"/>
        </p:xfrm>
        <a:graphic>
          <a:graphicData uri="http://schemas.openxmlformats.org/presentationml/2006/ole">
            <p:oleObj spid="_x0000_s49157" name="Equation" r:id="rId3" imgW="2235200" imgH="2222500" progId="Equation.DSMT4">
              <p:embed/>
            </p:oleObj>
          </a:graphicData>
        </a:graphic>
      </p:graphicFrame>
    </p:spTree>
    <p:extLst>
      <p:ext uri="{BB962C8B-B14F-4D97-AF65-F5344CB8AC3E}">
        <p14:creationId xmlns="" xmlns:p14="http://schemas.microsoft.com/office/powerpoint/2010/main" val="39056100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p:txBody>
          <a:bodyPr/>
          <a:lstStyle/>
          <a:p>
            <a:r>
              <a:rPr lang="en-US"/>
              <a:t>Integrator</a:t>
            </a:r>
          </a:p>
        </p:txBody>
      </p:sp>
      <p:pic>
        <p:nvPicPr>
          <p:cNvPr id="59396" name="Picture 4"/>
          <p:cNvPicPr>
            <a:picLocks noGrp="1" noChangeAspect="1" noChangeArrowheads="1"/>
          </p:cNvPicPr>
          <p:nvPr>
            <p:ph sz="half" idx="1"/>
          </p:nvPr>
        </p:nvPicPr>
        <p:blipFill>
          <a:blip r:embed="rId2">
            <a:extLst>
              <a:ext uri="{28A0092B-C50C-407E-A947-70E740481C1C}">
                <a14:useLocalDpi xmlns="" xmlns:a14="http://schemas.microsoft.com/office/drawing/2010/main" val="0"/>
              </a:ext>
            </a:extLst>
          </a:blip>
          <a:srcRect/>
          <a:stretch>
            <a:fillRect/>
          </a:stretch>
        </p:blipFill>
        <p:spPr>
          <a:xfrm>
            <a:off x="609600" y="1524001"/>
            <a:ext cx="3657600" cy="1752599"/>
          </a:xfrm>
        </p:spPr>
      </p:pic>
      <p:pic>
        <p:nvPicPr>
          <p:cNvPr id="59398" name="Picture 6"/>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33399" y="4648200"/>
            <a:ext cx="3129531" cy="1600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9399"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57600" y="4419600"/>
            <a:ext cx="2579627" cy="1981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6"/>
          </p:nvPr>
        </p:nvSpPr>
        <p:spPr/>
        <p:txBody>
          <a:bodyPr>
            <a:normAutofit fontScale="85000" lnSpcReduction="20000"/>
          </a:bodyPr>
          <a:lstStyle/>
          <a:p>
            <a:fld id="{30FF78D7-7CA0-44FD-8733-19F49D683D81}" type="slidenum">
              <a:rPr lang="en-US" smtClean="0"/>
              <a:pPr/>
              <a:t>21</a:t>
            </a:fld>
            <a:endParaRPr lang="en-US"/>
          </a:p>
        </p:txBody>
      </p:sp>
      <p:sp>
        <p:nvSpPr>
          <p:cNvPr id="8" name="Rectangle 7"/>
          <p:cNvSpPr/>
          <p:nvPr/>
        </p:nvSpPr>
        <p:spPr>
          <a:xfrm>
            <a:off x="228600" y="3276600"/>
            <a:ext cx="5181600" cy="1200329"/>
          </a:xfrm>
          <a:prstGeom prst="rect">
            <a:avLst/>
          </a:prstGeom>
        </p:spPr>
        <p:txBody>
          <a:bodyPr wrap="square">
            <a:spAutoFit/>
          </a:bodyPr>
          <a:lstStyle/>
          <a:p>
            <a:pPr algn="just"/>
            <a:r>
              <a:rPr lang="en-US" dirty="0" err="1" smtClean="0"/>
              <a:t>Fungsi</a:t>
            </a:r>
            <a:r>
              <a:rPr lang="en-US" dirty="0" smtClean="0"/>
              <a:t> </a:t>
            </a:r>
            <a:r>
              <a:rPr lang="en-US" dirty="0" err="1" smtClean="0"/>
              <a:t>dari</a:t>
            </a:r>
            <a:r>
              <a:rPr lang="en-US" dirty="0" smtClean="0"/>
              <a:t> </a:t>
            </a:r>
            <a:r>
              <a:rPr lang="en-US" dirty="0" err="1" smtClean="0"/>
              <a:t>rangkaian</a:t>
            </a:r>
            <a:r>
              <a:rPr lang="en-US" dirty="0" smtClean="0"/>
              <a:t> integrator </a:t>
            </a:r>
            <a:r>
              <a:rPr lang="en-US" dirty="0" err="1" smtClean="0"/>
              <a:t>adalah</a:t>
            </a:r>
            <a:r>
              <a:rPr lang="en-US" dirty="0" smtClean="0"/>
              <a:t> </a:t>
            </a:r>
            <a:r>
              <a:rPr lang="en-US" dirty="0" err="1" smtClean="0"/>
              <a:t>sebagai</a:t>
            </a:r>
            <a:r>
              <a:rPr lang="en-US" dirty="0" smtClean="0"/>
              <a:t> </a:t>
            </a:r>
            <a:r>
              <a:rPr lang="en-US" dirty="0" err="1" smtClean="0"/>
              <a:t>pengubah</a:t>
            </a:r>
            <a:r>
              <a:rPr lang="en-US" dirty="0" smtClean="0"/>
              <a:t> </a:t>
            </a:r>
            <a:r>
              <a:rPr lang="en-US" dirty="0" err="1" smtClean="0"/>
              <a:t>tegangan</a:t>
            </a:r>
            <a:r>
              <a:rPr lang="en-US" dirty="0" smtClean="0"/>
              <a:t> </a:t>
            </a:r>
            <a:r>
              <a:rPr lang="en-US" dirty="0" err="1" smtClean="0"/>
              <a:t>kotak</a:t>
            </a:r>
            <a:r>
              <a:rPr lang="en-US" dirty="0" smtClean="0"/>
              <a:t> </a:t>
            </a:r>
            <a:r>
              <a:rPr lang="en-US" dirty="0" err="1" smtClean="0"/>
              <a:t>menjadi</a:t>
            </a:r>
            <a:r>
              <a:rPr lang="en-US" dirty="0" smtClean="0"/>
              <a:t> </a:t>
            </a:r>
            <a:r>
              <a:rPr lang="en-US" dirty="0" err="1" smtClean="0"/>
              <a:t>tegangan</a:t>
            </a:r>
            <a:r>
              <a:rPr lang="en-US" dirty="0" smtClean="0"/>
              <a:t> </a:t>
            </a:r>
            <a:r>
              <a:rPr lang="en-US" dirty="0" err="1" smtClean="0"/>
              <a:t>segitiga</a:t>
            </a:r>
            <a:r>
              <a:rPr lang="en-US" dirty="0" smtClean="0"/>
              <a:t>, </a:t>
            </a:r>
            <a:r>
              <a:rPr lang="en-US" dirty="0" err="1" smtClean="0"/>
              <a:t>atau</a:t>
            </a:r>
            <a:r>
              <a:rPr lang="en-US" dirty="0" smtClean="0"/>
              <a:t> </a:t>
            </a:r>
            <a:r>
              <a:rPr lang="en-US" dirty="0" err="1" smtClean="0"/>
              <a:t>dapat</a:t>
            </a:r>
            <a:r>
              <a:rPr lang="en-US" dirty="0" smtClean="0"/>
              <a:t> </a:t>
            </a:r>
            <a:r>
              <a:rPr lang="en-US" dirty="0" err="1" smtClean="0"/>
              <a:t>juga</a:t>
            </a:r>
            <a:r>
              <a:rPr lang="en-US" dirty="0" smtClean="0"/>
              <a:t> </a:t>
            </a:r>
            <a:r>
              <a:rPr lang="en-US" dirty="0" err="1" smtClean="0"/>
              <a:t>digunakan</a:t>
            </a:r>
            <a:r>
              <a:rPr lang="en-US" dirty="0" smtClean="0"/>
              <a:t> </a:t>
            </a:r>
            <a:r>
              <a:rPr lang="en-US" dirty="0" err="1" smtClean="0"/>
              <a:t>sebagai</a:t>
            </a:r>
            <a:r>
              <a:rPr lang="en-US" dirty="0" smtClean="0"/>
              <a:t> </a:t>
            </a:r>
            <a:r>
              <a:rPr lang="en-US" dirty="0" err="1" smtClean="0"/>
              <a:t>rangkaian</a:t>
            </a:r>
            <a:r>
              <a:rPr lang="en-US" dirty="0" smtClean="0"/>
              <a:t> </a:t>
            </a:r>
            <a:r>
              <a:rPr lang="en-US" dirty="0" smtClean="0"/>
              <a:t>filter lulus </a:t>
            </a:r>
            <a:r>
              <a:rPr lang="en-US" dirty="0" err="1" smtClean="0"/>
              <a:t>bawah</a:t>
            </a:r>
            <a:r>
              <a:rPr lang="en-US" dirty="0" smtClean="0"/>
              <a:t>- </a:t>
            </a:r>
            <a:r>
              <a:rPr lang="en-US" dirty="0" smtClean="0"/>
              <a:t>LPF</a:t>
            </a:r>
            <a:r>
              <a:rPr lang="en-US" dirty="0" smtClean="0"/>
              <a:t> </a:t>
            </a:r>
            <a:r>
              <a:rPr lang="en-US" dirty="0" smtClean="0"/>
              <a:t>(low </a:t>
            </a:r>
            <a:r>
              <a:rPr lang="en-US" dirty="0" smtClean="0"/>
              <a:t>pass </a:t>
            </a:r>
            <a:r>
              <a:rPr lang="en-US" dirty="0" smtClean="0"/>
              <a:t>filter)</a:t>
            </a:r>
            <a:r>
              <a:rPr lang="en-US" dirty="0" smtClean="0"/>
              <a:t> </a:t>
            </a:r>
          </a:p>
        </p:txBody>
      </p:sp>
      <p:pic>
        <p:nvPicPr>
          <p:cNvPr id="61442" name="Picture 2"/>
          <p:cNvPicPr>
            <a:picLocks noChangeAspect="1" noChangeArrowheads="1"/>
          </p:cNvPicPr>
          <p:nvPr/>
        </p:nvPicPr>
        <p:blipFill>
          <a:blip r:embed="rId5"/>
          <a:srcRect/>
          <a:stretch>
            <a:fillRect/>
          </a:stretch>
        </p:blipFill>
        <p:spPr bwMode="auto">
          <a:xfrm>
            <a:off x="5943600" y="1513114"/>
            <a:ext cx="2819400" cy="3058886"/>
          </a:xfrm>
          <a:prstGeom prst="rect">
            <a:avLst/>
          </a:prstGeom>
          <a:noFill/>
          <a:ln w="9525">
            <a:noFill/>
            <a:miter lim="800000"/>
            <a:headEnd/>
            <a:tailEnd/>
          </a:ln>
          <a:effectLst/>
        </p:spPr>
      </p:pic>
    </p:spTree>
    <p:extLst>
      <p:ext uri="{BB962C8B-B14F-4D97-AF65-F5344CB8AC3E}">
        <p14:creationId xmlns="" xmlns:p14="http://schemas.microsoft.com/office/powerpoint/2010/main" val="18524813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4"/>
          <p:cNvSpPr>
            <a:spLocks noGrp="1" noRot="1" noChangeArrowheads="1"/>
          </p:cNvSpPr>
          <p:nvPr>
            <p:ph type="title" sz="quarter"/>
          </p:nvPr>
        </p:nvSpPr>
        <p:spPr/>
        <p:txBody>
          <a:bodyPr/>
          <a:lstStyle/>
          <a:p>
            <a:r>
              <a:rPr lang="en-US"/>
              <a:t>Practical Integrator</a:t>
            </a:r>
          </a:p>
        </p:txBody>
      </p:sp>
      <p:pic>
        <p:nvPicPr>
          <p:cNvPr id="61445" name="Picture 5"/>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p:pic>
      <p:pic>
        <p:nvPicPr>
          <p:cNvPr id="61446" name="Picture 6"/>
          <p:cNvPicPr>
            <a:picLocks noGrp="1" noChangeAspect="1" noChangeArrowheads="1"/>
          </p:cNvPicPr>
          <p:nvPr>
            <p:ph sz="quarter" idx="2"/>
          </p:nvPr>
        </p:nvPicPr>
        <p:blipFill>
          <a:blip r:embed="rId3">
            <a:extLst>
              <a:ext uri="{28A0092B-C50C-407E-A947-70E740481C1C}">
                <a14:useLocalDpi xmlns="" xmlns:a14="http://schemas.microsoft.com/office/drawing/2010/main" val="0"/>
              </a:ext>
            </a:extLst>
          </a:blip>
          <a:srcRect/>
          <a:stretch>
            <a:fillRect/>
          </a:stretch>
        </p:blipFill>
        <p:spPr>
          <a:xfrm>
            <a:off x="5638800" y="2057400"/>
            <a:ext cx="2438400" cy="1320800"/>
          </a:xfrm>
        </p:spPr>
      </p:pic>
      <p:pic>
        <p:nvPicPr>
          <p:cNvPr id="61449" name="Picture 9"/>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638800" y="3505200"/>
            <a:ext cx="2396358" cy="1447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fld id="{F7A2EDAB-DCB2-471C-8E12-878E18D4A728}" type="slidenum">
              <a:rPr lang="en-US" smtClean="0"/>
              <a:pPr/>
              <a:t>22</a:t>
            </a:fld>
            <a:endParaRPr lang="en-US"/>
          </a:p>
        </p:txBody>
      </p:sp>
    </p:spTree>
    <p:extLst>
      <p:ext uri="{BB962C8B-B14F-4D97-AF65-F5344CB8AC3E}">
        <p14:creationId xmlns="" xmlns:p14="http://schemas.microsoft.com/office/powerpoint/2010/main" val="24646176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5" name="Rectangle 7"/>
          <p:cNvSpPr>
            <a:spLocks noGrp="1" noRot="1" noChangeArrowheads="1"/>
          </p:cNvSpPr>
          <p:nvPr>
            <p:ph type="title"/>
          </p:nvPr>
        </p:nvSpPr>
        <p:spPr/>
        <p:txBody>
          <a:bodyPr/>
          <a:lstStyle/>
          <a:p>
            <a:r>
              <a:rPr lang="en-US"/>
              <a:t>Differensiator</a:t>
            </a:r>
          </a:p>
        </p:txBody>
      </p:sp>
      <p:pic>
        <p:nvPicPr>
          <p:cNvPr id="63496" name="Picture 8"/>
          <p:cNvPicPr>
            <a:picLocks noGrp="1" noChangeAspect="1" noChangeArrowheads="1"/>
          </p:cNvPicPr>
          <p:nvPr>
            <p:ph sz="quarter" idx="1"/>
          </p:nvPr>
        </p:nvPicPr>
        <p:blipFill>
          <a:blip r:embed="rId2">
            <a:extLst>
              <a:ext uri="{28A0092B-C50C-407E-A947-70E740481C1C}">
                <a14:useLocalDpi xmlns="" xmlns:a14="http://schemas.microsoft.com/office/drawing/2010/main" val="0"/>
              </a:ext>
            </a:extLst>
          </a:blip>
          <a:srcRect/>
          <a:stretch>
            <a:fillRect/>
          </a:stretch>
        </p:blipFill>
        <p:spPr>
          <a:xfrm>
            <a:off x="457200" y="1600200"/>
            <a:ext cx="4038600" cy="1524000"/>
          </a:xfrm>
        </p:spPr>
      </p:pic>
      <p:pic>
        <p:nvPicPr>
          <p:cNvPr id="63497" name="Picture 9"/>
          <p:cNvPicPr>
            <a:picLocks noGrp="1" noChangeAspect="1" noChangeArrowheads="1"/>
          </p:cNvPicPr>
          <p:nvPr>
            <p:ph sz="quarter" idx="2"/>
          </p:nvPr>
        </p:nvPicPr>
        <p:blipFill>
          <a:blip r:embed="rId3">
            <a:extLst>
              <a:ext uri="{28A0092B-C50C-407E-A947-70E740481C1C}">
                <a14:useLocalDpi xmlns="" xmlns:a14="http://schemas.microsoft.com/office/drawing/2010/main" val="0"/>
              </a:ext>
            </a:extLst>
          </a:blip>
          <a:srcRect/>
          <a:stretch>
            <a:fillRect/>
          </a:stretch>
        </p:blipFill>
        <p:spPr>
          <a:xfrm>
            <a:off x="304800" y="4648200"/>
            <a:ext cx="2895600" cy="1568450"/>
          </a:xfrm>
        </p:spPr>
      </p:pic>
      <p:pic>
        <p:nvPicPr>
          <p:cNvPr id="63499" name="Picture 11"/>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352800" y="4495800"/>
            <a:ext cx="2260492" cy="1828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1"/>
          </p:nvPr>
        </p:nvSpPr>
        <p:spPr/>
        <p:txBody>
          <a:bodyPr/>
          <a:lstStyle/>
          <a:p>
            <a:fld id="{201AEAA9-8C65-42A5-8C90-A2F54C079198}" type="slidenum">
              <a:rPr lang="en-US" smtClean="0"/>
              <a:pPr/>
              <a:t>23</a:t>
            </a:fld>
            <a:endParaRPr lang="en-US"/>
          </a:p>
        </p:txBody>
      </p:sp>
      <p:sp>
        <p:nvSpPr>
          <p:cNvPr id="8" name="Rectangle 7"/>
          <p:cNvSpPr/>
          <p:nvPr/>
        </p:nvSpPr>
        <p:spPr>
          <a:xfrm>
            <a:off x="228600" y="3200400"/>
            <a:ext cx="5334000" cy="1200329"/>
          </a:xfrm>
          <a:prstGeom prst="rect">
            <a:avLst/>
          </a:prstGeom>
        </p:spPr>
        <p:txBody>
          <a:bodyPr wrap="square">
            <a:spAutoFit/>
          </a:bodyPr>
          <a:lstStyle/>
          <a:p>
            <a:pPr algn="just"/>
            <a:r>
              <a:rPr lang="en-US" dirty="0" err="1" smtClean="0"/>
              <a:t>Fungsi</a:t>
            </a:r>
            <a:r>
              <a:rPr lang="en-US" dirty="0" smtClean="0"/>
              <a:t> </a:t>
            </a:r>
            <a:r>
              <a:rPr lang="en-US" dirty="0" err="1" smtClean="0"/>
              <a:t>dari</a:t>
            </a:r>
            <a:r>
              <a:rPr lang="en-US" dirty="0" smtClean="0"/>
              <a:t> </a:t>
            </a:r>
            <a:r>
              <a:rPr lang="en-US" dirty="0" err="1" smtClean="0"/>
              <a:t>rangkaian</a:t>
            </a:r>
            <a:r>
              <a:rPr lang="en-US" dirty="0" smtClean="0"/>
              <a:t> </a:t>
            </a:r>
            <a:r>
              <a:rPr lang="en-US" dirty="0" err="1" smtClean="0"/>
              <a:t>diferensiator</a:t>
            </a:r>
            <a:r>
              <a:rPr lang="en-US" dirty="0" smtClean="0"/>
              <a:t> </a:t>
            </a:r>
            <a:r>
              <a:rPr lang="en-US" dirty="0" err="1" smtClean="0"/>
              <a:t>adalah</a:t>
            </a:r>
            <a:r>
              <a:rPr lang="en-US" dirty="0" smtClean="0"/>
              <a:t> </a:t>
            </a:r>
            <a:r>
              <a:rPr lang="en-US" dirty="0" err="1" smtClean="0"/>
              <a:t>untukmengubah</a:t>
            </a:r>
            <a:r>
              <a:rPr lang="en-US" dirty="0" smtClean="0"/>
              <a:t> </a:t>
            </a:r>
            <a:r>
              <a:rPr lang="en-US" dirty="0" err="1" smtClean="0"/>
              <a:t>tegangan</a:t>
            </a:r>
            <a:r>
              <a:rPr lang="en-US" dirty="0" smtClean="0"/>
              <a:t> </a:t>
            </a:r>
            <a:r>
              <a:rPr lang="en-US" dirty="0" err="1" smtClean="0"/>
              <a:t>segitiga</a:t>
            </a:r>
            <a:r>
              <a:rPr lang="en-US" dirty="0" smtClean="0"/>
              <a:t> </a:t>
            </a:r>
            <a:r>
              <a:rPr lang="en-US" dirty="0" err="1" smtClean="0"/>
              <a:t>menjadi</a:t>
            </a:r>
            <a:r>
              <a:rPr lang="en-US" dirty="0" smtClean="0"/>
              <a:t> </a:t>
            </a:r>
            <a:r>
              <a:rPr lang="en-US" dirty="0" err="1" smtClean="0"/>
              <a:t>tegangan</a:t>
            </a:r>
            <a:r>
              <a:rPr lang="en-US" dirty="0" smtClean="0"/>
              <a:t> </a:t>
            </a:r>
            <a:r>
              <a:rPr lang="en-US" dirty="0" err="1" smtClean="0"/>
              <a:t>persegi</a:t>
            </a:r>
            <a:r>
              <a:rPr lang="en-US" dirty="0" smtClean="0"/>
              <a:t> (</a:t>
            </a:r>
            <a:r>
              <a:rPr lang="en-US" dirty="0" err="1" smtClean="0"/>
              <a:t>kotak</a:t>
            </a:r>
            <a:r>
              <a:rPr lang="en-US" dirty="0" smtClean="0"/>
              <a:t>), </a:t>
            </a:r>
            <a:r>
              <a:rPr lang="en-US" dirty="0" err="1" smtClean="0"/>
              <a:t>ataudapat</a:t>
            </a:r>
            <a:r>
              <a:rPr lang="en-US" dirty="0" smtClean="0"/>
              <a:t> </a:t>
            </a:r>
            <a:r>
              <a:rPr lang="en-US" dirty="0" err="1" smtClean="0"/>
              <a:t>juga</a:t>
            </a:r>
            <a:r>
              <a:rPr lang="en-US" dirty="0" smtClean="0"/>
              <a:t> </a:t>
            </a:r>
            <a:r>
              <a:rPr lang="en-US" dirty="0" err="1" smtClean="0"/>
              <a:t>digunakan</a:t>
            </a:r>
            <a:r>
              <a:rPr lang="en-US" dirty="0" smtClean="0"/>
              <a:t> </a:t>
            </a:r>
            <a:r>
              <a:rPr lang="en-US" dirty="0" err="1" smtClean="0"/>
              <a:t>sebagai</a:t>
            </a:r>
            <a:r>
              <a:rPr lang="en-US" dirty="0" smtClean="0"/>
              <a:t> </a:t>
            </a:r>
            <a:r>
              <a:rPr lang="en-US" dirty="0" err="1" smtClean="0"/>
              <a:t>rangkaian</a:t>
            </a:r>
            <a:r>
              <a:rPr lang="en-US" dirty="0" smtClean="0"/>
              <a:t> filter lulus </a:t>
            </a:r>
            <a:r>
              <a:rPr lang="en-US" dirty="0" err="1" smtClean="0"/>
              <a:t>atas</a:t>
            </a:r>
            <a:r>
              <a:rPr lang="en-US" dirty="0" smtClean="0"/>
              <a:t>-HPF-high </a:t>
            </a:r>
            <a:r>
              <a:rPr lang="en-US" dirty="0" smtClean="0"/>
              <a:t>pass </a:t>
            </a:r>
            <a:r>
              <a:rPr lang="en-US" dirty="0" smtClean="0"/>
              <a:t>filter.</a:t>
            </a:r>
            <a:endParaRPr lang="en-US" dirty="0" smtClean="0"/>
          </a:p>
        </p:txBody>
      </p:sp>
      <p:pic>
        <p:nvPicPr>
          <p:cNvPr id="59393" name="Picture 1"/>
          <p:cNvPicPr>
            <a:picLocks noChangeAspect="1" noChangeArrowheads="1"/>
          </p:cNvPicPr>
          <p:nvPr/>
        </p:nvPicPr>
        <p:blipFill>
          <a:blip r:embed="rId5"/>
          <a:srcRect/>
          <a:stretch>
            <a:fillRect/>
          </a:stretch>
        </p:blipFill>
        <p:spPr bwMode="auto">
          <a:xfrm>
            <a:off x="5867400" y="1676400"/>
            <a:ext cx="3048000" cy="3802035"/>
          </a:xfrm>
          <a:prstGeom prst="rect">
            <a:avLst/>
          </a:prstGeom>
          <a:noFill/>
          <a:ln w="9525">
            <a:noFill/>
            <a:miter lim="800000"/>
            <a:headEnd/>
            <a:tailEnd/>
          </a:ln>
          <a:effectLst/>
        </p:spPr>
      </p:pic>
    </p:spTree>
    <p:extLst>
      <p:ext uri="{BB962C8B-B14F-4D97-AF65-F5344CB8AC3E}">
        <p14:creationId xmlns="" xmlns:p14="http://schemas.microsoft.com/office/powerpoint/2010/main" val="3779523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err="1" smtClean="0"/>
              <a:t>Contoh</a:t>
            </a:r>
            <a:r>
              <a:rPr lang="en-US" b="1" u="sng" dirty="0" smtClean="0"/>
              <a:t> </a:t>
            </a:r>
            <a:r>
              <a:rPr lang="en-US" b="1" u="sng" dirty="0" err="1" smtClean="0"/>
              <a:t>soal</a:t>
            </a:r>
            <a:r>
              <a:rPr lang="en-US" b="1" u="sng" dirty="0" smtClean="0"/>
              <a:t> 1: </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24</a:t>
            </a:fld>
            <a:endParaRPr lang="en-US"/>
          </a:p>
        </p:txBody>
      </p:sp>
      <p:pic>
        <p:nvPicPr>
          <p:cNvPr id="7" name="Picture 6" descr="Summing Op-amp Circuit"/>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457200" y="1600200"/>
            <a:ext cx="3276600" cy="2286000"/>
          </a:xfrm>
          <a:prstGeom prst="rect">
            <a:avLst/>
          </a:prstGeom>
          <a:noFill/>
          <a:ln>
            <a:noFill/>
          </a:ln>
        </p:spPr>
      </p:pic>
      <p:sp>
        <p:nvSpPr>
          <p:cNvPr id="8" name="Content Placeholder 4"/>
          <p:cNvSpPr>
            <a:spLocks noGrp="1"/>
          </p:cNvSpPr>
          <p:nvPr>
            <p:ph sz="half" idx="3"/>
          </p:nvPr>
        </p:nvSpPr>
        <p:spPr>
          <a:xfrm>
            <a:off x="457200" y="3810000"/>
            <a:ext cx="3429000" cy="2057400"/>
          </a:xfrm>
        </p:spPr>
        <p:txBody>
          <a:bodyPr/>
          <a:lstStyle/>
          <a:p>
            <a:pPr>
              <a:buNone/>
            </a:pPr>
            <a:r>
              <a:rPr lang="en-US" sz="2000" dirty="0" err="1" smtClean="0"/>
              <a:t>Jika</a:t>
            </a:r>
            <a:r>
              <a:rPr lang="en-US" sz="2000" dirty="0" smtClean="0"/>
              <a:t> V</a:t>
            </a:r>
            <a:r>
              <a:rPr lang="en-US" sz="2000" baseline="-25000" dirty="0" smtClean="0"/>
              <a:t>1</a:t>
            </a:r>
            <a:r>
              <a:rPr lang="en-US" sz="2000" dirty="0" smtClean="0"/>
              <a:t> = 2mV, V</a:t>
            </a:r>
            <a:r>
              <a:rPr lang="en-US" sz="2000" baseline="-25000" dirty="0" smtClean="0"/>
              <a:t>2</a:t>
            </a:r>
            <a:r>
              <a:rPr lang="en-US" sz="2000" dirty="0" smtClean="0"/>
              <a:t> = 5mV, R</a:t>
            </a:r>
            <a:r>
              <a:rPr lang="en-US" sz="2000" baseline="-25000" dirty="0" smtClean="0"/>
              <a:t>1</a:t>
            </a:r>
            <a:r>
              <a:rPr lang="en-US" sz="2000" dirty="0" smtClean="0"/>
              <a:t>=1KΩ, R</a:t>
            </a:r>
            <a:r>
              <a:rPr lang="en-US" sz="2000" baseline="-25000" dirty="0" smtClean="0"/>
              <a:t>2</a:t>
            </a:r>
            <a:r>
              <a:rPr lang="en-US" sz="2000" dirty="0" smtClean="0"/>
              <a:t> = 2KΩ, R</a:t>
            </a:r>
            <a:r>
              <a:rPr lang="en-US" sz="2000" baseline="-25000" dirty="0" smtClean="0"/>
              <a:t>F</a:t>
            </a:r>
            <a:r>
              <a:rPr lang="en-US" sz="2000" dirty="0" smtClean="0"/>
              <a:t> = 10KΩ </a:t>
            </a:r>
            <a:r>
              <a:rPr lang="en-US" sz="2000" dirty="0" err="1" smtClean="0"/>
              <a:t>maka</a:t>
            </a:r>
            <a:r>
              <a:rPr lang="en-US" sz="2000" dirty="0" smtClean="0"/>
              <a:t> </a:t>
            </a:r>
            <a:r>
              <a:rPr lang="en-US" sz="2000" dirty="0" err="1" smtClean="0"/>
              <a:t>Vout</a:t>
            </a:r>
            <a:r>
              <a:rPr lang="en-US" sz="2000" dirty="0" smtClean="0"/>
              <a:t> =…?</a:t>
            </a:r>
          </a:p>
          <a:p>
            <a:endParaRPr lang="en-US" dirty="0"/>
          </a:p>
        </p:txBody>
      </p:sp>
      <p:pic>
        <p:nvPicPr>
          <p:cNvPr id="50178" name="Picture 2"/>
          <p:cNvPicPr>
            <a:picLocks noChangeAspect="1" noChangeArrowheads="1"/>
          </p:cNvPicPr>
          <p:nvPr/>
        </p:nvPicPr>
        <p:blipFill>
          <a:blip r:embed="rId3"/>
          <a:srcRect/>
          <a:stretch>
            <a:fillRect/>
          </a:stretch>
        </p:blipFill>
        <p:spPr bwMode="auto">
          <a:xfrm>
            <a:off x="3764420" y="1828800"/>
            <a:ext cx="4998580" cy="3581400"/>
          </a:xfrm>
          <a:prstGeom prst="rect">
            <a:avLst/>
          </a:prstGeom>
          <a:noFill/>
          <a:ln w="9525">
            <a:solidFill>
              <a:schemeClr val="accent1"/>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blinds(horizontal)">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err="1" smtClean="0"/>
              <a:t>Contoh</a:t>
            </a:r>
            <a:r>
              <a:rPr lang="en-US" b="1" u="sng" dirty="0" smtClean="0"/>
              <a:t> </a:t>
            </a:r>
            <a:r>
              <a:rPr lang="en-US" b="1" u="sng" dirty="0" err="1" smtClean="0"/>
              <a:t>soal</a:t>
            </a:r>
            <a:r>
              <a:rPr lang="en-US" b="1" u="sng" dirty="0" smtClean="0"/>
              <a:t> 2: </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25</a:t>
            </a:fld>
            <a:endParaRPr lang="en-US"/>
          </a:p>
        </p:txBody>
      </p:sp>
      <p:sp>
        <p:nvSpPr>
          <p:cNvPr id="8" name="Content Placeholder 4"/>
          <p:cNvSpPr>
            <a:spLocks noGrp="1"/>
          </p:cNvSpPr>
          <p:nvPr>
            <p:ph sz="half" idx="3"/>
          </p:nvPr>
        </p:nvSpPr>
        <p:spPr>
          <a:xfrm>
            <a:off x="457200" y="5562600"/>
            <a:ext cx="3962400" cy="762000"/>
          </a:xfrm>
        </p:spPr>
        <p:txBody>
          <a:bodyPr>
            <a:normAutofit/>
          </a:bodyPr>
          <a:lstStyle/>
          <a:p>
            <a:pPr>
              <a:buNone/>
            </a:pPr>
            <a:r>
              <a:rPr lang="en-US" sz="1800" dirty="0" err="1" smtClean="0"/>
              <a:t>Diketahui</a:t>
            </a:r>
            <a:r>
              <a:rPr lang="en-US" sz="1800" dirty="0" smtClean="0"/>
              <a:t>: R</a:t>
            </a:r>
            <a:r>
              <a:rPr lang="en-US" sz="1800" baseline="-25000" dirty="0" smtClean="0"/>
              <a:t>1</a:t>
            </a:r>
            <a:r>
              <a:rPr lang="en-US" sz="1800" dirty="0" smtClean="0"/>
              <a:t> = 2KΩ, </a:t>
            </a:r>
            <a:r>
              <a:rPr lang="en-US" sz="1800" dirty="0" err="1" smtClean="0"/>
              <a:t>R</a:t>
            </a:r>
            <a:r>
              <a:rPr lang="en-US" sz="1800" baseline="-25000" dirty="0" err="1" smtClean="0"/>
              <a:t>f</a:t>
            </a:r>
            <a:r>
              <a:rPr lang="en-US" sz="1800" dirty="0" smtClean="0"/>
              <a:t> = 10KΩ</a:t>
            </a:r>
          </a:p>
          <a:p>
            <a:pPr>
              <a:buNone/>
            </a:pPr>
            <a:r>
              <a:rPr lang="en-US" sz="1800" dirty="0" smtClean="0"/>
              <a:t>V</a:t>
            </a:r>
            <a:r>
              <a:rPr lang="en-US" sz="1800" baseline="-25000" dirty="0" smtClean="0"/>
              <a:t>1 </a:t>
            </a:r>
            <a:r>
              <a:rPr lang="en-US" sz="1800" dirty="0" smtClean="0"/>
              <a:t>= 100mV, V</a:t>
            </a:r>
            <a:r>
              <a:rPr lang="en-US" sz="1800" baseline="-25000" dirty="0" smtClean="0"/>
              <a:t>2 </a:t>
            </a:r>
            <a:r>
              <a:rPr lang="en-US" sz="1800" dirty="0" smtClean="0"/>
              <a:t>= 200mV; </a:t>
            </a:r>
            <a:r>
              <a:rPr lang="en-US" sz="1800" dirty="0" err="1" smtClean="0"/>
              <a:t>Vout</a:t>
            </a:r>
            <a:r>
              <a:rPr lang="en-US" sz="1800" dirty="0" smtClean="0"/>
              <a:t>=…?</a:t>
            </a:r>
          </a:p>
          <a:p>
            <a:endParaRPr lang="en-US" dirty="0"/>
          </a:p>
        </p:txBody>
      </p:sp>
      <p:pic>
        <p:nvPicPr>
          <p:cNvPr id="9" name="Picture 8"/>
          <p:cNvPicPr/>
          <p:nvPr/>
        </p:nvPicPr>
        <p:blipFill>
          <a:blip r:embed="rId2"/>
          <a:stretch>
            <a:fillRect/>
          </a:stretch>
        </p:blipFill>
        <p:spPr>
          <a:xfrm>
            <a:off x="146998" y="1524000"/>
            <a:ext cx="4501202" cy="3810000"/>
          </a:xfrm>
          <a:prstGeom prst="rect">
            <a:avLst/>
          </a:prstGeom>
        </p:spPr>
      </p:pic>
      <p:pic>
        <p:nvPicPr>
          <p:cNvPr id="51203" name="Picture 3"/>
          <p:cNvPicPr>
            <a:picLocks noChangeAspect="1" noChangeArrowheads="1"/>
          </p:cNvPicPr>
          <p:nvPr/>
        </p:nvPicPr>
        <p:blipFill>
          <a:blip r:embed="rId3"/>
          <a:srcRect/>
          <a:stretch>
            <a:fillRect/>
          </a:stretch>
        </p:blipFill>
        <p:spPr bwMode="auto">
          <a:xfrm>
            <a:off x="5105400" y="2057400"/>
            <a:ext cx="3732028" cy="4114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ox(in)">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err="1" smtClean="0"/>
              <a:t>Contoh</a:t>
            </a:r>
            <a:r>
              <a:rPr lang="en-US" b="1" u="sng" dirty="0" smtClean="0"/>
              <a:t> </a:t>
            </a:r>
            <a:r>
              <a:rPr lang="en-US" b="1" u="sng" dirty="0" err="1" smtClean="0"/>
              <a:t>soal</a:t>
            </a:r>
            <a:r>
              <a:rPr lang="en-US" b="1" u="sng" dirty="0" smtClean="0"/>
              <a:t> 3: </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26</a:t>
            </a:fld>
            <a:endParaRPr lang="en-US"/>
          </a:p>
        </p:txBody>
      </p:sp>
      <p:sp>
        <p:nvSpPr>
          <p:cNvPr id="8" name="Content Placeholder 4"/>
          <p:cNvSpPr>
            <a:spLocks noGrp="1"/>
          </p:cNvSpPr>
          <p:nvPr>
            <p:ph sz="half" idx="3"/>
          </p:nvPr>
        </p:nvSpPr>
        <p:spPr>
          <a:xfrm>
            <a:off x="457200" y="5562600"/>
            <a:ext cx="3962400" cy="762000"/>
          </a:xfrm>
        </p:spPr>
        <p:txBody>
          <a:bodyPr>
            <a:normAutofit/>
          </a:bodyPr>
          <a:lstStyle/>
          <a:p>
            <a:pPr>
              <a:buNone/>
            </a:pPr>
            <a:r>
              <a:rPr lang="en-US" sz="1800" dirty="0" err="1" smtClean="0"/>
              <a:t>Diketahui</a:t>
            </a:r>
            <a:r>
              <a:rPr lang="en-US" sz="1800" dirty="0" smtClean="0"/>
              <a:t>: R</a:t>
            </a:r>
            <a:r>
              <a:rPr lang="en-US" sz="1800" baseline="-25000" dirty="0" smtClean="0"/>
              <a:t>1</a:t>
            </a:r>
            <a:r>
              <a:rPr lang="en-US" sz="1800" dirty="0" smtClean="0"/>
              <a:t> = 2KΩ, </a:t>
            </a:r>
            <a:r>
              <a:rPr lang="en-US" sz="1800" dirty="0" err="1" smtClean="0"/>
              <a:t>R</a:t>
            </a:r>
            <a:r>
              <a:rPr lang="en-US" sz="1800" baseline="-25000" dirty="0" err="1" smtClean="0"/>
              <a:t>f</a:t>
            </a:r>
            <a:r>
              <a:rPr lang="en-US" sz="1800" dirty="0" smtClean="0"/>
              <a:t> = 10KΩ</a:t>
            </a:r>
          </a:p>
          <a:p>
            <a:pPr>
              <a:buNone/>
            </a:pPr>
            <a:r>
              <a:rPr lang="en-US" sz="1800" dirty="0" smtClean="0"/>
              <a:t>V</a:t>
            </a:r>
            <a:r>
              <a:rPr lang="en-US" sz="1800" baseline="-25000" dirty="0" smtClean="0"/>
              <a:t>1 </a:t>
            </a:r>
            <a:r>
              <a:rPr lang="en-US" sz="1800" dirty="0" smtClean="0"/>
              <a:t>= 100mV, V</a:t>
            </a:r>
            <a:r>
              <a:rPr lang="en-US" sz="1800" baseline="-25000" dirty="0" smtClean="0"/>
              <a:t>2 </a:t>
            </a:r>
            <a:r>
              <a:rPr lang="en-US" sz="1800" dirty="0" smtClean="0"/>
              <a:t>= 200mV; </a:t>
            </a:r>
            <a:r>
              <a:rPr lang="en-US" sz="1800" dirty="0" err="1" smtClean="0"/>
              <a:t>Vout</a:t>
            </a:r>
            <a:r>
              <a:rPr lang="en-US" sz="1800" dirty="0" smtClean="0"/>
              <a:t>=…?</a:t>
            </a:r>
          </a:p>
          <a:p>
            <a:endParaRPr lang="en-US" dirty="0"/>
          </a:p>
        </p:txBody>
      </p:sp>
      <p:pic>
        <p:nvPicPr>
          <p:cNvPr id="9" name="Picture 8"/>
          <p:cNvPicPr/>
          <p:nvPr/>
        </p:nvPicPr>
        <p:blipFill>
          <a:blip r:embed="rId2"/>
          <a:stretch>
            <a:fillRect/>
          </a:stretch>
        </p:blipFill>
        <p:spPr>
          <a:xfrm>
            <a:off x="146998" y="1524000"/>
            <a:ext cx="4501202" cy="3810000"/>
          </a:xfrm>
          <a:prstGeom prst="rect">
            <a:avLst/>
          </a:prstGeom>
        </p:spPr>
      </p:pic>
      <p:pic>
        <p:nvPicPr>
          <p:cNvPr id="51203" name="Picture 3"/>
          <p:cNvPicPr>
            <a:picLocks noChangeAspect="1" noChangeArrowheads="1"/>
          </p:cNvPicPr>
          <p:nvPr/>
        </p:nvPicPr>
        <p:blipFill>
          <a:blip r:embed="rId3"/>
          <a:srcRect/>
          <a:stretch>
            <a:fillRect/>
          </a:stretch>
        </p:blipFill>
        <p:spPr bwMode="auto">
          <a:xfrm>
            <a:off x="5105400" y="2057400"/>
            <a:ext cx="3732028" cy="4114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animEffect transition="in" filter="box(in)">
                                      <p:cBhvr>
                                        <p:cTn id="7" dur="500"/>
                                        <p:tgtEl>
                                          <p:spTgt spid="51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r>
              <a:rPr lang="en-US"/>
              <a:t>Comparator</a:t>
            </a:r>
          </a:p>
        </p:txBody>
      </p:sp>
      <p:sp>
        <p:nvSpPr>
          <p:cNvPr id="7" name="Slide Number Placeholder 6"/>
          <p:cNvSpPr>
            <a:spLocks noGrp="1"/>
          </p:cNvSpPr>
          <p:nvPr>
            <p:ph type="sldNum" sz="quarter" idx="11"/>
          </p:nvPr>
        </p:nvSpPr>
        <p:spPr/>
        <p:txBody>
          <a:bodyPr/>
          <a:lstStyle/>
          <a:p>
            <a:fld id="{7BE6430B-D41A-4F4B-986B-D268072AE718}" type="slidenum">
              <a:rPr lang="en-US" smtClean="0"/>
              <a:pPr/>
              <a:t>27</a:t>
            </a:fld>
            <a:endParaRPr lang="en-US"/>
          </a:p>
        </p:txBody>
      </p:sp>
      <p:sp>
        <p:nvSpPr>
          <p:cNvPr id="8" name="Content Placeholder 7"/>
          <p:cNvSpPr>
            <a:spLocks noGrp="1"/>
          </p:cNvSpPr>
          <p:nvPr>
            <p:ph sz="half" idx="1"/>
          </p:nvPr>
        </p:nvSpPr>
        <p:spPr>
          <a:xfrm>
            <a:off x="457200" y="1600200"/>
            <a:ext cx="8382000" cy="4648199"/>
          </a:xfrm>
        </p:spPr>
        <p:txBody>
          <a:bodyPr>
            <a:normAutofit/>
          </a:bodyPr>
          <a:lstStyle/>
          <a:p>
            <a:r>
              <a:rPr lang="en-US" sz="2000" dirty="0" smtClean="0"/>
              <a:t>Comparator </a:t>
            </a:r>
            <a:r>
              <a:rPr lang="en-US" sz="2000" dirty="0" err="1" smtClean="0"/>
              <a:t>adalah</a:t>
            </a:r>
            <a:r>
              <a:rPr lang="en-US" sz="2000" dirty="0" smtClean="0"/>
              <a:t> </a:t>
            </a:r>
            <a:r>
              <a:rPr lang="en-US" sz="2000" dirty="0" err="1" smtClean="0"/>
              <a:t>penggunaan</a:t>
            </a:r>
            <a:r>
              <a:rPr lang="en-US" sz="2000" dirty="0" smtClean="0"/>
              <a:t> op amp </a:t>
            </a:r>
            <a:r>
              <a:rPr lang="en-US" sz="2000" dirty="0" err="1" smtClean="0"/>
              <a:t>sebagai</a:t>
            </a:r>
            <a:r>
              <a:rPr lang="en-US" sz="2000" dirty="0" smtClean="0"/>
              <a:t> </a:t>
            </a:r>
            <a:r>
              <a:rPr lang="en-US" sz="2000" dirty="0" err="1" smtClean="0"/>
              <a:t>pembanding</a:t>
            </a:r>
            <a:r>
              <a:rPr lang="en-US" sz="2000" dirty="0" smtClean="0"/>
              <a:t> </a:t>
            </a:r>
            <a:r>
              <a:rPr lang="en-US" sz="2000" dirty="0" err="1" smtClean="0"/>
              <a:t>antara</a:t>
            </a:r>
            <a:r>
              <a:rPr lang="en-US" sz="2000" dirty="0" smtClean="0"/>
              <a:t> </a:t>
            </a:r>
            <a:r>
              <a:rPr lang="en-US" sz="2000" dirty="0" err="1" smtClean="0"/>
              <a:t>tegangan</a:t>
            </a:r>
            <a:r>
              <a:rPr lang="en-US" sz="2000" dirty="0" smtClean="0"/>
              <a:t> yang </a:t>
            </a:r>
            <a:r>
              <a:rPr lang="en-US" sz="2000" dirty="0" err="1" smtClean="0"/>
              <a:t>masuk</a:t>
            </a:r>
            <a:r>
              <a:rPr lang="en-US" sz="2000" dirty="0" smtClean="0"/>
              <a:t> </a:t>
            </a:r>
            <a:r>
              <a:rPr lang="en-US" sz="2000" dirty="0" err="1" smtClean="0"/>
              <a:t>pada</a:t>
            </a:r>
            <a:r>
              <a:rPr lang="en-US" sz="2000" dirty="0" smtClean="0"/>
              <a:t> input (+) </a:t>
            </a:r>
            <a:r>
              <a:rPr lang="en-US" sz="2000" dirty="0" err="1" smtClean="0"/>
              <a:t>dan</a:t>
            </a:r>
            <a:r>
              <a:rPr lang="en-US" sz="2000" dirty="0" smtClean="0"/>
              <a:t> input (-).</a:t>
            </a:r>
          </a:p>
          <a:p>
            <a:r>
              <a:rPr lang="en-US" sz="2000" dirty="0" err="1" smtClean="0"/>
              <a:t>Jika</a:t>
            </a:r>
            <a:r>
              <a:rPr lang="en-US" sz="2000" dirty="0" smtClean="0"/>
              <a:t> input (+) </a:t>
            </a:r>
            <a:r>
              <a:rPr lang="en-US" sz="2000" dirty="0" err="1" smtClean="0"/>
              <a:t>lebih</a:t>
            </a:r>
            <a:r>
              <a:rPr lang="en-US" sz="2000" dirty="0" smtClean="0"/>
              <a:t> </a:t>
            </a:r>
            <a:r>
              <a:rPr lang="en-US" sz="2000" dirty="0" err="1" smtClean="0"/>
              <a:t>tinggi</a:t>
            </a:r>
            <a:r>
              <a:rPr lang="en-US" sz="2000" dirty="0" smtClean="0"/>
              <a:t> </a:t>
            </a:r>
            <a:r>
              <a:rPr lang="en-US" sz="2000" dirty="0" err="1" smtClean="0"/>
              <a:t>dari</a:t>
            </a:r>
            <a:r>
              <a:rPr lang="en-US" sz="2000" dirty="0" smtClean="0"/>
              <a:t> input (-) </a:t>
            </a:r>
            <a:r>
              <a:rPr lang="en-US" sz="2000" dirty="0" err="1" smtClean="0"/>
              <a:t>maka</a:t>
            </a:r>
            <a:r>
              <a:rPr lang="en-US" sz="2000" dirty="0" smtClean="0"/>
              <a:t> op amp </a:t>
            </a:r>
            <a:r>
              <a:rPr lang="en-US" sz="2000" dirty="0" err="1" smtClean="0"/>
              <a:t>akan</a:t>
            </a:r>
            <a:r>
              <a:rPr lang="en-US" sz="2000" dirty="0" smtClean="0"/>
              <a:t> </a:t>
            </a:r>
            <a:r>
              <a:rPr lang="en-US" sz="2000" dirty="0" err="1" smtClean="0"/>
              <a:t>mengeluarkan</a:t>
            </a:r>
            <a:r>
              <a:rPr lang="en-US" sz="2000" dirty="0" smtClean="0"/>
              <a:t> </a:t>
            </a:r>
            <a:r>
              <a:rPr lang="en-US" sz="2000" dirty="0" err="1" smtClean="0"/>
              <a:t>tegangan</a:t>
            </a:r>
            <a:r>
              <a:rPr lang="en-US" sz="2000" dirty="0" smtClean="0"/>
              <a:t> </a:t>
            </a:r>
            <a:r>
              <a:rPr lang="en-US" sz="2000" dirty="0" err="1" smtClean="0"/>
              <a:t>positif</a:t>
            </a:r>
            <a:r>
              <a:rPr lang="en-US" sz="2000" dirty="0" smtClean="0"/>
              <a:t> </a:t>
            </a:r>
            <a:r>
              <a:rPr lang="en-US" sz="2000" dirty="0" err="1" smtClean="0"/>
              <a:t>dan</a:t>
            </a:r>
            <a:endParaRPr lang="en-US" sz="2000" dirty="0" smtClean="0"/>
          </a:p>
          <a:p>
            <a:r>
              <a:rPr lang="en-US" sz="2000" dirty="0" smtClean="0"/>
              <a:t> </a:t>
            </a:r>
            <a:r>
              <a:rPr lang="en-US" sz="2000" dirty="0" err="1" smtClean="0"/>
              <a:t>jika</a:t>
            </a:r>
            <a:r>
              <a:rPr lang="en-US" sz="2000" dirty="0" smtClean="0"/>
              <a:t> input (-) </a:t>
            </a:r>
            <a:r>
              <a:rPr lang="en-US" sz="2000" dirty="0" err="1" smtClean="0"/>
              <a:t>lebih</a:t>
            </a:r>
            <a:r>
              <a:rPr lang="en-US" sz="2000" dirty="0" smtClean="0"/>
              <a:t> </a:t>
            </a:r>
            <a:r>
              <a:rPr lang="en-US" sz="2000" dirty="0" err="1" smtClean="0"/>
              <a:t>tinggi</a:t>
            </a:r>
            <a:r>
              <a:rPr lang="en-US" sz="2000" dirty="0" smtClean="0"/>
              <a:t> </a:t>
            </a:r>
            <a:r>
              <a:rPr lang="en-US" sz="2000" dirty="0" err="1" smtClean="0"/>
              <a:t>dari</a:t>
            </a:r>
            <a:r>
              <a:rPr lang="en-US" sz="2000" dirty="0" smtClean="0"/>
              <a:t> input (+) </a:t>
            </a:r>
            <a:r>
              <a:rPr lang="en-US" sz="2000" dirty="0" err="1" smtClean="0"/>
              <a:t>maka</a:t>
            </a:r>
            <a:r>
              <a:rPr lang="en-US" sz="2000" dirty="0" smtClean="0"/>
              <a:t> op amp </a:t>
            </a:r>
            <a:r>
              <a:rPr lang="en-US" sz="2000" dirty="0" err="1" smtClean="0"/>
              <a:t>akan</a:t>
            </a:r>
            <a:r>
              <a:rPr lang="en-US" sz="2000" dirty="0" smtClean="0"/>
              <a:t> </a:t>
            </a:r>
            <a:r>
              <a:rPr lang="en-US" sz="2000" dirty="0" err="1" smtClean="0"/>
              <a:t>mengeluarkan</a:t>
            </a:r>
            <a:r>
              <a:rPr lang="en-US" sz="2000" dirty="0" smtClean="0"/>
              <a:t> </a:t>
            </a:r>
            <a:r>
              <a:rPr lang="en-US" sz="2000" dirty="0" err="1" smtClean="0"/>
              <a:t>tegangan</a:t>
            </a:r>
            <a:r>
              <a:rPr lang="en-US" sz="2000" dirty="0" smtClean="0"/>
              <a:t> </a:t>
            </a:r>
            <a:r>
              <a:rPr lang="en-US" sz="2000" dirty="0" err="1" smtClean="0"/>
              <a:t>negatif</a:t>
            </a:r>
            <a:r>
              <a:rPr lang="en-US" sz="2000" dirty="0" smtClean="0"/>
              <a:t>. </a:t>
            </a:r>
          </a:p>
          <a:p>
            <a:r>
              <a:rPr lang="en-US" sz="2000" dirty="0" err="1" smtClean="0"/>
              <a:t>Dengan</a:t>
            </a:r>
            <a:r>
              <a:rPr lang="en-US" sz="2000" dirty="0" smtClean="0"/>
              <a:t> </a:t>
            </a:r>
            <a:r>
              <a:rPr lang="en-US" sz="2000" dirty="0" err="1" smtClean="0"/>
              <a:t>demikian</a:t>
            </a:r>
            <a:r>
              <a:rPr lang="en-US" sz="2000" dirty="0" smtClean="0"/>
              <a:t> op amp </a:t>
            </a:r>
            <a:r>
              <a:rPr lang="en-US" sz="2000" dirty="0" err="1" smtClean="0"/>
              <a:t>dapat</a:t>
            </a:r>
            <a:r>
              <a:rPr lang="en-US" sz="2000" dirty="0" smtClean="0"/>
              <a:t> </a:t>
            </a:r>
            <a:r>
              <a:rPr lang="en-US" sz="2000" dirty="0" err="1" smtClean="0"/>
              <a:t>dipakai</a:t>
            </a:r>
            <a:r>
              <a:rPr lang="en-US" sz="2000" dirty="0" smtClean="0"/>
              <a:t> </a:t>
            </a:r>
            <a:r>
              <a:rPr lang="en-US" sz="2000" dirty="0" err="1" smtClean="0"/>
              <a:t>untuk</a:t>
            </a:r>
            <a:r>
              <a:rPr lang="en-US" sz="2000" dirty="0" smtClean="0"/>
              <a:t> </a:t>
            </a:r>
            <a:r>
              <a:rPr lang="en-US" sz="2000" dirty="0" err="1" smtClean="0"/>
              <a:t>membandingkan</a:t>
            </a:r>
            <a:r>
              <a:rPr lang="en-US" sz="2000" dirty="0" smtClean="0"/>
              <a:t> </a:t>
            </a:r>
            <a:r>
              <a:rPr lang="en-US" sz="2000" dirty="0" err="1" smtClean="0"/>
              <a:t>dua</a:t>
            </a:r>
            <a:r>
              <a:rPr lang="en-US" sz="2000" dirty="0" smtClean="0"/>
              <a:t> </a:t>
            </a:r>
            <a:r>
              <a:rPr lang="en-US" sz="2000" dirty="0" err="1" smtClean="0"/>
              <a:t>buah</a:t>
            </a:r>
            <a:r>
              <a:rPr lang="en-US" sz="2000" dirty="0" smtClean="0"/>
              <a:t> </a:t>
            </a:r>
            <a:r>
              <a:rPr lang="en-US" sz="2000" dirty="0" err="1" smtClean="0"/>
              <a:t>tegangan</a:t>
            </a:r>
            <a:r>
              <a:rPr lang="en-US" sz="2000" dirty="0" smtClean="0"/>
              <a:t> yang </a:t>
            </a:r>
            <a:r>
              <a:rPr lang="en-US" sz="2000" dirty="0" err="1" smtClean="0"/>
              <a:t>berbeda</a:t>
            </a:r>
            <a:r>
              <a:rPr lang="en-US" sz="2000" dirty="0" smtClean="0"/>
              <a:t>.</a:t>
            </a:r>
          </a:p>
          <a:p>
            <a:r>
              <a:rPr lang="en-US" sz="2000" dirty="0" smtClean="0"/>
              <a:t> V</a:t>
            </a:r>
            <a:r>
              <a:rPr lang="en-US" sz="2000" baseline="-25000" dirty="0" smtClean="0"/>
              <a:t>1(+)</a:t>
            </a:r>
            <a:r>
              <a:rPr lang="en-US" sz="2000" dirty="0" smtClean="0"/>
              <a:t> = input non-inverting, V</a:t>
            </a:r>
            <a:r>
              <a:rPr lang="en-US" sz="2000" baseline="-25000" dirty="0" smtClean="0"/>
              <a:t>2(-)</a:t>
            </a:r>
            <a:r>
              <a:rPr lang="en-US" sz="2000" dirty="0" smtClean="0"/>
              <a:t> = input inverting.</a:t>
            </a:r>
          </a:p>
          <a:p>
            <a:endParaRPr lang="en-US" dirty="0"/>
          </a:p>
        </p:txBody>
      </p:sp>
      <p:pic>
        <p:nvPicPr>
          <p:cNvPr id="11" name="Picture 10"/>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143000" y="5029200"/>
            <a:ext cx="2438400" cy="990600"/>
          </a:xfrm>
          <a:prstGeom prst="rect">
            <a:avLst/>
          </a:prstGeom>
          <a:noFill/>
          <a:ln>
            <a:noFill/>
          </a:ln>
        </p:spPr>
      </p:pic>
    </p:spTree>
    <p:extLst>
      <p:ext uri="{BB962C8B-B14F-4D97-AF65-F5344CB8AC3E}">
        <p14:creationId xmlns="" xmlns:p14="http://schemas.microsoft.com/office/powerpoint/2010/main" val="249240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Rot="1" noChangeArrowheads="1"/>
          </p:cNvSpPr>
          <p:nvPr>
            <p:ph type="title"/>
          </p:nvPr>
        </p:nvSpPr>
        <p:spPr/>
        <p:txBody>
          <a:bodyPr/>
          <a:lstStyle/>
          <a:p>
            <a:r>
              <a:rPr lang="en-US"/>
              <a:t>Comparator</a:t>
            </a:r>
          </a:p>
        </p:txBody>
      </p:sp>
      <p:pic>
        <p:nvPicPr>
          <p:cNvPr id="22533" name="Picture 5"/>
          <p:cNvPicPr>
            <a:picLocks noGrp="1" noChangeAspect="1" noChangeArrowheads="1"/>
          </p:cNvPicPr>
          <p:nvPr>
            <p:ph sz="half" idx="1"/>
          </p:nvPr>
        </p:nvPicPr>
        <p:blipFill>
          <a:blip r:embed="rId3">
            <a:extLst>
              <a:ext uri="{28A0092B-C50C-407E-A947-70E740481C1C}">
                <a14:useLocalDpi xmlns="" xmlns:a14="http://schemas.microsoft.com/office/drawing/2010/main" val="0"/>
              </a:ext>
            </a:extLst>
          </a:blip>
          <a:srcRect/>
          <a:stretch>
            <a:fillRect/>
          </a:stretch>
        </p:blipFill>
        <p:spPr>
          <a:xfrm>
            <a:off x="762000" y="2514600"/>
            <a:ext cx="3352800" cy="2214563"/>
          </a:xfrm>
        </p:spPr>
      </p:pic>
      <p:pic>
        <p:nvPicPr>
          <p:cNvPr id="22534" name="Picture 6"/>
          <p:cNvPicPr>
            <a:picLocks noGrp="1" noChangeAspect="1" noChangeArrowheads="1"/>
          </p:cNvPicPr>
          <p:nvPr>
            <p:ph sz="quarter" idx="2"/>
          </p:nvPr>
        </p:nvPicPr>
        <p:blipFill>
          <a:blip r:embed="rId4">
            <a:extLst>
              <a:ext uri="{28A0092B-C50C-407E-A947-70E740481C1C}">
                <a14:useLocalDpi xmlns="" xmlns:a14="http://schemas.microsoft.com/office/drawing/2010/main" val="0"/>
              </a:ext>
            </a:extLst>
          </a:blip>
          <a:srcRect/>
          <a:stretch>
            <a:fillRect/>
          </a:stretch>
        </p:blipFill>
        <p:spPr>
          <a:xfrm>
            <a:off x="4724400" y="2209800"/>
            <a:ext cx="3148013" cy="3505200"/>
          </a:xfrm>
        </p:spPr>
      </p:pic>
      <p:graphicFrame>
        <p:nvGraphicFramePr>
          <p:cNvPr id="22536" name="Object 8"/>
          <p:cNvGraphicFramePr>
            <a:graphicFrameLocks noChangeAspect="1"/>
          </p:cNvGraphicFramePr>
          <p:nvPr>
            <p:ph sz="quarter" idx="3"/>
          </p:nvPr>
        </p:nvGraphicFramePr>
        <p:xfrm>
          <a:off x="914400" y="5105400"/>
          <a:ext cx="2743200" cy="711200"/>
        </p:xfrm>
        <a:graphic>
          <a:graphicData uri="http://schemas.openxmlformats.org/presentationml/2006/ole">
            <p:oleObj spid="_x0000_s54274" name="Equation" r:id="rId5" imgW="1371600" imgH="355600" progId="Equation.3">
              <p:embed/>
            </p:oleObj>
          </a:graphicData>
        </a:graphic>
      </p:graphicFrame>
      <p:sp>
        <p:nvSpPr>
          <p:cNvPr id="7" name="Slide Number Placeholder 6"/>
          <p:cNvSpPr>
            <a:spLocks noGrp="1"/>
          </p:cNvSpPr>
          <p:nvPr>
            <p:ph type="sldNum" sz="quarter" idx="11"/>
          </p:nvPr>
        </p:nvSpPr>
        <p:spPr/>
        <p:txBody>
          <a:bodyPr/>
          <a:lstStyle/>
          <a:p>
            <a:fld id="{7BE6430B-D41A-4F4B-986B-D268072AE718}" type="slidenum">
              <a:rPr lang="en-US" smtClean="0"/>
              <a:pPr/>
              <a:t>28</a:t>
            </a:fld>
            <a:endParaRPr lang="en-US"/>
          </a:p>
        </p:txBody>
      </p:sp>
    </p:spTree>
    <p:extLst>
      <p:ext uri="{BB962C8B-B14F-4D97-AF65-F5344CB8AC3E}">
        <p14:creationId xmlns="" xmlns:p14="http://schemas.microsoft.com/office/powerpoint/2010/main" val="24924046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soal4:</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sz="1800" dirty="0" err="1" smtClean="0"/>
              <a:t>Contoh</a:t>
            </a:r>
            <a:r>
              <a:rPr lang="en-US" sz="1800" dirty="0" smtClean="0"/>
              <a:t> </a:t>
            </a:r>
            <a:r>
              <a:rPr lang="en-US" sz="1800" dirty="0" err="1" smtClean="0"/>
              <a:t>rangkaian</a:t>
            </a:r>
            <a:r>
              <a:rPr lang="en-US" sz="1800" dirty="0" smtClean="0"/>
              <a:t> comparator </a:t>
            </a:r>
            <a:r>
              <a:rPr lang="en-US" sz="1800" dirty="0" err="1" smtClean="0"/>
              <a:t>dengan</a:t>
            </a:r>
            <a:r>
              <a:rPr lang="en-US" sz="1800" dirty="0" smtClean="0"/>
              <a:t> </a:t>
            </a:r>
            <a:r>
              <a:rPr lang="en-US" sz="1800" dirty="0" err="1" smtClean="0"/>
              <a:t>nilai</a:t>
            </a:r>
            <a:r>
              <a:rPr lang="en-US" sz="1800" dirty="0" smtClean="0"/>
              <a:t> V</a:t>
            </a:r>
            <a:r>
              <a:rPr lang="en-US" sz="1800" baseline="-25000" dirty="0" smtClean="0"/>
              <a:t>1 </a:t>
            </a:r>
            <a:r>
              <a:rPr lang="en-US" sz="1800" dirty="0" smtClean="0"/>
              <a:t>= 3V </a:t>
            </a:r>
            <a:r>
              <a:rPr lang="en-US" sz="1800" dirty="0" err="1" smtClean="0"/>
              <a:t>dan</a:t>
            </a:r>
            <a:r>
              <a:rPr lang="en-US" sz="1800" dirty="0" smtClean="0"/>
              <a:t> V</a:t>
            </a:r>
            <a:r>
              <a:rPr lang="en-US" sz="1800" baseline="-25000" dirty="0" smtClean="0"/>
              <a:t>2</a:t>
            </a:r>
            <a:r>
              <a:rPr lang="en-US" sz="1800" dirty="0" smtClean="0"/>
              <a:t> = 2V, V</a:t>
            </a:r>
            <a:r>
              <a:rPr lang="en-US" sz="1800" baseline="-25000" dirty="0" smtClean="0"/>
              <a:t>1</a:t>
            </a:r>
            <a:r>
              <a:rPr lang="en-US" sz="1800" dirty="0" smtClean="0"/>
              <a:t> &gt; V</a:t>
            </a:r>
            <a:r>
              <a:rPr lang="en-US" sz="1800" baseline="-25000" dirty="0" smtClean="0"/>
              <a:t>2</a:t>
            </a:r>
            <a:r>
              <a:rPr lang="en-US" sz="1800" dirty="0" smtClean="0"/>
              <a:t> </a:t>
            </a:r>
            <a:r>
              <a:rPr lang="en-US" sz="1800" dirty="0" err="1" smtClean="0"/>
              <a:t>dan</a:t>
            </a:r>
            <a:r>
              <a:rPr lang="en-US" sz="1800" dirty="0" smtClean="0"/>
              <a:t> V</a:t>
            </a:r>
            <a:r>
              <a:rPr lang="en-US" sz="1800" baseline="-25000" dirty="0" smtClean="0"/>
              <a:t>1</a:t>
            </a:r>
            <a:r>
              <a:rPr lang="en-US" sz="1800" dirty="0" smtClean="0"/>
              <a:t> </a:t>
            </a:r>
            <a:r>
              <a:rPr lang="en-US" sz="1800" dirty="0" err="1" smtClean="0"/>
              <a:t>terhubung</a:t>
            </a:r>
            <a:r>
              <a:rPr lang="en-US" sz="1800" dirty="0" smtClean="0"/>
              <a:t> </a:t>
            </a:r>
            <a:r>
              <a:rPr lang="en-US" sz="1800" dirty="0" err="1" smtClean="0"/>
              <a:t>ke</a:t>
            </a:r>
            <a:r>
              <a:rPr lang="en-US" sz="1800" dirty="0" smtClean="0"/>
              <a:t> kaki inverting Op-Amp </a:t>
            </a:r>
            <a:r>
              <a:rPr lang="en-US" sz="1800" dirty="0" err="1" smtClean="0"/>
              <a:t>sehingga</a:t>
            </a:r>
            <a:r>
              <a:rPr lang="en-US" sz="1800" dirty="0" smtClean="0"/>
              <a:t> </a:t>
            </a:r>
            <a:r>
              <a:rPr lang="en-US" sz="1800" dirty="0" err="1" smtClean="0"/>
              <a:t>tegangan</a:t>
            </a:r>
            <a:r>
              <a:rPr lang="en-US" sz="1800" dirty="0" smtClean="0"/>
              <a:t> </a:t>
            </a:r>
            <a:r>
              <a:rPr lang="en-US" sz="1800" dirty="0" err="1" smtClean="0"/>
              <a:t>sumber</a:t>
            </a:r>
            <a:r>
              <a:rPr lang="en-US" sz="1800" dirty="0" smtClean="0"/>
              <a:t> yang </a:t>
            </a:r>
            <a:r>
              <a:rPr lang="en-US" sz="1800" dirty="0" err="1" smtClean="0"/>
              <a:t>dikeluarkan</a:t>
            </a:r>
            <a:r>
              <a:rPr lang="en-US" sz="1800" dirty="0" smtClean="0"/>
              <a:t> </a:t>
            </a:r>
            <a:r>
              <a:rPr lang="en-US" sz="1800" dirty="0" err="1" smtClean="0"/>
              <a:t>adalah</a:t>
            </a:r>
            <a:r>
              <a:rPr lang="en-US" sz="1800" dirty="0" smtClean="0"/>
              <a:t> Vs-= - 12 V, </a:t>
            </a:r>
            <a:r>
              <a:rPr lang="en-US" sz="1800" dirty="0" err="1" smtClean="0"/>
              <a:t>perbedaan</a:t>
            </a:r>
            <a:r>
              <a:rPr lang="en-US" sz="1800" dirty="0" smtClean="0"/>
              <a:t> </a:t>
            </a:r>
            <a:r>
              <a:rPr lang="en-US" sz="1800" dirty="0" err="1" smtClean="0"/>
              <a:t>hasil</a:t>
            </a:r>
            <a:r>
              <a:rPr lang="en-US" sz="1800" dirty="0" smtClean="0"/>
              <a:t> </a:t>
            </a:r>
            <a:r>
              <a:rPr lang="en-US" sz="1800" dirty="0" err="1" smtClean="0"/>
              <a:t>perhitungan</a:t>
            </a:r>
            <a:r>
              <a:rPr lang="en-US" sz="1800" dirty="0" smtClean="0"/>
              <a:t> </a:t>
            </a:r>
            <a:r>
              <a:rPr lang="en-US" sz="1800" dirty="0" err="1" smtClean="0"/>
              <a:t>dan</a:t>
            </a:r>
            <a:r>
              <a:rPr lang="en-US" sz="1800" dirty="0" smtClean="0"/>
              <a:t> </a:t>
            </a:r>
            <a:r>
              <a:rPr lang="en-US" sz="1800" dirty="0" err="1" smtClean="0"/>
              <a:t>alat</a:t>
            </a:r>
            <a:r>
              <a:rPr lang="en-US" sz="1800" dirty="0" smtClean="0"/>
              <a:t> </a:t>
            </a:r>
            <a:r>
              <a:rPr lang="en-US" sz="1800" dirty="0" err="1" smtClean="0"/>
              <a:t>dikarenakan</a:t>
            </a:r>
            <a:r>
              <a:rPr lang="en-US" sz="1800" dirty="0" smtClean="0"/>
              <a:t> </a:t>
            </a:r>
            <a:r>
              <a:rPr lang="en-US" sz="1800" dirty="0" err="1" smtClean="0"/>
              <a:t>adanya</a:t>
            </a:r>
            <a:r>
              <a:rPr lang="en-US" sz="1800" dirty="0" smtClean="0"/>
              <a:t> </a:t>
            </a:r>
            <a:r>
              <a:rPr lang="en-US" sz="1800" dirty="0" err="1" smtClean="0"/>
              <a:t>hambatan</a:t>
            </a:r>
            <a:r>
              <a:rPr lang="en-US" sz="1800" dirty="0" smtClean="0"/>
              <a:t> </a:t>
            </a:r>
            <a:r>
              <a:rPr lang="en-US" sz="1800" dirty="0" err="1" smtClean="0"/>
              <a:t>dalam</a:t>
            </a:r>
            <a:r>
              <a:rPr lang="en-US" sz="1800" dirty="0" smtClean="0"/>
              <a:t> </a:t>
            </a:r>
            <a:r>
              <a:rPr lang="en-US" sz="1800" dirty="0" err="1" smtClean="0"/>
              <a:t>pada</a:t>
            </a:r>
            <a:r>
              <a:rPr lang="en-US" sz="1800" dirty="0" smtClean="0"/>
              <a:t> OP-Amp.</a:t>
            </a:r>
          </a:p>
          <a:p>
            <a:endParaRPr lang="en-US" dirty="0"/>
          </a:p>
        </p:txBody>
      </p:sp>
      <p:sp>
        <p:nvSpPr>
          <p:cNvPr id="6" name="Slide Number Placeholder 5"/>
          <p:cNvSpPr>
            <a:spLocks noGrp="1"/>
          </p:cNvSpPr>
          <p:nvPr>
            <p:ph type="sldNum" sz="quarter" idx="11"/>
          </p:nvPr>
        </p:nvSpPr>
        <p:spPr/>
        <p:txBody>
          <a:bodyPr/>
          <a:lstStyle/>
          <a:p>
            <a:fld id="{7BE6430B-D41A-4F4B-986B-D268072AE718}" type="slidenum">
              <a:rPr lang="en-US" smtClean="0"/>
              <a:pPr/>
              <a:t>29</a:t>
            </a:fld>
            <a:endParaRPr lang="en-US"/>
          </a:p>
        </p:txBody>
      </p:sp>
      <p:pic>
        <p:nvPicPr>
          <p:cNvPr id="7" name="Picture 6"/>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38200" y="2743200"/>
            <a:ext cx="6019800" cy="28956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US"/>
              <a:t>Simbol</a:t>
            </a:r>
          </a:p>
        </p:txBody>
      </p:sp>
      <p:sp>
        <p:nvSpPr>
          <p:cNvPr id="14339" name="Rectangle 3"/>
          <p:cNvSpPr>
            <a:spLocks noGrp="1" noChangeArrowheads="1"/>
          </p:cNvSpPr>
          <p:nvPr>
            <p:ph type="body" idx="1"/>
          </p:nvPr>
        </p:nvSpPr>
        <p:spPr>
          <a:xfrm>
            <a:off x="457200" y="3581400"/>
            <a:ext cx="8229600" cy="2544763"/>
          </a:xfrm>
        </p:spPr>
        <p:txBody>
          <a:bodyPr>
            <a:normAutofit fontScale="92500"/>
          </a:bodyPr>
          <a:lstStyle/>
          <a:p>
            <a:r>
              <a:rPr lang="en-US" dirty="0">
                <a:effectLst/>
              </a:rPr>
              <a:t>Terminal-terminal </a:t>
            </a:r>
            <a:r>
              <a:rPr lang="en-US" dirty="0" err="1">
                <a:effectLst/>
              </a:rPr>
              <a:t>luar</a:t>
            </a:r>
            <a:r>
              <a:rPr lang="en-US" dirty="0">
                <a:effectLst/>
              </a:rPr>
              <a:t> di </a:t>
            </a:r>
            <a:r>
              <a:rPr lang="en-US" dirty="0" err="1">
                <a:effectLst/>
              </a:rPr>
              <a:t>samping</a:t>
            </a:r>
            <a:r>
              <a:rPr lang="en-US" dirty="0">
                <a:effectLst/>
              </a:rPr>
              <a:t> power supply ( ±</a:t>
            </a:r>
            <a:r>
              <a:rPr lang="en-US" dirty="0" err="1">
                <a:effectLst/>
              </a:rPr>
              <a:t>Vcc</a:t>
            </a:r>
            <a:r>
              <a:rPr lang="en-US" dirty="0">
                <a:effectLst/>
              </a:rPr>
              <a:t>) </a:t>
            </a:r>
            <a:r>
              <a:rPr lang="en-US" dirty="0" err="1">
                <a:effectLst/>
              </a:rPr>
              <a:t>adalah</a:t>
            </a:r>
            <a:r>
              <a:rPr lang="en-US" dirty="0">
                <a:effectLst/>
              </a:rPr>
              <a:t> </a:t>
            </a:r>
            <a:r>
              <a:rPr lang="en-US" dirty="0" err="1">
                <a:effectLst/>
              </a:rPr>
              <a:t>dua</a:t>
            </a:r>
            <a:r>
              <a:rPr lang="en-US" dirty="0">
                <a:effectLst/>
              </a:rPr>
              <a:t> input </a:t>
            </a:r>
            <a:r>
              <a:rPr lang="en-US" i="1" dirty="0">
                <a:effectLst/>
              </a:rPr>
              <a:t>v</a:t>
            </a:r>
            <a:r>
              <a:rPr lang="en-US" i="1" baseline="-25000" dirty="0">
                <a:effectLst/>
              </a:rPr>
              <a:t>i1</a:t>
            </a:r>
            <a:r>
              <a:rPr lang="en-US" baseline="-25000" dirty="0">
                <a:effectLst/>
              </a:rPr>
              <a:t> </a:t>
            </a:r>
            <a:r>
              <a:rPr lang="en-US" dirty="0" err="1">
                <a:effectLst/>
              </a:rPr>
              <a:t>dan</a:t>
            </a:r>
            <a:r>
              <a:rPr lang="en-US" dirty="0">
                <a:effectLst/>
              </a:rPr>
              <a:t> </a:t>
            </a:r>
            <a:r>
              <a:rPr lang="en-US" i="1" dirty="0">
                <a:effectLst/>
              </a:rPr>
              <a:t>v</a:t>
            </a:r>
            <a:r>
              <a:rPr lang="en-US" i="1" baseline="-25000" dirty="0">
                <a:effectLst/>
              </a:rPr>
              <a:t>i2</a:t>
            </a:r>
            <a:r>
              <a:rPr lang="en-US" i="1" dirty="0">
                <a:effectLst/>
              </a:rPr>
              <a:t> </a:t>
            </a:r>
            <a:r>
              <a:rPr lang="en-US" dirty="0" err="1">
                <a:effectLst/>
              </a:rPr>
              <a:t>serta</a:t>
            </a:r>
            <a:r>
              <a:rPr lang="en-US" dirty="0">
                <a:effectLst/>
              </a:rPr>
              <a:t> terminal </a:t>
            </a:r>
            <a:r>
              <a:rPr lang="en-US" dirty="0" err="1">
                <a:effectLst/>
              </a:rPr>
              <a:t>keluran</a:t>
            </a:r>
            <a:r>
              <a:rPr lang="en-US" dirty="0">
                <a:effectLst/>
              </a:rPr>
              <a:t> </a:t>
            </a:r>
            <a:r>
              <a:rPr lang="en-US" i="1" dirty="0" err="1">
                <a:effectLst/>
              </a:rPr>
              <a:t>v</a:t>
            </a:r>
            <a:r>
              <a:rPr lang="en-US" i="1" baseline="-25000" dirty="0" err="1">
                <a:effectLst/>
              </a:rPr>
              <a:t>out</a:t>
            </a:r>
            <a:r>
              <a:rPr lang="en-US" dirty="0">
                <a:effectLst/>
              </a:rPr>
              <a:t>. </a:t>
            </a:r>
            <a:endParaRPr lang="en-US" dirty="0" smtClean="0">
              <a:effectLst/>
            </a:endParaRPr>
          </a:p>
          <a:p>
            <a:r>
              <a:rPr lang="en-US" dirty="0" err="1" smtClean="0"/>
              <a:t>Aplikasi</a:t>
            </a:r>
            <a:r>
              <a:rPr lang="en-US" dirty="0" smtClean="0"/>
              <a:t> op-amp yang paling </a:t>
            </a:r>
            <a:r>
              <a:rPr lang="en-US" dirty="0" err="1" smtClean="0"/>
              <a:t>sering</a:t>
            </a:r>
            <a:r>
              <a:rPr lang="en-US" dirty="0" smtClean="0"/>
              <a:t> </a:t>
            </a:r>
            <a:r>
              <a:rPr lang="en-US" dirty="0" err="1" smtClean="0"/>
              <a:t>dipakai</a:t>
            </a:r>
            <a:r>
              <a:rPr lang="en-US" dirty="0" smtClean="0"/>
              <a:t> </a:t>
            </a:r>
            <a:r>
              <a:rPr lang="en-US" dirty="0" err="1" smtClean="0"/>
              <a:t>antara</a:t>
            </a:r>
            <a:r>
              <a:rPr lang="en-US" dirty="0" smtClean="0"/>
              <a:t> lain </a:t>
            </a:r>
            <a:r>
              <a:rPr lang="en-US" dirty="0" err="1" smtClean="0"/>
              <a:t>adalah</a:t>
            </a:r>
            <a:r>
              <a:rPr lang="en-US" dirty="0" smtClean="0"/>
              <a:t> </a:t>
            </a:r>
            <a:r>
              <a:rPr lang="en-US" dirty="0" err="1" smtClean="0"/>
              <a:t>rangkaian</a:t>
            </a:r>
            <a:r>
              <a:rPr lang="en-US" dirty="0" smtClean="0"/>
              <a:t> inverter, non-inverter, integrator </a:t>
            </a:r>
            <a:r>
              <a:rPr lang="en-US" dirty="0" err="1" smtClean="0"/>
              <a:t>dan</a:t>
            </a:r>
            <a:r>
              <a:rPr lang="en-US" dirty="0" smtClean="0"/>
              <a:t> </a:t>
            </a:r>
            <a:r>
              <a:rPr lang="en-US" dirty="0" err="1" smtClean="0"/>
              <a:t>differensiator</a:t>
            </a:r>
            <a:r>
              <a:rPr lang="en-US" dirty="0" smtClean="0"/>
              <a:t>.</a:t>
            </a:r>
            <a:endParaRPr lang="en-US" dirty="0" smtClean="0">
              <a:effectLst/>
            </a:endParaRPr>
          </a:p>
          <a:p>
            <a:endParaRPr lang="en-US" dirty="0"/>
          </a:p>
        </p:txBody>
      </p:sp>
      <p:pic>
        <p:nvPicPr>
          <p:cNvPr id="14340"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600200" y="1676400"/>
            <a:ext cx="2667000" cy="1539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29200" y="1676400"/>
            <a:ext cx="2362200" cy="145573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normAutofit fontScale="85000" lnSpcReduction="20000"/>
          </a:bodyPr>
          <a:lstStyle/>
          <a:p>
            <a:fld id="{30FF78D7-7CA0-44FD-8733-19F49D683D81}" type="slidenum">
              <a:rPr lang="en-US" smtClean="0"/>
              <a:pPr/>
              <a:t>3</a:t>
            </a:fld>
            <a:endParaRPr lang="en-US"/>
          </a:p>
        </p:txBody>
      </p:sp>
    </p:spTree>
    <p:extLst>
      <p:ext uri="{BB962C8B-B14F-4D97-AF65-F5344CB8AC3E}">
        <p14:creationId xmlns="" xmlns:p14="http://schemas.microsoft.com/office/powerpoint/2010/main" val="13496180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soal5:</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sz="1800" dirty="0" err="1" smtClean="0"/>
              <a:t>Contoh</a:t>
            </a:r>
            <a:r>
              <a:rPr lang="en-US" sz="1800" dirty="0" smtClean="0"/>
              <a:t> </a:t>
            </a:r>
            <a:r>
              <a:rPr lang="en-US" sz="1800" dirty="0" err="1" smtClean="0"/>
              <a:t>rangkaian</a:t>
            </a:r>
            <a:r>
              <a:rPr lang="en-US" sz="1800" dirty="0" smtClean="0"/>
              <a:t> comparator </a:t>
            </a:r>
            <a:r>
              <a:rPr lang="en-US" sz="1800" dirty="0" err="1" smtClean="0"/>
              <a:t>dengan</a:t>
            </a:r>
            <a:r>
              <a:rPr lang="en-US" sz="1800" dirty="0" smtClean="0"/>
              <a:t> </a:t>
            </a:r>
            <a:r>
              <a:rPr lang="en-US" sz="1800" dirty="0" err="1" smtClean="0"/>
              <a:t>nilai</a:t>
            </a:r>
            <a:r>
              <a:rPr lang="en-US" sz="1800" dirty="0" smtClean="0"/>
              <a:t> V</a:t>
            </a:r>
            <a:r>
              <a:rPr lang="en-US" sz="1800" baseline="-25000" dirty="0" smtClean="0"/>
              <a:t>1 </a:t>
            </a:r>
            <a:r>
              <a:rPr lang="en-US" sz="1800" dirty="0" smtClean="0"/>
              <a:t>= 3V </a:t>
            </a:r>
            <a:r>
              <a:rPr lang="en-US" sz="1800" dirty="0" err="1" smtClean="0"/>
              <a:t>dan</a:t>
            </a:r>
            <a:r>
              <a:rPr lang="en-US" sz="1800" dirty="0" smtClean="0"/>
              <a:t> V</a:t>
            </a:r>
            <a:r>
              <a:rPr lang="en-US" sz="1800" baseline="-25000" dirty="0" smtClean="0"/>
              <a:t>2</a:t>
            </a:r>
            <a:r>
              <a:rPr lang="en-US" sz="1800" dirty="0" smtClean="0"/>
              <a:t> = 5V . V</a:t>
            </a:r>
            <a:r>
              <a:rPr lang="en-US" sz="1800" baseline="-25000" dirty="0" smtClean="0"/>
              <a:t>2</a:t>
            </a:r>
            <a:r>
              <a:rPr lang="en-US" sz="1800" dirty="0" smtClean="0"/>
              <a:t> &gt; V</a:t>
            </a:r>
            <a:r>
              <a:rPr lang="en-US" sz="1800" baseline="-25000" dirty="0" smtClean="0"/>
              <a:t>1 </a:t>
            </a:r>
            <a:r>
              <a:rPr lang="en-US" sz="1800" dirty="0" err="1" smtClean="0"/>
              <a:t>dan</a:t>
            </a:r>
            <a:r>
              <a:rPr lang="en-US" sz="1800" dirty="0" smtClean="0"/>
              <a:t> V</a:t>
            </a:r>
            <a:r>
              <a:rPr lang="en-US" sz="1800" baseline="-25000" dirty="0" smtClean="0"/>
              <a:t>2</a:t>
            </a:r>
            <a:r>
              <a:rPr lang="en-US" sz="1800" dirty="0" smtClean="0"/>
              <a:t> </a:t>
            </a:r>
            <a:r>
              <a:rPr lang="en-US" sz="1800" dirty="0" err="1" smtClean="0"/>
              <a:t>terhubung</a:t>
            </a:r>
            <a:r>
              <a:rPr lang="en-US" sz="1800" dirty="0" smtClean="0"/>
              <a:t> </a:t>
            </a:r>
            <a:r>
              <a:rPr lang="en-US" sz="1800" dirty="0" err="1" smtClean="0"/>
              <a:t>ke</a:t>
            </a:r>
            <a:r>
              <a:rPr lang="en-US" sz="1800" dirty="0" smtClean="0"/>
              <a:t> kaki non-inverting Op-Amp </a:t>
            </a:r>
            <a:r>
              <a:rPr lang="en-US" sz="1800" dirty="0" err="1" smtClean="0"/>
              <a:t>sehingga</a:t>
            </a:r>
            <a:r>
              <a:rPr lang="en-US" sz="1800" dirty="0" smtClean="0"/>
              <a:t> </a:t>
            </a:r>
            <a:r>
              <a:rPr lang="en-US" sz="1800" dirty="0" err="1" smtClean="0"/>
              <a:t>tegangan</a:t>
            </a:r>
            <a:r>
              <a:rPr lang="en-US" sz="1800" dirty="0" smtClean="0"/>
              <a:t> </a:t>
            </a:r>
            <a:r>
              <a:rPr lang="en-US" sz="1800" dirty="0" err="1" smtClean="0"/>
              <a:t>sumber</a:t>
            </a:r>
            <a:r>
              <a:rPr lang="en-US" sz="1800" dirty="0" smtClean="0"/>
              <a:t> yang </a:t>
            </a:r>
            <a:r>
              <a:rPr lang="en-US" sz="1800" dirty="0" err="1" smtClean="0"/>
              <a:t>dikeluarkan</a:t>
            </a:r>
            <a:r>
              <a:rPr lang="en-US" sz="1800" dirty="0" smtClean="0"/>
              <a:t> </a:t>
            </a:r>
            <a:r>
              <a:rPr lang="en-US" sz="1800" dirty="0" err="1" smtClean="0"/>
              <a:t>adalah</a:t>
            </a:r>
            <a:r>
              <a:rPr lang="en-US" sz="1800" dirty="0" smtClean="0"/>
              <a:t> Vs+= 12 V, </a:t>
            </a:r>
            <a:r>
              <a:rPr lang="en-US" sz="1800" dirty="0" err="1" smtClean="0"/>
              <a:t>perbedaan</a:t>
            </a:r>
            <a:r>
              <a:rPr lang="en-US" sz="1800" dirty="0" smtClean="0"/>
              <a:t> </a:t>
            </a:r>
            <a:r>
              <a:rPr lang="en-US" sz="1800" dirty="0" err="1" smtClean="0"/>
              <a:t>hasil</a:t>
            </a:r>
            <a:r>
              <a:rPr lang="en-US" sz="1800" dirty="0" smtClean="0"/>
              <a:t> </a:t>
            </a:r>
            <a:r>
              <a:rPr lang="en-US" sz="1800" dirty="0" err="1" smtClean="0"/>
              <a:t>perhitungan</a:t>
            </a:r>
            <a:r>
              <a:rPr lang="en-US" sz="1800" dirty="0" smtClean="0"/>
              <a:t> </a:t>
            </a:r>
            <a:r>
              <a:rPr lang="en-US" sz="1800" dirty="0" err="1" smtClean="0"/>
              <a:t>dan</a:t>
            </a:r>
            <a:r>
              <a:rPr lang="en-US" sz="1800" dirty="0" smtClean="0"/>
              <a:t> </a:t>
            </a:r>
            <a:r>
              <a:rPr lang="en-US" sz="1800" dirty="0" err="1" smtClean="0"/>
              <a:t>alat</a:t>
            </a:r>
            <a:r>
              <a:rPr lang="en-US" sz="1800" dirty="0" smtClean="0"/>
              <a:t> </a:t>
            </a:r>
            <a:r>
              <a:rPr lang="en-US" sz="1800" dirty="0" err="1" smtClean="0"/>
              <a:t>dikarenakan</a:t>
            </a:r>
            <a:r>
              <a:rPr lang="en-US" sz="1800" dirty="0" smtClean="0"/>
              <a:t> </a:t>
            </a:r>
            <a:r>
              <a:rPr lang="en-US" sz="1800" dirty="0" err="1" smtClean="0"/>
              <a:t>adanya</a:t>
            </a:r>
            <a:r>
              <a:rPr lang="en-US" sz="1800" dirty="0" smtClean="0"/>
              <a:t> </a:t>
            </a:r>
            <a:r>
              <a:rPr lang="en-US" sz="1800" dirty="0" err="1" smtClean="0"/>
              <a:t>hambatan</a:t>
            </a:r>
            <a:r>
              <a:rPr lang="en-US" sz="1800" dirty="0" smtClean="0"/>
              <a:t> </a:t>
            </a:r>
            <a:r>
              <a:rPr lang="en-US" sz="1800" dirty="0" err="1" smtClean="0"/>
              <a:t>dalam</a:t>
            </a:r>
            <a:r>
              <a:rPr lang="en-US" sz="1800" dirty="0" smtClean="0"/>
              <a:t> </a:t>
            </a:r>
            <a:r>
              <a:rPr lang="en-US" sz="1800" dirty="0" err="1" smtClean="0"/>
              <a:t>pada</a:t>
            </a:r>
            <a:r>
              <a:rPr lang="en-US" sz="1800" dirty="0" smtClean="0"/>
              <a:t> OP-Amp.</a:t>
            </a:r>
          </a:p>
          <a:p>
            <a:endParaRPr lang="en-US" dirty="0"/>
          </a:p>
        </p:txBody>
      </p:sp>
      <p:sp>
        <p:nvSpPr>
          <p:cNvPr id="6" name="Slide Number Placeholder 5"/>
          <p:cNvSpPr>
            <a:spLocks noGrp="1"/>
          </p:cNvSpPr>
          <p:nvPr>
            <p:ph type="sldNum" sz="quarter" idx="11"/>
          </p:nvPr>
        </p:nvSpPr>
        <p:spPr/>
        <p:txBody>
          <a:bodyPr/>
          <a:lstStyle/>
          <a:p>
            <a:fld id="{7BE6430B-D41A-4F4B-986B-D268072AE718}" type="slidenum">
              <a:rPr lang="en-US" smtClean="0"/>
              <a:pPr/>
              <a:t>30</a:t>
            </a:fld>
            <a:endParaRPr lang="en-US"/>
          </a:p>
        </p:txBody>
      </p:sp>
      <p:pic>
        <p:nvPicPr>
          <p:cNvPr id="8" name="Picture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838200" y="3048000"/>
            <a:ext cx="6324600" cy="3124200"/>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Contoh</a:t>
            </a:r>
            <a:r>
              <a:rPr lang="en-US" dirty="0" smtClean="0"/>
              <a:t> soal6:</a:t>
            </a:r>
            <a:endParaRPr lang="en-US" dirty="0"/>
          </a:p>
        </p:txBody>
      </p:sp>
      <p:sp>
        <p:nvSpPr>
          <p:cNvPr id="3" name="Content Placeholder 2"/>
          <p:cNvSpPr>
            <a:spLocks noGrp="1"/>
          </p:cNvSpPr>
          <p:nvPr>
            <p:ph sz="half" idx="1"/>
          </p:nvPr>
        </p:nvSpPr>
        <p:spPr>
          <a:xfrm>
            <a:off x="457200" y="1600200"/>
            <a:ext cx="8382000" cy="4525963"/>
          </a:xfrm>
        </p:spPr>
        <p:txBody>
          <a:bodyPr>
            <a:normAutofit/>
          </a:bodyPr>
          <a:lstStyle/>
          <a:p>
            <a:r>
              <a:rPr lang="en-US" sz="1800" dirty="0" err="1" smtClean="0"/>
              <a:t>Contoh</a:t>
            </a:r>
            <a:r>
              <a:rPr lang="en-US" sz="1800" dirty="0" smtClean="0"/>
              <a:t> </a:t>
            </a:r>
            <a:r>
              <a:rPr lang="en-US" sz="1800" dirty="0" err="1" smtClean="0"/>
              <a:t>rangkaian</a:t>
            </a:r>
            <a:r>
              <a:rPr lang="en-US" sz="1800" dirty="0" smtClean="0"/>
              <a:t> comparator </a:t>
            </a:r>
            <a:r>
              <a:rPr lang="en-US" sz="1800" dirty="0" err="1" smtClean="0"/>
              <a:t>dengan</a:t>
            </a:r>
            <a:r>
              <a:rPr lang="en-US" sz="1800" dirty="0" smtClean="0"/>
              <a:t> </a:t>
            </a:r>
            <a:r>
              <a:rPr lang="en-US" sz="1800" dirty="0" err="1" smtClean="0"/>
              <a:t>nilai</a:t>
            </a:r>
            <a:r>
              <a:rPr lang="en-US" sz="1800" dirty="0" smtClean="0"/>
              <a:t> V</a:t>
            </a:r>
            <a:r>
              <a:rPr lang="en-US" sz="1800" baseline="-25000" dirty="0" smtClean="0"/>
              <a:t>1 </a:t>
            </a:r>
            <a:r>
              <a:rPr lang="en-US" sz="1800" dirty="0" smtClean="0"/>
              <a:t>=V</a:t>
            </a:r>
            <a:r>
              <a:rPr lang="en-US" sz="1800" baseline="-25000" dirty="0" smtClean="0"/>
              <a:t>2</a:t>
            </a:r>
            <a:r>
              <a:rPr lang="en-US" sz="1800" dirty="0" smtClean="0"/>
              <a:t> = 12V</a:t>
            </a:r>
          </a:p>
          <a:p>
            <a:pPr>
              <a:buNone/>
            </a:pPr>
            <a:endParaRPr lang="en-US" dirty="0"/>
          </a:p>
        </p:txBody>
      </p:sp>
      <p:sp>
        <p:nvSpPr>
          <p:cNvPr id="6" name="Slide Number Placeholder 5"/>
          <p:cNvSpPr>
            <a:spLocks noGrp="1"/>
          </p:cNvSpPr>
          <p:nvPr>
            <p:ph type="sldNum" sz="quarter" idx="11"/>
          </p:nvPr>
        </p:nvSpPr>
        <p:spPr/>
        <p:txBody>
          <a:bodyPr/>
          <a:lstStyle/>
          <a:p>
            <a:fld id="{7BE6430B-D41A-4F4B-986B-D268072AE718}" type="slidenum">
              <a:rPr lang="en-US" smtClean="0"/>
              <a:pPr/>
              <a:t>31</a:t>
            </a:fld>
            <a:endParaRPr lang="en-US"/>
          </a:p>
        </p:txBody>
      </p:sp>
      <p:pic>
        <p:nvPicPr>
          <p:cNvPr id="7" name="Picture 6"/>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762000" y="2286000"/>
            <a:ext cx="4191000" cy="3505200"/>
          </a:xfrm>
          <a:prstGeom prst="rect">
            <a:avLst/>
          </a:prstGeom>
          <a:noFill/>
          <a:ln>
            <a:noFill/>
          </a:ln>
        </p:spPr>
      </p:pic>
      <p:sp>
        <p:nvSpPr>
          <p:cNvPr id="53250" name="Text Box 18"/>
          <p:cNvSpPr txBox="1">
            <a:spLocks noChangeArrowheads="1"/>
          </p:cNvSpPr>
          <p:nvPr/>
        </p:nvSpPr>
        <p:spPr bwMode="auto">
          <a:xfrm>
            <a:off x="5334000" y="2667000"/>
            <a:ext cx="3200400" cy="19050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ts val="1000"/>
              </a:spcAft>
              <a:buClrTx/>
              <a:buSzTx/>
              <a:buFontTx/>
              <a:buNone/>
              <a:tabLst/>
            </a:pPr>
            <a:r>
              <a:rPr kumimoji="0" lang="en-US" b="0" i="0" u="none" strike="noStrike" cap="none" normalizeH="0" baseline="0" dirty="0" err="1" smtClean="0">
                <a:ln>
                  <a:noFill/>
                </a:ln>
                <a:solidFill>
                  <a:schemeClr val="tx1"/>
                </a:solidFill>
                <a:effectLst/>
                <a:latin typeface="Calibri" pitchFamily="34" charset="0"/>
                <a:cs typeface="Arial" pitchFamily="34" charset="0"/>
              </a:rPr>
              <a:t>Jika</a:t>
            </a:r>
            <a:r>
              <a:rPr kumimoji="0" lang="en-US" b="0" i="0" u="none" strike="noStrike" cap="none" normalizeH="0" baseline="0" dirty="0" smtClean="0">
                <a:ln>
                  <a:noFill/>
                </a:ln>
                <a:solidFill>
                  <a:schemeClr val="tx1"/>
                </a:solidFill>
                <a:effectLst/>
                <a:latin typeface="Calibri" pitchFamily="34" charset="0"/>
                <a:cs typeface="Arial" pitchFamily="34" charset="0"/>
              </a:rPr>
              <a:t> V</a:t>
            </a:r>
            <a:r>
              <a:rPr kumimoji="0" lang="en-US" b="0" i="0" u="none" strike="noStrike" cap="none" normalizeH="0" baseline="-25000" dirty="0" smtClean="0">
                <a:ln>
                  <a:noFill/>
                </a:ln>
                <a:solidFill>
                  <a:schemeClr val="tx1"/>
                </a:solidFill>
                <a:effectLst/>
                <a:latin typeface="Calibri" pitchFamily="34" charset="0"/>
                <a:cs typeface="Arial" pitchFamily="34" charset="0"/>
              </a:rPr>
              <a:t>in</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bernilai</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sama</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besar</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dengan</a:t>
            </a:r>
            <a:r>
              <a:rPr kumimoji="0" lang="en-US" b="0" i="0" u="none" strike="noStrike" cap="none" normalizeH="0" baseline="0" dirty="0" smtClean="0">
                <a:ln>
                  <a:noFill/>
                </a:ln>
                <a:solidFill>
                  <a:schemeClr val="tx1"/>
                </a:solidFill>
                <a:effectLst/>
                <a:latin typeface="Calibri" pitchFamily="34" charset="0"/>
                <a:cs typeface="Arial" pitchFamily="34" charset="0"/>
              </a:rPr>
              <a:t> V</a:t>
            </a:r>
            <a:r>
              <a:rPr kumimoji="0" lang="en-US" b="0" i="0" u="none" strike="noStrike" cap="none" normalizeH="0" baseline="-25000" dirty="0" smtClean="0">
                <a:ln>
                  <a:noFill/>
                </a:ln>
                <a:solidFill>
                  <a:schemeClr val="tx1"/>
                </a:solidFill>
                <a:effectLst/>
                <a:latin typeface="Calibri" pitchFamily="34" charset="0"/>
                <a:cs typeface="Arial" pitchFamily="34" charset="0"/>
              </a:rPr>
              <a:t>s</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maka</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V</a:t>
            </a:r>
            <a:r>
              <a:rPr kumimoji="0" lang="en-US" b="0" i="0" u="none" strike="noStrike" cap="none" normalizeH="0" baseline="-25000" dirty="0" err="1" smtClean="0">
                <a:ln>
                  <a:noFill/>
                </a:ln>
                <a:solidFill>
                  <a:schemeClr val="tx1"/>
                </a:solidFill>
                <a:effectLst/>
                <a:latin typeface="Calibri" pitchFamily="34" charset="0"/>
                <a:cs typeface="Arial" pitchFamily="34" charset="0"/>
              </a:rPr>
              <a:t>out</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akan</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memilih</a:t>
            </a:r>
            <a:r>
              <a:rPr kumimoji="0" lang="en-US" b="0" i="0" u="none" strike="noStrike" cap="none" normalizeH="0" baseline="0" dirty="0" smtClean="0">
                <a:ln>
                  <a:noFill/>
                </a:ln>
                <a:solidFill>
                  <a:schemeClr val="tx1"/>
                </a:solidFill>
                <a:effectLst/>
                <a:latin typeface="Calibri" pitchFamily="34" charset="0"/>
                <a:cs typeface="Arial" pitchFamily="34" charset="0"/>
              </a:rPr>
              <a:t> V</a:t>
            </a:r>
            <a:r>
              <a:rPr kumimoji="0" lang="en-US" b="0" i="0" u="none" strike="noStrike" cap="none" normalizeH="0" baseline="-25000" dirty="0" smtClean="0">
                <a:ln>
                  <a:noFill/>
                </a:ln>
                <a:solidFill>
                  <a:schemeClr val="tx1"/>
                </a:solidFill>
                <a:effectLst/>
                <a:latin typeface="Calibri" pitchFamily="34" charset="0"/>
                <a:cs typeface="Arial" pitchFamily="34" charset="0"/>
              </a:rPr>
              <a:t>in</a:t>
            </a:r>
            <a:r>
              <a:rPr kumimoji="0" lang="en-US" b="0" i="0" u="none" strike="noStrike" cap="none" normalizeH="0" baseline="0" dirty="0" smtClean="0">
                <a:ln>
                  <a:noFill/>
                </a:ln>
                <a:solidFill>
                  <a:schemeClr val="tx1"/>
                </a:solidFill>
                <a:effectLst/>
                <a:latin typeface="Calibri" pitchFamily="34" charset="0"/>
                <a:cs typeface="Arial" pitchFamily="34" charset="0"/>
              </a:rPr>
              <a:t> yang </a:t>
            </a:r>
            <a:r>
              <a:rPr kumimoji="0" lang="en-US" b="0" i="0" u="none" strike="noStrike" cap="none" normalizeH="0" baseline="0" dirty="0" err="1" smtClean="0">
                <a:ln>
                  <a:noFill/>
                </a:ln>
                <a:solidFill>
                  <a:schemeClr val="tx1"/>
                </a:solidFill>
                <a:effectLst/>
                <a:latin typeface="Calibri" pitchFamily="34" charset="0"/>
                <a:cs typeface="Arial" pitchFamily="34" charset="0"/>
              </a:rPr>
              <a:t>memiliki</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nilai</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hambatan</a:t>
            </a:r>
            <a:r>
              <a:rPr kumimoji="0" lang="en-US" b="0" i="0" u="none" strike="noStrike" cap="none" normalizeH="0" baseline="0" dirty="0" smtClean="0">
                <a:ln>
                  <a:noFill/>
                </a:ln>
                <a:solidFill>
                  <a:schemeClr val="tx1"/>
                </a:solidFill>
                <a:effectLst/>
                <a:latin typeface="Calibri" pitchFamily="34" charset="0"/>
                <a:cs typeface="Arial" pitchFamily="34" charset="0"/>
              </a:rPr>
              <a:t> yang </a:t>
            </a:r>
            <a:r>
              <a:rPr kumimoji="0" lang="en-US" b="0" i="0" u="none" strike="noStrike" cap="none" normalizeH="0" baseline="0" dirty="0" err="1" smtClean="0">
                <a:ln>
                  <a:noFill/>
                </a:ln>
                <a:solidFill>
                  <a:schemeClr val="tx1"/>
                </a:solidFill>
                <a:effectLst/>
                <a:latin typeface="Calibri" pitchFamily="34" charset="0"/>
                <a:cs typeface="Arial" pitchFamily="34" charset="0"/>
              </a:rPr>
              <a:t>lebih</a:t>
            </a:r>
            <a:r>
              <a:rPr kumimoji="0" lang="en-US" b="0" i="0" u="none" strike="noStrike" cap="none" normalizeH="0" baseline="0" dirty="0" smtClean="0">
                <a:ln>
                  <a:noFill/>
                </a:ln>
                <a:solidFill>
                  <a:schemeClr val="tx1"/>
                </a:solidFill>
                <a:effectLst/>
                <a:latin typeface="Calibri" pitchFamily="34" charset="0"/>
                <a:cs typeface="Arial" pitchFamily="34" charset="0"/>
              </a:rPr>
              <a:t> </a:t>
            </a:r>
            <a:r>
              <a:rPr kumimoji="0" lang="en-US" b="0" i="0" u="none" strike="noStrike" cap="none" normalizeH="0" baseline="0" dirty="0" err="1" smtClean="0">
                <a:ln>
                  <a:noFill/>
                </a:ln>
                <a:solidFill>
                  <a:schemeClr val="tx1"/>
                </a:solidFill>
                <a:effectLst/>
                <a:latin typeface="Calibri" pitchFamily="34" charset="0"/>
                <a:cs typeface="Arial" pitchFamily="34" charset="0"/>
              </a:rPr>
              <a:t>kecil</a:t>
            </a:r>
            <a:r>
              <a:rPr kumimoji="0" lang="en-US" b="0" i="0" u="none" strike="noStrike" cap="none" normalizeH="0" baseline="0" dirty="0" smtClean="0">
                <a:ln>
                  <a:noFill/>
                </a:ln>
                <a:solidFill>
                  <a:schemeClr val="tx1"/>
                </a:solidFill>
                <a:effectLst/>
                <a:latin typeface="Calibri" pitchFamily="34" charset="0"/>
                <a:cs typeface="Arial" pitchFamily="34" charset="0"/>
              </a:rPr>
              <a:t>.</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referensi</a:t>
            </a:r>
            <a:endParaRPr lang="en-US" dirty="0"/>
          </a:p>
        </p:txBody>
      </p:sp>
      <p:sp>
        <p:nvSpPr>
          <p:cNvPr id="3" name="Content Placeholder 2"/>
          <p:cNvSpPr>
            <a:spLocks noGrp="1"/>
          </p:cNvSpPr>
          <p:nvPr>
            <p:ph sz="quarter" idx="1"/>
          </p:nvPr>
        </p:nvSpPr>
        <p:spPr>
          <a:xfrm>
            <a:off x="457200" y="1600200"/>
            <a:ext cx="8305800" cy="4724400"/>
          </a:xfrm>
        </p:spPr>
        <p:txBody>
          <a:bodyPr>
            <a:normAutofit fontScale="62500" lnSpcReduction="20000"/>
          </a:bodyPr>
          <a:lstStyle/>
          <a:p>
            <a:r>
              <a:rPr lang="en-US" dirty="0" err="1" smtClean="0"/>
              <a:t>modul</a:t>
            </a:r>
            <a:r>
              <a:rPr lang="en-US" dirty="0" smtClean="0"/>
              <a:t> </a:t>
            </a:r>
            <a:r>
              <a:rPr lang="en-US" dirty="0" err="1" smtClean="0"/>
              <a:t>praktikum</a:t>
            </a:r>
            <a:r>
              <a:rPr lang="en-US" dirty="0" smtClean="0"/>
              <a:t> </a:t>
            </a:r>
            <a:r>
              <a:rPr lang="en-US" dirty="0" err="1" smtClean="0"/>
              <a:t>elektronika</a:t>
            </a:r>
            <a:r>
              <a:rPr lang="en-US" dirty="0" smtClean="0"/>
              <a:t> </a:t>
            </a:r>
            <a:r>
              <a:rPr lang="en-US" dirty="0" err="1" smtClean="0"/>
              <a:t>lanjut</a:t>
            </a:r>
            <a:endParaRPr lang="en-US" dirty="0" smtClean="0"/>
          </a:p>
          <a:p>
            <a:r>
              <a:rPr lang="en-US" dirty="0" err="1" smtClean="0"/>
              <a:t>buku</a:t>
            </a:r>
            <a:r>
              <a:rPr lang="en-US" dirty="0" smtClean="0"/>
              <a:t> </a:t>
            </a:r>
            <a:r>
              <a:rPr lang="en-US" dirty="0" err="1" smtClean="0"/>
              <a:t>malvino</a:t>
            </a:r>
            <a:r>
              <a:rPr lang="en-US" dirty="0" smtClean="0"/>
              <a:t> </a:t>
            </a:r>
            <a:r>
              <a:rPr lang="en-US" dirty="0" err="1" smtClean="0"/>
              <a:t>bab</a:t>
            </a:r>
            <a:r>
              <a:rPr lang="en-US" dirty="0" smtClean="0"/>
              <a:t> </a:t>
            </a:r>
            <a:r>
              <a:rPr lang="en-US" dirty="0" err="1" smtClean="0"/>
              <a:t>differensial</a:t>
            </a:r>
            <a:r>
              <a:rPr lang="en-US" dirty="0" smtClean="0"/>
              <a:t> amplifier </a:t>
            </a:r>
            <a:r>
              <a:rPr lang="en-US" dirty="0" err="1" smtClean="0"/>
              <a:t>dan</a:t>
            </a:r>
            <a:r>
              <a:rPr lang="en-US" dirty="0" smtClean="0"/>
              <a:t> </a:t>
            </a:r>
            <a:r>
              <a:rPr lang="en-US" dirty="0" err="1" smtClean="0"/>
              <a:t>operasional</a:t>
            </a:r>
            <a:r>
              <a:rPr lang="en-US" dirty="0" smtClean="0"/>
              <a:t> amplifier.</a:t>
            </a:r>
          </a:p>
          <a:p>
            <a:r>
              <a:rPr lang="en-US" u="sng" dirty="0" smtClean="0">
                <a:hlinkClick r:id="rId2"/>
              </a:rPr>
              <a:t>http://id.wikipedia.org/wiki/Berkas:Op-Amp_Comparator.svg</a:t>
            </a:r>
            <a:endParaRPr lang="en-US" dirty="0" smtClean="0"/>
          </a:p>
          <a:p>
            <a:r>
              <a:rPr lang="en-US" u="sng" dirty="0" smtClean="0">
                <a:hlinkClick r:id="rId3"/>
              </a:rPr>
              <a:t>http://www.electronics-tutorials.ws/opamp/opamp_4.html</a:t>
            </a:r>
            <a:r>
              <a:rPr lang="en-US" dirty="0" smtClean="0"/>
              <a:t> </a:t>
            </a:r>
          </a:p>
          <a:p>
            <a:r>
              <a:rPr lang="en-US" sz="3200" dirty="0" err="1" smtClean="0"/>
              <a:t>Bahan</a:t>
            </a:r>
            <a:r>
              <a:rPr lang="en-US" sz="3200" dirty="0" smtClean="0"/>
              <a:t> Ajar </a:t>
            </a:r>
            <a:r>
              <a:rPr lang="en-US" sz="3200" dirty="0" err="1" smtClean="0"/>
              <a:t>Operasional</a:t>
            </a:r>
            <a:r>
              <a:rPr lang="en-US" sz="3200" dirty="0" smtClean="0"/>
              <a:t> Amplifier </a:t>
            </a:r>
            <a:r>
              <a:rPr lang="en-US" sz="3200" dirty="0" err="1" smtClean="0"/>
              <a:t>oleh</a:t>
            </a:r>
            <a:r>
              <a:rPr lang="en-US" sz="3200" dirty="0" smtClean="0"/>
              <a:t> Dr. </a:t>
            </a:r>
            <a:r>
              <a:rPr lang="en-US" sz="3200" dirty="0" err="1" smtClean="0"/>
              <a:t>Risanuri</a:t>
            </a:r>
            <a:r>
              <a:rPr lang="en-US" sz="3200" dirty="0" smtClean="0"/>
              <a:t> </a:t>
            </a:r>
            <a:r>
              <a:rPr lang="en-US" sz="3200" dirty="0" err="1" smtClean="0"/>
              <a:t>Hidayat</a:t>
            </a:r>
            <a:endParaRPr lang="en-US" sz="3200" dirty="0" smtClean="0"/>
          </a:p>
          <a:p>
            <a:r>
              <a:rPr lang="en-US" sz="3200" dirty="0" smtClean="0"/>
              <a:t>http://josuru.blogspot.com/2009/06/pengertian-op-ampoperational-amplifier.html</a:t>
            </a:r>
          </a:p>
          <a:p>
            <a:r>
              <a:rPr lang="en-US" sz="3200" dirty="0" smtClean="0"/>
              <a:t>http://www.google.co.id/imgres?q=IC+OP-AMP+741&amp;um=1&amp;hl=id&amp;client=firefox-a&amp;sa=G&amp;rls=org.mozilla:en-US:official&amp;biw=1366&amp;bih=645&amp;tbm=isch&amp;tbnid=hrB_8kPECASzgM:&amp;imgrefurl=http://angrian.wordpress.com/2010/03/09/gambar-ic-741/&amp;docid=Z9XIb9282gipDM&amp;imgurl=http://</a:t>
            </a:r>
            <a:r>
              <a:rPr lang="en-US" sz="3200" dirty="0" smtClean="0"/>
              <a:t>angrian.files.wordpress.com/2010/03/ic741-op-amp-tr1.jpg&amp;w=129&amp;h=125&amp;ei=Tk1jT9joKcrLrQei59G9Bw&amp;zoom=1</a:t>
            </a:r>
          </a:p>
          <a:p>
            <a:r>
              <a:rPr lang="en-US" sz="3200" smtClean="0"/>
              <a:t>http://www.scribd.com/doc/51889770/13/Rangkaian-Integrator-dan-Diferensiator</a:t>
            </a:r>
            <a:endParaRPr lang="en-US" sz="3200" dirty="0" smtClean="0"/>
          </a:p>
        </p:txBody>
      </p:sp>
      <p:sp>
        <p:nvSpPr>
          <p:cNvPr id="6" name="Slide Number Placeholder 5"/>
          <p:cNvSpPr>
            <a:spLocks noGrp="1"/>
          </p:cNvSpPr>
          <p:nvPr>
            <p:ph type="sldNum" sz="quarter" idx="11"/>
          </p:nvPr>
        </p:nvSpPr>
        <p:spPr/>
        <p:txBody>
          <a:bodyPr/>
          <a:lstStyle/>
          <a:p>
            <a:fld id="{201AEAA9-8C65-42A5-8C90-A2F54C079198}"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33</a:t>
            </a:fld>
            <a:endParaRPr lang="en-US"/>
          </a:p>
        </p:txBody>
      </p:sp>
      <p:pic>
        <p:nvPicPr>
          <p:cNvPr id="55298" name="Picture 2"/>
          <p:cNvPicPr>
            <a:picLocks noChangeAspect="1" noChangeArrowheads="1"/>
          </p:cNvPicPr>
          <p:nvPr/>
        </p:nvPicPr>
        <p:blipFill>
          <a:blip r:embed="rId2"/>
          <a:srcRect/>
          <a:stretch>
            <a:fillRect/>
          </a:stretch>
        </p:blipFill>
        <p:spPr bwMode="auto">
          <a:xfrm>
            <a:off x="533400" y="1656793"/>
            <a:ext cx="7543800" cy="489640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34</a:t>
            </a:fld>
            <a:endParaRPr lang="en-US"/>
          </a:p>
        </p:txBody>
      </p:sp>
      <p:sp>
        <p:nvSpPr>
          <p:cNvPr id="56321" name="Rectangle 1"/>
          <p:cNvSpPr>
            <a:spLocks noChangeArrowheads="1"/>
          </p:cNvSpPr>
          <p:nvPr/>
        </p:nvSpPr>
        <p:spPr bwMode="auto">
          <a:xfrm>
            <a:off x="304800" y="1676400"/>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3.Hitunglah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Vot</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dari</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rangkaian</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summing amplifier </a:t>
            </a:r>
            <a:r>
              <a:rPr kumimoji="0" lang="en-US" sz="24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berikut</a:t>
            </a: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6"/>
          <p:cNvPicPr/>
          <p:nvPr/>
        </p:nvPicPr>
        <p:blipFill>
          <a:blip r:embed="rId2"/>
          <a:stretch>
            <a:fillRect/>
          </a:stretch>
        </p:blipFill>
        <p:spPr>
          <a:xfrm>
            <a:off x="762000" y="2209800"/>
            <a:ext cx="6400800" cy="36576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35</a:t>
            </a:fld>
            <a:endParaRPr lang="en-US"/>
          </a:p>
        </p:txBody>
      </p:sp>
      <p:sp>
        <p:nvSpPr>
          <p:cNvPr id="56321" name="Rectangle 1"/>
          <p:cNvSpPr>
            <a:spLocks noChangeArrowheads="1"/>
          </p:cNvSpPr>
          <p:nvPr/>
        </p:nvSpPr>
        <p:spPr bwMode="auto">
          <a:xfrm>
            <a:off x="304800" y="1676400"/>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4. </a:t>
            </a:r>
            <a:r>
              <a:rPr lang="en-US" sz="2400" dirty="0" err="1" smtClean="0"/>
              <a:t>Hitunglah</a:t>
            </a:r>
            <a:r>
              <a:rPr lang="en-US" sz="2400" dirty="0" smtClean="0"/>
              <a:t> </a:t>
            </a:r>
            <a:r>
              <a:rPr lang="en-US" sz="2400" dirty="0" err="1" smtClean="0"/>
              <a:t>Vout</a:t>
            </a:r>
            <a:r>
              <a:rPr lang="en-US" sz="2400" dirty="0" smtClean="0"/>
              <a:t> </a:t>
            </a:r>
            <a:r>
              <a:rPr lang="en-US" sz="2400" dirty="0" err="1" smtClean="0"/>
              <a:t>dari</a:t>
            </a:r>
            <a:r>
              <a:rPr lang="en-US" sz="2400" dirty="0" smtClean="0"/>
              <a:t> </a:t>
            </a:r>
            <a:r>
              <a:rPr lang="en-US" sz="2400" dirty="0" err="1" smtClean="0"/>
              <a:t>rangkaian</a:t>
            </a:r>
            <a:r>
              <a:rPr lang="en-US" sz="2400" dirty="0" smtClean="0"/>
              <a:t> </a:t>
            </a:r>
            <a:r>
              <a:rPr lang="en-US" sz="2400" dirty="0" err="1" smtClean="0"/>
              <a:t>differensial</a:t>
            </a:r>
            <a:r>
              <a:rPr lang="en-US" sz="2400" dirty="0" smtClean="0"/>
              <a:t> amplifier </a:t>
            </a:r>
            <a:r>
              <a:rPr lang="en-US" sz="2400" dirty="0" err="1" smtClean="0"/>
              <a:t>atau</a:t>
            </a:r>
            <a:r>
              <a:rPr lang="en-US" sz="2400" dirty="0" smtClean="0"/>
              <a:t> </a:t>
            </a:r>
            <a:r>
              <a:rPr lang="en-US" sz="2400" dirty="0" err="1" smtClean="0"/>
              <a:t>rangkaian</a:t>
            </a:r>
            <a:r>
              <a:rPr lang="en-US" sz="2400" dirty="0" smtClean="0"/>
              <a:t> </a:t>
            </a:r>
            <a:r>
              <a:rPr lang="en-US" sz="2400" dirty="0" err="1" smtClean="0"/>
              <a:t>penguat</a:t>
            </a:r>
            <a:r>
              <a:rPr lang="en-US" sz="2400" dirty="0" smtClean="0"/>
              <a:t> </a:t>
            </a:r>
            <a:r>
              <a:rPr lang="en-US" sz="2400" dirty="0" err="1" smtClean="0"/>
              <a:t>selisih</a:t>
            </a:r>
            <a:r>
              <a:rPr lang="en-US" sz="2400" dirty="0" smtClean="0"/>
              <a:t> </a:t>
            </a:r>
            <a:r>
              <a:rPr lang="en-US" sz="2400" dirty="0" err="1" smtClean="0"/>
              <a:t>dari</a:t>
            </a:r>
            <a:r>
              <a:rPr lang="en-US" sz="2400" dirty="0" smtClean="0"/>
              <a:t> </a:t>
            </a:r>
            <a:r>
              <a:rPr lang="en-US" sz="2400" dirty="0" err="1" smtClean="0"/>
              <a:t>rangkaian</a:t>
            </a:r>
            <a:r>
              <a:rPr lang="en-US" sz="2400" dirty="0" smtClean="0"/>
              <a:t> </a:t>
            </a:r>
            <a:r>
              <a:rPr lang="en-US" sz="2400" dirty="0" err="1" smtClean="0"/>
              <a:t>berikut</a:t>
            </a:r>
            <a:r>
              <a:rPr lang="en-US" sz="2400" dirty="0" smtClean="0"/>
              <a:t>:</a:t>
            </a:r>
          </a:p>
        </p:txBody>
      </p:sp>
      <p:pic>
        <p:nvPicPr>
          <p:cNvPr id="8" name="Picture 7"/>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a:xfrm>
            <a:off x="1447800" y="2819400"/>
            <a:ext cx="5562600" cy="320040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36</a:t>
            </a:fld>
            <a:endParaRPr lang="en-US"/>
          </a:p>
        </p:txBody>
      </p:sp>
      <p:sp>
        <p:nvSpPr>
          <p:cNvPr id="56321" name="Rectangle 1"/>
          <p:cNvSpPr>
            <a:spLocks noChangeArrowheads="1"/>
          </p:cNvSpPr>
          <p:nvPr/>
        </p:nvSpPr>
        <p:spPr bwMode="auto">
          <a:xfrm>
            <a:off x="304800" y="1676400"/>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5. </a:t>
            </a:r>
            <a:r>
              <a:rPr lang="en-US" sz="2400" dirty="0" err="1" smtClean="0"/>
              <a:t>Hitunglah</a:t>
            </a:r>
            <a:r>
              <a:rPr lang="en-US" sz="2400" dirty="0" smtClean="0"/>
              <a:t> </a:t>
            </a:r>
            <a:r>
              <a:rPr lang="en-US" sz="2400" dirty="0" err="1" smtClean="0"/>
              <a:t>Vout</a:t>
            </a:r>
            <a:r>
              <a:rPr lang="en-US" sz="2400" dirty="0" smtClean="0"/>
              <a:t> </a:t>
            </a:r>
            <a:r>
              <a:rPr lang="en-US" sz="2400" dirty="0" err="1" smtClean="0"/>
              <a:t>dari</a:t>
            </a:r>
            <a:r>
              <a:rPr lang="en-US" sz="2400" dirty="0" smtClean="0"/>
              <a:t> </a:t>
            </a:r>
            <a:r>
              <a:rPr lang="en-US" sz="2400" dirty="0" err="1" smtClean="0"/>
              <a:t>rangkaian</a:t>
            </a:r>
            <a:r>
              <a:rPr lang="en-US" sz="2400" dirty="0" smtClean="0"/>
              <a:t> </a:t>
            </a:r>
            <a:r>
              <a:rPr lang="en-US" sz="2400" dirty="0" err="1" smtClean="0"/>
              <a:t>differensial</a:t>
            </a:r>
            <a:r>
              <a:rPr lang="en-US" sz="2400" dirty="0" smtClean="0"/>
              <a:t> amplifier </a:t>
            </a:r>
            <a:r>
              <a:rPr lang="en-US" sz="2400" dirty="0" err="1" smtClean="0"/>
              <a:t>atau</a:t>
            </a:r>
            <a:r>
              <a:rPr lang="en-US" sz="2400" dirty="0" smtClean="0"/>
              <a:t> </a:t>
            </a:r>
            <a:r>
              <a:rPr lang="en-US" sz="2400" dirty="0" err="1" smtClean="0"/>
              <a:t>rangkaian</a:t>
            </a:r>
            <a:r>
              <a:rPr lang="en-US" sz="2400" dirty="0" smtClean="0"/>
              <a:t> </a:t>
            </a:r>
            <a:r>
              <a:rPr lang="en-US" sz="2400" dirty="0" err="1" smtClean="0"/>
              <a:t>penguat</a:t>
            </a:r>
            <a:r>
              <a:rPr lang="en-US" sz="2400" dirty="0" smtClean="0"/>
              <a:t> </a:t>
            </a:r>
            <a:r>
              <a:rPr lang="en-US" sz="2400" dirty="0" err="1" smtClean="0"/>
              <a:t>selisih</a:t>
            </a:r>
            <a:r>
              <a:rPr lang="en-US" sz="2400" dirty="0" smtClean="0"/>
              <a:t> </a:t>
            </a:r>
            <a:r>
              <a:rPr lang="en-US" sz="2400" dirty="0" err="1" smtClean="0"/>
              <a:t>dari</a:t>
            </a:r>
            <a:r>
              <a:rPr lang="en-US" sz="2400" dirty="0" smtClean="0"/>
              <a:t> </a:t>
            </a:r>
            <a:r>
              <a:rPr lang="en-US" sz="2400" dirty="0" err="1" smtClean="0"/>
              <a:t>rangkaian</a:t>
            </a:r>
            <a:r>
              <a:rPr lang="en-US" sz="2400" dirty="0" smtClean="0"/>
              <a:t> </a:t>
            </a:r>
            <a:r>
              <a:rPr lang="en-US" sz="2400" dirty="0" err="1" smtClean="0"/>
              <a:t>berikut</a:t>
            </a:r>
            <a:r>
              <a:rPr lang="en-US" sz="2400" dirty="0" smtClean="0"/>
              <a:t>:</a:t>
            </a:r>
          </a:p>
        </p:txBody>
      </p:sp>
      <p:pic>
        <p:nvPicPr>
          <p:cNvPr id="7" name="Picture 6"/>
          <p:cNvPicPr/>
          <p:nvPr/>
        </p:nvPicPr>
        <p:blipFill>
          <a:blip r:embed="rId2"/>
          <a:stretch>
            <a:fillRect/>
          </a:stretch>
        </p:blipFill>
        <p:spPr>
          <a:xfrm>
            <a:off x="990600" y="2590800"/>
            <a:ext cx="4800600" cy="35814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37</a:t>
            </a:fld>
            <a:endParaRPr lang="en-US"/>
          </a:p>
        </p:txBody>
      </p:sp>
      <p:sp>
        <p:nvSpPr>
          <p:cNvPr id="56321" name="Rectangle 1"/>
          <p:cNvSpPr>
            <a:spLocks noChangeArrowheads="1"/>
          </p:cNvSpPr>
          <p:nvPr/>
        </p:nvSpPr>
        <p:spPr bwMode="auto">
          <a:xfrm>
            <a:off x="304800" y="1676400"/>
            <a:ext cx="8229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6.</a:t>
            </a:r>
            <a:r>
              <a:rPr lang="en-US" sz="2400" dirty="0" smtClean="0"/>
              <a:t> </a:t>
            </a:r>
            <a:r>
              <a:rPr lang="en-US" sz="2400" dirty="0" err="1" smtClean="0"/>
              <a:t>Carilah</a:t>
            </a:r>
            <a:r>
              <a:rPr lang="en-US" sz="2400" dirty="0" smtClean="0"/>
              <a:t> </a:t>
            </a:r>
            <a:r>
              <a:rPr lang="en-US" sz="2400" dirty="0" err="1" smtClean="0"/>
              <a:t>Rumus</a:t>
            </a:r>
            <a:r>
              <a:rPr lang="en-US" sz="2400" dirty="0" smtClean="0"/>
              <a:t> </a:t>
            </a:r>
            <a:r>
              <a:rPr lang="en-US" sz="2400" dirty="0" err="1" smtClean="0"/>
              <a:t>Vout</a:t>
            </a:r>
            <a:r>
              <a:rPr lang="en-US" sz="2400" dirty="0" smtClean="0"/>
              <a:t> </a:t>
            </a:r>
            <a:r>
              <a:rPr lang="en-US" sz="2400" dirty="0" err="1" smtClean="0"/>
              <a:t>untuk</a:t>
            </a:r>
            <a:r>
              <a:rPr lang="en-US" sz="2400" dirty="0" smtClean="0"/>
              <a:t> </a:t>
            </a:r>
            <a:r>
              <a:rPr lang="en-US" sz="2400" dirty="0" err="1" smtClean="0"/>
              <a:t>rangkaian</a:t>
            </a:r>
            <a:r>
              <a:rPr lang="en-US" sz="2400" dirty="0" smtClean="0"/>
              <a:t> </a:t>
            </a:r>
            <a:r>
              <a:rPr lang="en-US" sz="2400" dirty="0" err="1" smtClean="0"/>
              <a:t>berikut</a:t>
            </a:r>
            <a:r>
              <a:rPr lang="en-US" sz="2400" dirty="0" smtClean="0"/>
              <a:t> :</a:t>
            </a:r>
          </a:p>
          <a:p>
            <a:pPr fontAlgn="base">
              <a:spcBef>
                <a:spcPct val="0"/>
              </a:spcBef>
              <a:spcAft>
                <a:spcPct val="0"/>
              </a:spcAft>
            </a:pPr>
            <a:r>
              <a:rPr lang="en-US" sz="2400" dirty="0" err="1" smtClean="0"/>
              <a:t>Jika</a:t>
            </a:r>
            <a:r>
              <a:rPr lang="en-US" sz="2400" dirty="0" smtClean="0"/>
              <a:t> </a:t>
            </a:r>
            <a:r>
              <a:rPr lang="en-US" sz="2400" dirty="0" err="1" smtClean="0"/>
              <a:t>diketahui</a:t>
            </a:r>
            <a:r>
              <a:rPr lang="en-US" sz="2400" dirty="0" smtClean="0"/>
              <a:t>: R</a:t>
            </a:r>
            <a:r>
              <a:rPr lang="en-US" sz="2400" baseline="-25000" dirty="0" smtClean="0"/>
              <a:t>1 </a:t>
            </a:r>
            <a:r>
              <a:rPr lang="en-US" sz="2400" dirty="0" smtClean="0"/>
              <a:t>= R</a:t>
            </a:r>
            <a:r>
              <a:rPr lang="en-US" sz="2400" baseline="-25000" dirty="0" smtClean="0"/>
              <a:t>3 </a:t>
            </a:r>
            <a:r>
              <a:rPr lang="en-US" sz="2400" dirty="0" smtClean="0"/>
              <a:t>= 2KΩ ; R</a:t>
            </a:r>
            <a:r>
              <a:rPr lang="en-US" sz="2400" baseline="-25000" dirty="0" smtClean="0"/>
              <a:t>2</a:t>
            </a:r>
            <a:r>
              <a:rPr lang="en-US" sz="2400" dirty="0" smtClean="0"/>
              <a:t> = R</a:t>
            </a:r>
            <a:r>
              <a:rPr lang="en-US" sz="2400" baseline="-25000" dirty="0" smtClean="0"/>
              <a:t>4</a:t>
            </a:r>
            <a:r>
              <a:rPr lang="en-US" sz="2400" dirty="0" smtClean="0"/>
              <a:t> = 4KΩ ; V</a:t>
            </a:r>
            <a:r>
              <a:rPr lang="en-US" sz="2400" baseline="-25000" dirty="0" smtClean="0"/>
              <a:t>1</a:t>
            </a:r>
            <a:r>
              <a:rPr lang="en-US" sz="2400" dirty="0" smtClean="0"/>
              <a:t>=6V ; V</a:t>
            </a:r>
            <a:r>
              <a:rPr lang="en-US" sz="2400" baseline="-25000" dirty="0" smtClean="0"/>
              <a:t>2</a:t>
            </a:r>
            <a:r>
              <a:rPr lang="en-US" sz="2400" dirty="0" smtClean="0"/>
              <a:t> = 7V</a:t>
            </a:r>
          </a:p>
          <a:p>
            <a:pPr lvl="0" fontAlgn="base">
              <a:spcBef>
                <a:spcPct val="0"/>
              </a:spcBef>
              <a:spcAft>
                <a:spcPct val="0"/>
              </a:spcAft>
            </a:pPr>
            <a:endParaRPr lang="en-US" sz="2400" dirty="0" smtClean="0"/>
          </a:p>
        </p:txBody>
      </p:sp>
      <p:pic>
        <p:nvPicPr>
          <p:cNvPr id="8" name="Picture 7"/>
          <p:cNvPicPr/>
          <p:nvPr/>
        </p:nvPicPr>
        <p:blipFill>
          <a:blip r:embed="rId2"/>
          <a:stretch>
            <a:fillRect/>
          </a:stretch>
        </p:blipFill>
        <p:spPr>
          <a:xfrm>
            <a:off x="1524000" y="2819400"/>
            <a:ext cx="5562600" cy="38862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38</a:t>
            </a:fld>
            <a:endParaRPr lang="en-US"/>
          </a:p>
        </p:txBody>
      </p:sp>
      <p:sp>
        <p:nvSpPr>
          <p:cNvPr id="56321" name="Rectangle 1"/>
          <p:cNvSpPr>
            <a:spLocks noChangeArrowheads="1"/>
          </p:cNvSpPr>
          <p:nvPr/>
        </p:nvSpPr>
        <p:spPr bwMode="auto">
          <a:xfrm>
            <a:off x="304800" y="1676400"/>
            <a:ext cx="8229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8.</a:t>
            </a:r>
            <a:r>
              <a:rPr lang="en-US" sz="2400" dirty="0" smtClean="0"/>
              <a:t> </a:t>
            </a:r>
            <a:r>
              <a:rPr lang="en-US" sz="2400" dirty="0" err="1" smtClean="0"/>
              <a:t>Carilah</a:t>
            </a:r>
            <a:r>
              <a:rPr lang="en-US" sz="2400" dirty="0" smtClean="0"/>
              <a:t> </a:t>
            </a:r>
            <a:r>
              <a:rPr lang="en-US" sz="2400" dirty="0" err="1" smtClean="0"/>
              <a:t>rumus</a:t>
            </a:r>
            <a:r>
              <a:rPr lang="en-US" sz="2400" dirty="0" smtClean="0"/>
              <a:t> </a:t>
            </a:r>
            <a:r>
              <a:rPr lang="en-US" sz="2400" dirty="0" err="1" smtClean="0"/>
              <a:t>Vout</a:t>
            </a:r>
            <a:r>
              <a:rPr lang="en-US" sz="2400" dirty="0" smtClean="0"/>
              <a:t> </a:t>
            </a:r>
            <a:r>
              <a:rPr lang="en-US" sz="2400" dirty="0" err="1" smtClean="0"/>
              <a:t>untuk</a:t>
            </a:r>
            <a:r>
              <a:rPr lang="en-US" sz="2400" dirty="0" smtClean="0"/>
              <a:t> </a:t>
            </a:r>
            <a:r>
              <a:rPr lang="en-US" sz="2400" dirty="0" err="1" smtClean="0"/>
              <a:t>rangkaian</a:t>
            </a:r>
            <a:r>
              <a:rPr lang="en-US" sz="2400" dirty="0" smtClean="0"/>
              <a:t> </a:t>
            </a:r>
            <a:r>
              <a:rPr lang="en-US" sz="2400" dirty="0" err="1" smtClean="0"/>
              <a:t>berikut</a:t>
            </a:r>
            <a:r>
              <a:rPr lang="en-US" sz="2400" dirty="0" smtClean="0"/>
              <a:t>, </a:t>
            </a:r>
            <a:r>
              <a:rPr lang="en-US" sz="2400" dirty="0" err="1" smtClean="0"/>
              <a:t>Jika</a:t>
            </a:r>
            <a:r>
              <a:rPr lang="en-US" sz="2400" dirty="0" smtClean="0"/>
              <a:t> </a:t>
            </a:r>
            <a:r>
              <a:rPr lang="en-US" sz="2400" dirty="0" err="1" smtClean="0"/>
              <a:t>diketahui</a:t>
            </a:r>
            <a:r>
              <a:rPr lang="en-US" sz="2400" dirty="0" smtClean="0"/>
              <a:t> R</a:t>
            </a:r>
            <a:r>
              <a:rPr lang="en-US" sz="2400" baseline="-25000" dirty="0" smtClean="0"/>
              <a:t>1</a:t>
            </a:r>
            <a:r>
              <a:rPr lang="en-US" sz="2400" dirty="0" smtClean="0"/>
              <a:t>=R</a:t>
            </a:r>
            <a:r>
              <a:rPr lang="en-US" sz="2400" baseline="-25000" dirty="0" smtClean="0"/>
              <a:t>2</a:t>
            </a:r>
            <a:r>
              <a:rPr lang="en-US" sz="2400" dirty="0" smtClean="0"/>
              <a:t>=R</a:t>
            </a:r>
            <a:r>
              <a:rPr lang="en-US" sz="2400" baseline="-25000" dirty="0" smtClean="0"/>
              <a:t>3</a:t>
            </a:r>
            <a:r>
              <a:rPr lang="en-US" sz="2400" dirty="0" smtClean="0"/>
              <a:t>=R</a:t>
            </a:r>
            <a:r>
              <a:rPr lang="en-US" sz="2400" baseline="-25000" dirty="0" smtClean="0"/>
              <a:t>4</a:t>
            </a:r>
            <a:r>
              <a:rPr lang="en-US" sz="2400" dirty="0" smtClean="0"/>
              <a:t>=R</a:t>
            </a:r>
            <a:r>
              <a:rPr lang="en-US" sz="2400" baseline="-25000" dirty="0" smtClean="0"/>
              <a:t>5</a:t>
            </a:r>
            <a:r>
              <a:rPr lang="en-US" sz="2400" dirty="0" smtClean="0"/>
              <a:t>=R </a:t>
            </a:r>
          </a:p>
        </p:txBody>
      </p:sp>
      <p:pic>
        <p:nvPicPr>
          <p:cNvPr id="9" name="Picture 8"/>
          <p:cNvPicPr/>
          <p:nvPr/>
        </p:nvPicPr>
        <p:blipFill>
          <a:blip r:embed="rId2"/>
          <a:stretch>
            <a:fillRect/>
          </a:stretch>
        </p:blipFill>
        <p:spPr>
          <a:xfrm>
            <a:off x="1143000" y="2590800"/>
            <a:ext cx="6705600" cy="36576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39</a:t>
            </a:fld>
            <a:endParaRPr lang="en-US"/>
          </a:p>
        </p:txBody>
      </p:sp>
      <p:sp>
        <p:nvSpPr>
          <p:cNvPr id="56321" name="Rectangle 1"/>
          <p:cNvSpPr>
            <a:spLocks noChangeArrowheads="1"/>
          </p:cNvSpPr>
          <p:nvPr/>
        </p:nvSpPr>
        <p:spPr bwMode="auto">
          <a:xfrm>
            <a:off x="304800" y="1676400"/>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9.</a:t>
            </a:r>
            <a:r>
              <a:rPr lang="en-US" sz="2400" dirty="0" smtClean="0"/>
              <a:t> </a:t>
            </a:r>
            <a:r>
              <a:rPr lang="en-US" sz="2400" dirty="0" err="1" smtClean="0"/>
              <a:t>Carilah</a:t>
            </a:r>
            <a:r>
              <a:rPr lang="en-US" sz="2400" dirty="0" smtClean="0"/>
              <a:t> </a:t>
            </a:r>
            <a:r>
              <a:rPr lang="en-US" sz="2400" dirty="0" err="1" smtClean="0"/>
              <a:t>rumus</a:t>
            </a:r>
            <a:r>
              <a:rPr lang="en-US" sz="2400" dirty="0" smtClean="0"/>
              <a:t> </a:t>
            </a:r>
            <a:r>
              <a:rPr lang="en-US" sz="2400" dirty="0" err="1" smtClean="0"/>
              <a:t>Vout</a:t>
            </a:r>
            <a:r>
              <a:rPr lang="en-US" sz="2400" dirty="0" smtClean="0"/>
              <a:t> </a:t>
            </a:r>
            <a:r>
              <a:rPr lang="en-US" sz="2400" dirty="0" err="1" smtClean="0"/>
              <a:t>untuk</a:t>
            </a:r>
            <a:r>
              <a:rPr lang="en-US" sz="2400" dirty="0" smtClean="0"/>
              <a:t> </a:t>
            </a:r>
            <a:r>
              <a:rPr lang="en-US" sz="2400" dirty="0" err="1" smtClean="0"/>
              <a:t>rangkaian</a:t>
            </a:r>
            <a:r>
              <a:rPr lang="en-US" sz="2400" dirty="0" smtClean="0"/>
              <a:t> </a:t>
            </a:r>
            <a:r>
              <a:rPr lang="en-US" sz="2400" dirty="0" err="1" smtClean="0"/>
              <a:t>berikut</a:t>
            </a:r>
            <a:r>
              <a:rPr lang="en-US" sz="2400" dirty="0" smtClean="0"/>
              <a:t> :</a:t>
            </a:r>
          </a:p>
        </p:txBody>
      </p:sp>
      <p:pic>
        <p:nvPicPr>
          <p:cNvPr id="7" name="Picture 6"/>
          <p:cNvPicPr/>
          <p:nvPr/>
        </p:nvPicPr>
        <p:blipFill>
          <a:blip r:embed="rId2"/>
          <a:stretch>
            <a:fillRect/>
          </a:stretch>
        </p:blipFill>
        <p:spPr>
          <a:xfrm>
            <a:off x="914400" y="2362200"/>
            <a:ext cx="6553200" cy="381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Karakteristik</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30FF78D7-7CA0-44FD-8733-19F49D683D81}" type="slidenum">
              <a:rPr lang="en-US" smtClean="0"/>
              <a:pPr/>
              <a:t>4</a:t>
            </a:fld>
            <a:endParaRPr lang="en-US"/>
          </a:p>
        </p:txBody>
      </p:sp>
      <p:sp>
        <p:nvSpPr>
          <p:cNvPr id="6" name="Content Placeholder 5"/>
          <p:cNvSpPr>
            <a:spLocks noGrp="1"/>
          </p:cNvSpPr>
          <p:nvPr>
            <p:ph sz="quarter" idx="1"/>
          </p:nvPr>
        </p:nvSpPr>
        <p:spPr/>
        <p:txBody>
          <a:bodyPr>
            <a:normAutofit fontScale="77500" lnSpcReduction="20000"/>
          </a:bodyPr>
          <a:lstStyle/>
          <a:p>
            <a:r>
              <a:rPr lang="en-US" dirty="0" err="1"/>
              <a:t>Karakteristik</a:t>
            </a:r>
            <a:r>
              <a:rPr lang="en-US" dirty="0"/>
              <a:t> </a:t>
            </a:r>
            <a:r>
              <a:rPr lang="en-US" dirty="0" err="1"/>
              <a:t>utama</a:t>
            </a:r>
            <a:r>
              <a:rPr lang="en-US" dirty="0"/>
              <a:t> </a:t>
            </a:r>
            <a:r>
              <a:rPr lang="en-US" dirty="0" err="1"/>
              <a:t>sebuah</a:t>
            </a:r>
            <a:r>
              <a:rPr lang="en-US" dirty="0"/>
              <a:t> </a:t>
            </a:r>
            <a:r>
              <a:rPr lang="en-US" dirty="0" err="1"/>
              <a:t>penguat</a:t>
            </a:r>
            <a:r>
              <a:rPr lang="en-US" dirty="0"/>
              <a:t> </a:t>
            </a:r>
            <a:r>
              <a:rPr lang="en-US" dirty="0" err="1"/>
              <a:t>operasional</a:t>
            </a:r>
            <a:r>
              <a:rPr lang="en-US" dirty="0"/>
              <a:t> yang ideal </a:t>
            </a:r>
            <a:r>
              <a:rPr lang="en-US" dirty="0" err="1"/>
              <a:t>adalah</a:t>
            </a:r>
            <a:r>
              <a:rPr lang="en-US" dirty="0"/>
              <a:t> </a:t>
            </a:r>
            <a:r>
              <a:rPr lang="en-US" dirty="0" smtClean="0"/>
              <a:t>:</a:t>
            </a:r>
          </a:p>
          <a:p>
            <a:pPr marL="574675" indent="-398463" algn="just">
              <a:buFont typeface="+mj-lt"/>
              <a:buAutoNum type="arabicPeriod"/>
            </a:pPr>
            <a:r>
              <a:rPr lang="en-US" dirty="0" err="1" smtClean="0"/>
              <a:t>Impedansi</a:t>
            </a:r>
            <a:r>
              <a:rPr lang="en-US" dirty="0" smtClean="0"/>
              <a:t> </a:t>
            </a:r>
            <a:r>
              <a:rPr lang="en-US" dirty="0" err="1" smtClean="0"/>
              <a:t>masukan</a:t>
            </a:r>
            <a:r>
              <a:rPr lang="en-US" dirty="0" smtClean="0"/>
              <a:t> </a:t>
            </a:r>
            <a:r>
              <a:rPr lang="en-US" dirty="0" err="1" smtClean="0"/>
              <a:t>tak</a:t>
            </a:r>
            <a:r>
              <a:rPr lang="en-US" dirty="0" smtClean="0"/>
              <a:t> </a:t>
            </a:r>
            <a:r>
              <a:rPr lang="en-US" dirty="0" err="1" smtClean="0"/>
              <a:t>terhingga</a:t>
            </a:r>
            <a:r>
              <a:rPr lang="en-US" dirty="0" smtClean="0"/>
              <a:t>. </a:t>
            </a:r>
            <a:r>
              <a:rPr lang="en-US" dirty="0" err="1" smtClean="0"/>
              <a:t>Penguat</a:t>
            </a:r>
            <a:r>
              <a:rPr lang="en-US" dirty="0" smtClean="0"/>
              <a:t> yang ideal </a:t>
            </a:r>
            <a:r>
              <a:rPr lang="en-US" dirty="0" err="1" smtClean="0"/>
              <a:t>diharapkan</a:t>
            </a:r>
            <a:r>
              <a:rPr lang="en-US" dirty="0" smtClean="0"/>
              <a:t> </a:t>
            </a:r>
            <a:r>
              <a:rPr lang="en-US" dirty="0" err="1" smtClean="0"/>
              <a:t>tidak</a:t>
            </a:r>
            <a:r>
              <a:rPr lang="en-US" dirty="0" smtClean="0"/>
              <a:t> </a:t>
            </a:r>
            <a:r>
              <a:rPr lang="en-US" dirty="0" err="1" smtClean="0"/>
              <a:t>menarik</a:t>
            </a:r>
            <a:r>
              <a:rPr lang="en-US" dirty="0" smtClean="0"/>
              <a:t> </a:t>
            </a:r>
            <a:r>
              <a:rPr lang="en-US" dirty="0" err="1" smtClean="0"/>
              <a:t>arus</a:t>
            </a:r>
            <a:r>
              <a:rPr lang="en-US" dirty="0" smtClean="0"/>
              <a:t> </a:t>
            </a:r>
            <a:r>
              <a:rPr lang="en-US" dirty="0" err="1" smtClean="0"/>
              <a:t>masukan</a:t>
            </a:r>
            <a:r>
              <a:rPr lang="en-US" dirty="0" smtClean="0"/>
              <a:t>, </a:t>
            </a:r>
            <a:r>
              <a:rPr lang="en-US" dirty="0" err="1" smtClean="0"/>
              <a:t>artinya</a:t>
            </a:r>
            <a:r>
              <a:rPr lang="en-US" dirty="0" smtClean="0"/>
              <a:t> </a:t>
            </a:r>
            <a:r>
              <a:rPr lang="en-US" dirty="0" err="1" smtClean="0"/>
              <a:t>tidak</a:t>
            </a:r>
            <a:r>
              <a:rPr lang="en-US" dirty="0" smtClean="0"/>
              <a:t> </a:t>
            </a:r>
            <a:r>
              <a:rPr lang="en-US" dirty="0" err="1" smtClean="0"/>
              <a:t>ada</a:t>
            </a:r>
            <a:r>
              <a:rPr lang="en-US" dirty="0" smtClean="0"/>
              <a:t> </a:t>
            </a:r>
            <a:r>
              <a:rPr lang="en-US" dirty="0" err="1" smtClean="0"/>
              <a:t>arus</a:t>
            </a:r>
            <a:r>
              <a:rPr lang="en-US" dirty="0" smtClean="0"/>
              <a:t> yang </a:t>
            </a:r>
            <a:r>
              <a:rPr lang="en-US" dirty="0" err="1" smtClean="0"/>
              <a:t>masuk</a:t>
            </a:r>
            <a:r>
              <a:rPr lang="en-US" dirty="0" smtClean="0"/>
              <a:t> </a:t>
            </a:r>
            <a:r>
              <a:rPr lang="en-US" dirty="0" err="1" smtClean="0"/>
              <a:t>kedalam</a:t>
            </a:r>
            <a:r>
              <a:rPr lang="en-US" dirty="0" smtClean="0"/>
              <a:t> terminal 1 </a:t>
            </a:r>
            <a:r>
              <a:rPr lang="en-US" dirty="0" err="1" smtClean="0"/>
              <a:t>maupun</a:t>
            </a:r>
            <a:r>
              <a:rPr lang="en-US" dirty="0" smtClean="0"/>
              <a:t> 2 ( I1 =I2 = 0)</a:t>
            </a:r>
            <a:endParaRPr lang="en-US" dirty="0"/>
          </a:p>
          <a:p>
            <a:pPr marL="574675" indent="-398463" algn="just">
              <a:buFont typeface="+mj-lt"/>
              <a:buAutoNum type="arabicPeriod"/>
            </a:pPr>
            <a:r>
              <a:rPr lang="en-US" dirty="0" err="1" smtClean="0"/>
              <a:t>Impedansi</a:t>
            </a:r>
            <a:r>
              <a:rPr lang="en-US" dirty="0" smtClean="0"/>
              <a:t> </a:t>
            </a:r>
            <a:r>
              <a:rPr lang="en-US" dirty="0" err="1"/>
              <a:t>keluaran</a:t>
            </a:r>
            <a:r>
              <a:rPr lang="en-US" dirty="0"/>
              <a:t> </a:t>
            </a:r>
            <a:r>
              <a:rPr lang="en-US" dirty="0" err="1"/>
              <a:t>sama</a:t>
            </a:r>
            <a:r>
              <a:rPr lang="en-US" dirty="0"/>
              <a:t> </a:t>
            </a:r>
            <a:r>
              <a:rPr lang="en-US" dirty="0" err="1"/>
              <a:t>dengan</a:t>
            </a:r>
            <a:r>
              <a:rPr lang="en-US" dirty="0"/>
              <a:t> </a:t>
            </a:r>
            <a:r>
              <a:rPr lang="en-US" dirty="0" err="1"/>
              <a:t>nol</a:t>
            </a:r>
            <a:r>
              <a:rPr lang="en-US" dirty="0"/>
              <a:t> Terminal 3 </a:t>
            </a:r>
            <a:r>
              <a:rPr lang="en-US" dirty="0" err="1"/>
              <a:t>merupakan</a:t>
            </a:r>
            <a:r>
              <a:rPr lang="en-US" dirty="0"/>
              <a:t> </a:t>
            </a:r>
            <a:r>
              <a:rPr lang="en-US" dirty="0" err="1"/>
              <a:t>keluaran</a:t>
            </a:r>
            <a:r>
              <a:rPr lang="en-US" dirty="0"/>
              <a:t> </a:t>
            </a:r>
            <a:r>
              <a:rPr lang="en-US" dirty="0" err="1"/>
              <a:t>penguat</a:t>
            </a:r>
            <a:r>
              <a:rPr lang="en-US" dirty="0"/>
              <a:t> </a:t>
            </a:r>
            <a:r>
              <a:rPr lang="en-US" dirty="0" err="1"/>
              <a:t>operasional</a:t>
            </a:r>
            <a:r>
              <a:rPr lang="en-US" dirty="0"/>
              <a:t>, </a:t>
            </a:r>
            <a:r>
              <a:rPr lang="en-US" dirty="0" err="1"/>
              <a:t>idealnya</a:t>
            </a:r>
            <a:r>
              <a:rPr lang="en-US" dirty="0"/>
              <a:t> </a:t>
            </a:r>
            <a:r>
              <a:rPr lang="en-US" dirty="0" err="1"/>
              <a:t>diharapkan</a:t>
            </a:r>
            <a:r>
              <a:rPr lang="en-US" dirty="0"/>
              <a:t> </a:t>
            </a:r>
            <a:r>
              <a:rPr lang="en-US" dirty="0" err="1"/>
              <a:t>bertindak</a:t>
            </a:r>
            <a:r>
              <a:rPr lang="en-US" dirty="0"/>
              <a:t> </a:t>
            </a:r>
            <a:r>
              <a:rPr lang="en-US" dirty="0" err="1"/>
              <a:t>sebagai</a:t>
            </a:r>
            <a:r>
              <a:rPr lang="en-US" dirty="0"/>
              <a:t> terminal </a:t>
            </a:r>
            <a:r>
              <a:rPr lang="en-US" dirty="0" err="1"/>
              <a:t>keluaran</a:t>
            </a:r>
            <a:r>
              <a:rPr lang="en-US" dirty="0"/>
              <a:t> </a:t>
            </a:r>
            <a:r>
              <a:rPr lang="en-US" dirty="0" err="1"/>
              <a:t>sebuah</a:t>
            </a:r>
            <a:r>
              <a:rPr lang="en-US" dirty="0"/>
              <a:t> </a:t>
            </a:r>
            <a:r>
              <a:rPr lang="en-US" dirty="0" err="1"/>
              <a:t>sumber</a:t>
            </a:r>
            <a:r>
              <a:rPr lang="en-US" dirty="0"/>
              <a:t> </a:t>
            </a:r>
            <a:r>
              <a:rPr lang="en-US" dirty="0" err="1"/>
              <a:t>sumber</a:t>
            </a:r>
            <a:r>
              <a:rPr lang="en-US" dirty="0"/>
              <a:t> </a:t>
            </a:r>
            <a:r>
              <a:rPr lang="en-US" dirty="0" err="1"/>
              <a:t>tegangan</a:t>
            </a:r>
            <a:r>
              <a:rPr lang="en-US" dirty="0"/>
              <a:t> ideal. </a:t>
            </a:r>
            <a:r>
              <a:rPr lang="en-US" dirty="0" err="1"/>
              <a:t>Tegangan</a:t>
            </a:r>
            <a:r>
              <a:rPr lang="en-US" dirty="0"/>
              <a:t> </a:t>
            </a:r>
            <a:r>
              <a:rPr lang="en-US" dirty="0" err="1"/>
              <a:t>antara</a:t>
            </a:r>
            <a:r>
              <a:rPr lang="en-US" dirty="0"/>
              <a:t> terminal3 </a:t>
            </a:r>
            <a:r>
              <a:rPr lang="en-US" dirty="0" err="1"/>
              <a:t>dengan</a:t>
            </a:r>
            <a:r>
              <a:rPr lang="en-US" dirty="0"/>
              <a:t> ground </a:t>
            </a:r>
            <a:r>
              <a:rPr lang="en-US" dirty="0" err="1"/>
              <a:t>akan</a:t>
            </a:r>
            <a:r>
              <a:rPr lang="en-US" dirty="0"/>
              <a:t> </a:t>
            </a:r>
            <a:r>
              <a:rPr lang="en-US" dirty="0" err="1"/>
              <a:t>selalu</a:t>
            </a:r>
            <a:r>
              <a:rPr lang="en-US" dirty="0"/>
              <a:t> </a:t>
            </a:r>
            <a:r>
              <a:rPr lang="en-US" dirty="0" err="1"/>
              <a:t>sama</a:t>
            </a:r>
            <a:r>
              <a:rPr lang="en-US" dirty="0"/>
              <a:t> </a:t>
            </a:r>
            <a:r>
              <a:rPr lang="en-US" dirty="0" err="1"/>
              <a:t>dengan</a:t>
            </a:r>
            <a:r>
              <a:rPr lang="en-US" dirty="0"/>
              <a:t> A (V2 . V1 ), </a:t>
            </a:r>
            <a:r>
              <a:rPr lang="en-US" dirty="0" err="1"/>
              <a:t>dimana</a:t>
            </a:r>
            <a:r>
              <a:rPr lang="en-US" dirty="0"/>
              <a:t> A </a:t>
            </a:r>
            <a:r>
              <a:rPr lang="en-US" dirty="0" err="1"/>
              <a:t>adalah</a:t>
            </a:r>
            <a:r>
              <a:rPr lang="en-US" dirty="0"/>
              <a:t> </a:t>
            </a:r>
            <a:r>
              <a:rPr lang="en-US" dirty="0" err="1"/>
              <a:t>faktor</a:t>
            </a:r>
            <a:r>
              <a:rPr lang="en-US" dirty="0"/>
              <a:t> </a:t>
            </a:r>
            <a:r>
              <a:rPr lang="en-US" dirty="0" err="1"/>
              <a:t>penguatan</a:t>
            </a:r>
            <a:r>
              <a:rPr lang="en-US" dirty="0"/>
              <a:t> </a:t>
            </a:r>
            <a:r>
              <a:rPr lang="en-US" dirty="0" err="1"/>
              <a:t>sebuah</a:t>
            </a:r>
            <a:r>
              <a:rPr lang="en-US" dirty="0"/>
              <a:t> </a:t>
            </a:r>
            <a:r>
              <a:rPr lang="en-US" dirty="0" err="1"/>
              <a:t>penguat</a:t>
            </a:r>
            <a:r>
              <a:rPr lang="en-US" dirty="0"/>
              <a:t> </a:t>
            </a:r>
            <a:r>
              <a:rPr lang="en-US" dirty="0" err="1" smtClean="0"/>
              <a:t>operasional</a:t>
            </a:r>
            <a:r>
              <a:rPr lang="en-US" dirty="0" smtClean="0"/>
              <a:t>.</a:t>
            </a:r>
          </a:p>
          <a:p>
            <a:pPr marL="574675" indent="-398463" algn="just">
              <a:buFont typeface="+mj-lt"/>
              <a:buAutoNum type="arabicPeriod"/>
            </a:pPr>
            <a:r>
              <a:rPr lang="en-US" dirty="0" err="1" smtClean="0"/>
              <a:t>Penguatan</a:t>
            </a:r>
            <a:r>
              <a:rPr lang="en-US" dirty="0" smtClean="0"/>
              <a:t> </a:t>
            </a:r>
            <a:r>
              <a:rPr lang="en-US" dirty="0"/>
              <a:t>loop </a:t>
            </a:r>
            <a:r>
              <a:rPr lang="en-US" dirty="0" err="1"/>
              <a:t>terbuka</a:t>
            </a:r>
            <a:r>
              <a:rPr lang="en-US" dirty="0"/>
              <a:t> </a:t>
            </a:r>
            <a:r>
              <a:rPr lang="en-US" dirty="0" err="1"/>
              <a:t>tak</a:t>
            </a:r>
            <a:r>
              <a:rPr lang="en-US" dirty="0"/>
              <a:t> </a:t>
            </a:r>
            <a:r>
              <a:rPr lang="en-US" dirty="0" err="1"/>
              <a:t>terhingga</a:t>
            </a:r>
            <a:r>
              <a:rPr lang="en-US" dirty="0"/>
              <a:t>. </a:t>
            </a:r>
            <a:r>
              <a:rPr lang="en-US" dirty="0" err="1"/>
              <a:t>Apabila</a:t>
            </a:r>
            <a:r>
              <a:rPr lang="en-US" dirty="0"/>
              <a:t> </a:t>
            </a:r>
            <a:r>
              <a:rPr lang="en-US" dirty="0" err="1"/>
              <a:t>dioperasikan</a:t>
            </a:r>
            <a:r>
              <a:rPr lang="en-US" dirty="0"/>
              <a:t> </a:t>
            </a:r>
            <a:r>
              <a:rPr lang="en-US" dirty="0" err="1"/>
              <a:t>pada</a:t>
            </a:r>
            <a:r>
              <a:rPr lang="en-US" dirty="0"/>
              <a:t> loop </a:t>
            </a:r>
            <a:r>
              <a:rPr lang="en-US" dirty="0" err="1"/>
              <a:t>terbuka</a:t>
            </a:r>
            <a:r>
              <a:rPr lang="en-US" dirty="0"/>
              <a:t> ( </a:t>
            </a:r>
            <a:r>
              <a:rPr lang="en-US" dirty="0" err="1"/>
              <a:t>tidak</a:t>
            </a:r>
            <a:r>
              <a:rPr lang="en-US" dirty="0"/>
              <a:t> </a:t>
            </a:r>
            <a:r>
              <a:rPr lang="en-US" dirty="0" err="1"/>
              <a:t>ada</a:t>
            </a:r>
            <a:r>
              <a:rPr lang="en-US" dirty="0"/>
              <a:t> </a:t>
            </a:r>
            <a:r>
              <a:rPr lang="en-US" dirty="0" err="1"/>
              <a:t>umpan</a:t>
            </a:r>
            <a:r>
              <a:rPr lang="en-US" dirty="0"/>
              <a:t> </a:t>
            </a:r>
            <a:r>
              <a:rPr lang="en-US" dirty="0" err="1"/>
              <a:t>balik</a:t>
            </a:r>
            <a:r>
              <a:rPr lang="en-US" dirty="0"/>
              <a:t> </a:t>
            </a:r>
            <a:r>
              <a:rPr lang="en-US" dirty="0" err="1"/>
              <a:t>dari</a:t>
            </a:r>
            <a:r>
              <a:rPr lang="en-US" dirty="0"/>
              <a:t> </a:t>
            </a:r>
            <a:r>
              <a:rPr lang="en-US" dirty="0" err="1"/>
              <a:t>keluaran</a:t>
            </a:r>
            <a:r>
              <a:rPr lang="en-US" dirty="0"/>
              <a:t> </a:t>
            </a:r>
            <a:r>
              <a:rPr lang="en-US" dirty="0" err="1"/>
              <a:t>ke</a:t>
            </a:r>
            <a:r>
              <a:rPr lang="en-US" dirty="0"/>
              <a:t> </a:t>
            </a:r>
            <a:r>
              <a:rPr lang="en-US" dirty="0" err="1"/>
              <a:t>masukan</a:t>
            </a:r>
            <a:r>
              <a:rPr lang="en-US" dirty="0"/>
              <a:t> ), </a:t>
            </a:r>
            <a:r>
              <a:rPr lang="en-US" dirty="0" err="1"/>
              <a:t>maka</a:t>
            </a:r>
            <a:r>
              <a:rPr lang="en-US" dirty="0"/>
              <a:t> </a:t>
            </a:r>
            <a:r>
              <a:rPr lang="en-US" dirty="0" err="1"/>
              <a:t>sebuah</a:t>
            </a:r>
            <a:r>
              <a:rPr lang="en-US" dirty="0"/>
              <a:t> </a:t>
            </a:r>
            <a:r>
              <a:rPr lang="en-US" dirty="0" err="1"/>
              <a:t>penguat</a:t>
            </a:r>
            <a:r>
              <a:rPr lang="en-US" dirty="0"/>
              <a:t> </a:t>
            </a:r>
            <a:r>
              <a:rPr lang="en-US" dirty="0" err="1"/>
              <a:t>opersaional</a:t>
            </a:r>
            <a:r>
              <a:rPr lang="en-US" dirty="0"/>
              <a:t> ideal </a:t>
            </a:r>
            <a:r>
              <a:rPr lang="en-US" dirty="0" err="1"/>
              <a:t>mempnyai</a:t>
            </a:r>
            <a:r>
              <a:rPr lang="en-US" dirty="0"/>
              <a:t> gain (</a:t>
            </a:r>
            <a:r>
              <a:rPr lang="en-US" dirty="0" err="1"/>
              <a:t>penguatan</a:t>
            </a:r>
            <a:r>
              <a:rPr lang="en-US" dirty="0"/>
              <a:t>) yang </a:t>
            </a:r>
            <a:r>
              <a:rPr lang="en-US" dirty="0" err="1"/>
              <a:t>besarnya</a:t>
            </a:r>
            <a:r>
              <a:rPr lang="en-US" dirty="0"/>
              <a:t> </a:t>
            </a:r>
            <a:r>
              <a:rPr lang="en-US" dirty="0" err="1"/>
              <a:t>tak</a:t>
            </a:r>
            <a:r>
              <a:rPr lang="en-US" dirty="0"/>
              <a:t> </a:t>
            </a:r>
            <a:r>
              <a:rPr lang="en-US" dirty="0" err="1"/>
              <a:t>terhingga</a:t>
            </a:r>
            <a:r>
              <a:rPr lang="en-US" dirty="0"/>
              <a:t>.</a:t>
            </a:r>
          </a:p>
          <a:p>
            <a:endParaRPr lang="en-US" dirty="0"/>
          </a:p>
        </p:txBody>
      </p:sp>
    </p:spTree>
    <p:extLst>
      <p:ext uri="{BB962C8B-B14F-4D97-AF65-F5344CB8AC3E}">
        <p14:creationId xmlns="" xmlns:p14="http://schemas.microsoft.com/office/powerpoint/2010/main" val="1008425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40</a:t>
            </a:fld>
            <a:endParaRPr lang="en-US"/>
          </a:p>
        </p:txBody>
      </p:sp>
      <p:sp>
        <p:nvSpPr>
          <p:cNvPr id="56321" name="Rectangle 1"/>
          <p:cNvSpPr>
            <a:spLocks noChangeArrowheads="1"/>
          </p:cNvSpPr>
          <p:nvPr/>
        </p:nvSpPr>
        <p:spPr bwMode="auto">
          <a:xfrm>
            <a:off x="304800" y="1676400"/>
            <a:ext cx="861060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10.</a:t>
            </a:r>
            <a:r>
              <a:rPr lang="en-US" sz="2400" dirty="0" smtClean="0"/>
              <a:t> </a:t>
            </a:r>
            <a:r>
              <a:rPr lang="en-US" sz="2400" dirty="0" err="1" smtClean="0"/>
              <a:t>Berapa</a:t>
            </a:r>
            <a:r>
              <a:rPr lang="en-US" sz="2400" dirty="0" smtClean="0"/>
              <a:t> Av </a:t>
            </a:r>
            <a:r>
              <a:rPr lang="en-US" sz="2400" dirty="0" err="1" smtClean="0"/>
              <a:t>dan</a:t>
            </a:r>
            <a:r>
              <a:rPr lang="en-US" sz="2400" dirty="0" smtClean="0"/>
              <a:t> </a:t>
            </a:r>
            <a:r>
              <a:rPr lang="en-US" sz="2400" dirty="0" err="1" smtClean="0"/>
              <a:t>Vout</a:t>
            </a:r>
            <a:r>
              <a:rPr lang="en-US" sz="2400" dirty="0" smtClean="0"/>
              <a:t> </a:t>
            </a:r>
            <a:r>
              <a:rPr lang="en-US" sz="2400" dirty="0" err="1" smtClean="0"/>
              <a:t>dari</a:t>
            </a:r>
            <a:r>
              <a:rPr lang="en-US" sz="2400" dirty="0" smtClean="0"/>
              <a:t> </a:t>
            </a:r>
            <a:r>
              <a:rPr lang="en-US" sz="2400" dirty="0" err="1" smtClean="0"/>
              <a:t>rangkaian</a:t>
            </a:r>
            <a:r>
              <a:rPr lang="en-US" sz="2400" dirty="0" smtClean="0"/>
              <a:t> </a:t>
            </a:r>
            <a:r>
              <a:rPr lang="en-US" sz="2400" dirty="0" err="1" smtClean="0"/>
              <a:t>diatas</a:t>
            </a:r>
            <a:r>
              <a:rPr lang="en-US" sz="2400" dirty="0" smtClean="0"/>
              <a:t> (</a:t>
            </a:r>
            <a:r>
              <a:rPr lang="en-US" sz="2400" dirty="0" err="1" smtClean="0"/>
              <a:t>gunakan</a:t>
            </a:r>
            <a:r>
              <a:rPr lang="en-US" sz="2400" dirty="0" smtClean="0"/>
              <a:t> model π </a:t>
            </a:r>
            <a:r>
              <a:rPr lang="en-US" sz="2400" dirty="0" err="1" smtClean="0"/>
              <a:t>dan</a:t>
            </a:r>
            <a:r>
              <a:rPr lang="en-US" sz="2400" dirty="0" smtClean="0"/>
              <a:t> model T) </a:t>
            </a:r>
            <a:r>
              <a:rPr lang="en-US" sz="2400" dirty="0" err="1" smtClean="0"/>
              <a:t>jika</a:t>
            </a:r>
            <a:r>
              <a:rPr lang="en-US" sz="2400" dirty="0" smtClean="0"/>
              <a:t> β=200 </a:t>
            </a:r>
            <a:r>
              <a:rPr lang="en-US" sz="2400" dirty="0" err="1" smtClean="0"/>
              <a:t>dan</a:t>
            </a:r>
            <a:r>
              <a:rPr lang="en-US" sz="2400" dirty="0" smtClean="0"/>
              <a:t> </a:t>
            </a:r>
            <a:r>
              <a:rPr lang="en-US" sz="2400" dirty="0" err="1" smtClean="0"/>
              <a:t>Vbe</a:t>
            </a:r>
            <a:r>
              <a:rPr lang="en-US" sz="2400" dirty="0" smtClean="0"/>
              <a:t>=0.7V?</a:t>
            </a:r>
          </a:p>
        </p:txBody>
      </p:sp>
      <p:pic>
        <p:nvPicPr>
          <p:cNvPr id="8" name="Picture 7"/>
          <p:cNvPicPr/>
          <p:nvPr/>
        </p:nvPicPr>
        <p:blipFill>
          <a:blip r:embed="rId2"/>
          <a:stretch>
            <a:fillRect/>
          </a:stretch>
        </p:blipFill>
        <p:spPr>
          <a:xfrm>
            <a:off x="1066800" y="2590800"/>
            <a:ext cx="6172200" cy="3810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Tugas</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41</a:t>
            </a:fld>
            <a:endParaRPr lang="en-US"/>
          </a:p>
        </p:txBody>
      </p:sp>
      <p:sp>
        <p:nvSpPr>
          <p:cNvPr id="56321" name="Rectangle 1"/>
          <p:cNvSpPr>
            <a:spLocks noChangeArrowheads="1"/>
          </p:cNvSpPr>
          <p:nvPr/>
        </p:nvSpPr>
        <p:spPr bwMode="auto">
          <a:xfrm>
            <a:off x="304800" y="1676400"/>
            <a:ext cx="8610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11.</a:t>
            </a:r>
            <a:r>
              <a:rPr lang="en-US" sz="2400" dirty="0" smtClean="0"/>
              <a:t> </a:t>
            </a:r>
            <a:r>
              <a:rPr lang="en-US" sz="2400" dirty="0" err="1" smtClean="0"/>
              <a:t>Tentukan</a:t>
            </a:r>
            <a:r>
              <a:rPr lang="en-US" sz="2400" dirty="0" smtClean="0"/>
              <a:t> </a:t>
            </a:r>
            <a:r>
              <a:rPr lang="en-US" sz="2400" dirty="0" err="1" smtClean="0"/>
              <a:t>Zin</a:t>
            </a:r>
            <a:r>
              <a:rPr lang="en-US" sz="2400" dirty="0" smtClean="0"/>
              <a:t>(base), </a:t>
            </a:r>
            <a:r>
              <a:rPr lang="en-US" sz="2400" dirty="0" err="1" smtClean="0"/>
              <a:t>Zin</a:t>
            </a:r>
            <a:r>
              <a:rPr lang="en-US" sz="2400" dirty="0" smtClean="0"/>
              <a:t>, Av </a:t>
            </a:r>
            <a:r>
              <a:rPr lang="en-US" sz="2400" dirty="0" err="1" smtClean="0"/>
              <a:t>dan</a:t>
            </a:r>
            <a:r>
              <a:rPr lang="en-US" sz="2400" dirty="0" smtClean="0"/>
              <a:t> </a:t>
            </a:r>
            <a:r>
              <a:rPr lang="en-US" sz="2400" dirty="0" err="1" smtClean="0"/>
              <a:t>Vout</a:t>
            </a:r>
            <a:r>
              <a:rPr lang="en-US" sz="2400" dirty="0" smtClean="0"/>
              <a:t>  </a:t>
            </a:r>
            <a:r>
              <a:rPr lang="en-US" sz="2400" dirty="0" err="1" smtClean="0"/>
              <a:t>jika</a:t>
            </a:r>
            <a:r>
              <a:rPr lang="en-US" sz="2400" dirty="0" smtClean="0"/>
              <a:t> Vin=5 </a:t>
            </a:r>
            <a:r>
              <a:rPr lang="en-US" sz="2400" dirty="0" err="1" smtClean="0"/>
              <a:t>mv</a:t>
            </a:r>
            <a:r>
              <a:rPr lang="en-US" sz="2400" dirty="0" smtClean="0"/>
              <a:t>?</a:t>
            </a:r>
          </a:p>
        </p:txBody>
      </p:sp>
      <p:pic>
        <p:nvPicPr>
          <p:cNvPr id="7" name="Picture 6"/>
          <p:cNvPicPr/>
          <p:nvPr/>
        </p:nvPicPr>
        <p:blipFill>
          <a:blip r:embed="rId2">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1219200" y="2514600"/>
            <a:ext cx="5715000" cy="34290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25520">
            <a:off x="457200" y="2514600"/>
            <a:ext cx="8229600" cy="1143000"/>
          </a:xfrm>
        </p:spPr>
        <p:txBody>
          <a:bodyPr/>
          <a:lstStyle/>
          <a:p>
            <a:pPr algn="ctr"/>
            <a:r>
              <a:rPr lang="en-US" dirty="0" smtClean="0"/>
              <a:t>See you next week</a:t>
            </a:r>
            <a:endParaRPr lang="en-US" dirty="0"/>
          </a:p>
        </p:txBody>
      </p:sp>
      <p:sp>
        <p:nvSpPr>
          <p:cNvPr id="6" name="Slide Number Placeholder 5"/>
          <p:cNvSpPr>
            <a:spLocks noGrp="1"/>
          </p:cNvSpPr>
          <p:nvPr>
            <p:ph type="sldNum" sz="quarter" idx="11"/>
          </p:nvPr>
        </p:nvSpPr>
        <p:spPr/>
        <p:txBody>
          <a:bodyPr/>
          <a:lstStyle/>
          <a:p>
            <a:fld id="{201AEAA9-8C65-42A5-8C90-A2F54C079198}" type="slidenum">
              <a:rPr lang="en-US" smtClean="0"/>
              <a:pPr/>
              <a:t>42</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r>
              <a:rPr lang="en-US"/>
              <a:t>Karakteristik</a:t>
            </a:r>
          </a:p>
        </p:txBody>
      </p:sp>
      <p:graphicFrame>
        <p:nvGraphicFramePr>
          <p:cNvPr id="15432" name="Group 72"/>
          <p:cNvGraphicFramePr>
            <a:graphicFrameLocks noGrp="1"/>
          </p:cNvGraphicFramePr>
          <p:nvPr>
            <p:ph sz="half" idx="2"/>
          </p:nvPr>
        </p:nvGraphicFramePr>
        <p:xfrm>
          <a:off x="762000" y="1981200"/>
          <a:ext cx="7696200" cy="2620965"/>
        </p:xfrm>
        <a:graphic>
          <a:graphicData uri="http://schemas.openxmlformats.org/drawingml/2006/table">
            <a:tbl>
              <a:tblPr/>
              <a:tblGrid>
                <a:gridCol w="2667000"/>
                <a:gridCol w="1219200"/>
                <a:gridCol w="1219200"/>
                <a:gridCol w="1295400"/>
                <a:gridCol w="1295400"/>
              </a:tblGrid>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Parameter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Ideal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LM741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LF347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1" i="0" u="none" strike="noStrike" cap="none" normalizeH="0" baseline="0" smtClean="0">
                          <a:ln>
                            <a:noFill/>
                          </a:ln>
                          <a:solidFill>
                            <a:schemeClr val="tx1"/>
                          </a:solidFill>
                          <a:effectLst>
                            <a:outerShdw blurRad="38100" dist="38100" dir="2700000" algn="tl">
                              <a:srgbClr val="C0C0C0"/>
                            </a:outerShdw>
                          </a:effectLst>
                          <a:latin typeface="Garamond" pitchFamily="18" charset="0"/>
                        </a:rPr>
                        <a:t>LM318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Open-loop Gain (A</a:t>
                      </a:r>
                      <a:r>
                        <a:rPr kumimoji="0" lang="en-US" sz="2000" b="0" i="0" u="none" strike="noStrike" cap="none" normalizeH="0" baseline="-25000" smtClean="0">
                          <a:ln>
                            <a:noFill/>
                          </a:ln>
                          <a:solidFill>
                            <a:schemeClr val="tx1"/>
                          </a:solidFill>
                          <a:effectLst>
                            <a:outerShdw blurRad="38100" dist="38100" dir="2700000" algn="tl">
                              <a:srgbClr val="C0C0C0"/>
                            </a:outerShdw>
                          </a:effectLst>
                          <a:latin typeface="Garamond" pitchFamily="18" charset="0"/>
                        </a:rPr>
                        <a:t>OL</a:t>
                      </a: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2 . 10</a:t>
                      </a:r>
                      <a:r>
                        <a:rPr kumimoji="0" lang="en-US" sz="2000" b="0" i="0" u="none" strike="noStrike" cap="none" normalizeH="0" baseline="30000" smtClean="0">
                          <a:ln>
                            <a:noFill/>
                          </a:ln>
                          <a:solidFill>
                            <a:schemeClr val="tx1"/>
                          </a:solidFill>
                          <a:effectLst>
                            <a:outerShdw blurRad="38100" dist="38100" dir="2700000" algn="tl">
                              <a:srgbClr val="C0C0C0"/>
                            </a:outerShdw>
                          </a:effectLst>
                          <a:latin typeface="Garamond"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10</a:t>
                      </a:r>
                      <a:r>
                        <a:rPr kumimoji="0" lang="en-US" sz="2000" b="0" i="0" u="none" strike="noStrike" cap="none" normalizeH="0" baseline="30000" smtClean="0">
                          <a:ln>
                            <a:noFill/>
                          </a:ln>
                          <a:solidFill>
                            <a:schemeClr val="tx1"/>
                          </a:solidFill>
                          <a:effectLst>
                            <a:outerShdw blurRad="38100" dist="38100" dir="2700000" algn="tl">
                              <a:srgbClr val="C0C0C0"/>
                            </a:outerShdw>
                          </a:effectLst>
                          <a:latin typeface="Garamond" pitchFamily="18"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2 . 10</a:t>
                      </a:r>
                      <a:r>
                        <a:rPr kumimoji="0" lang="en-US" sz="2000" b="0" i="0" u="none" strike="noStrike" cap="none" normalizeH="0" baseline="30000" smtClean="0">
                          <a:ln>
                            <a:noFill/>
                          </a:ln>
                          <a:solidFill>
                            <a:schemeClr val="tx1"/>
                          </a:solidFill>
                          <a:effectLst>
                            <a:outerShdw blurRad="38100" dist="38100" dir="2700000" algn="tl">
                              <a:srgbClr val="C0C0C0"/>
                            </a:outerShdw>
                          </a:effectLst>
                          <a:latin typeface="Garamond" pitchFamily="18"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81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Input Resistance (R</a:t>
                      </a:r>
                      <a:r>
                        <a:rPr kumimoji="0" lang="en-US" sz="2000" b="0" i="0" u="none" strike="noStrike" cap="none" normalizeH="0" baseline="-25000" smtClean="0">
                          <a:ln>
                            <a:noFill/>
                          </a:ln>
                          <a:solidFill>
                            <a:schemeClr val="tx1"/>
                          </a:solidFill>
                          <a:effectLst>
                            <a:outerShdw blurRad="38100" dist="38100" dir="2700000" algn="tl">
                              <a:srgbClr val="C0C0C0"/>
                            </a:outerShdw>
                          </a:effectLst>
                          <a:latin typeface="Garamond" pitchFamily="18" charset="0"/>
                        </a:rPr>
                        <a:t>in</a:t>
                      </a: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2 M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10</a:t>
                      </a:r>
                      <a:r>
                        <a:rPr kumimoji="0" lang="en-US" sz="2000" b="0" i="0" u="none" strike="noStrike" cap="none" normalizeH="0" baseline="30000" smtClean="0">
                          <a:ln>
                            <a:noFill/>
                          </a:ln>
                          <a:solidFill>
                            <a:schemeClr val="tx1"/>
                          </a:solidFill>
                          <a:effectLst>
                            <a:outerShdw blurRad="38100" dist="38100" dir="2700000" algn="tl">
                              <a:srgbClr val="C0C0C0"/>
                            </a:outerShdw>
                          </a:effectLst>
                          <a:latin typeface="Garamond" pitchFamily="18" charset="0"/>
                        </a:rPr>
                        <a:t>12</a:t>
                      </a: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3 M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Output Resistance (R</a:t>
                      </a:r>
                      <a:r>
                        <a:rPr kumimoji="0" lang="en-US" sz="2000" b="0" i="0" u="none" strike="noStrike" cap="none" normalizeH="0" baseline="-25000" smtClean="0">
                          <a:ln>
                            <a:noFill/>
                          </a:ln>
                          <a:solidFill>
                            <a:schemeClr val="tx1"/>
                          </a:solidFill>
                          <a:effectLst>
                            <a:outerShdw blurRad="38100" dist="38100" dir="2700000" algn="tl">
                              <a:srgbClr val="C0C0C0"/>
                            </a:outerShdw>
                          </a:effectLst>
                          <a:latin typeface="Garamond" pitchFamily="18" charset="0"/>
                        </a:rPr>
                        <a:t>o</a:t>
                      </a: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0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75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75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75 </a:t>
                      </a:r>
                      <a:r>
                        <a:rPr kumimoji="0" lang="el-GR"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rPr>
                        <a:t>Ω</a:t>
                      </a:r>
                      <a:endParaRPr kumimoji="0" lang="en-US" sz="2000" b="0" i="0" u="none" strike="noStrike" cap="none" normalizeH="0" baseline="0" smtClean="0">
                        <a:ln>
                          <a:noFill/>
                        </a:ln>
                        <a:solidFill>
                          <a:schemeClr val="tx1"/>
                        </a:solidFill>
                        <a:effectLst>
                          <a:outerShdw blurRad="38100" dist="38100" dir="2700000" algn="tl">
                            <a:srgbClr val="C0C0C0"/>
                          </a:outerShdw>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Gain Bandwidth Product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 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4 MHz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15 MHz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5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CMRR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90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100 dB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000" b="0" i="0" u="none" strike="noStrike" cap="none" normalizeH="0" baseline="0" smtClean="0">
                          <a:ln>
                            <a:noFill/>
                          </a:ln>
                          <a:solidFill>
                            <a:schemeClr val="tx1"/>
                          </a:solidFill>
                          <a:effectLst>
                            <a:outerShdw blurRad="38100" dist="38100" dir="2700000" algn="tl">
                              <a:srgbClr val="C0C0C0"/>
                            </a:outerShdw>
                          </a:effectLst>
                          <a:latin typeface="Garamond" pitchFamily="18" charset="0"/>
                        </a:rPr>
                        <a:t>100 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Slide Number Placeholder 3"/>
          <p:cNvSpPr>
            <a:spLocks noGrp="1"/>
          </p:cNvSpPr>
          <p:nvPr>
            <p:ph type="sldNum" sz="quarter" idx="16"/>
          </p:nvPr>
        </p:nvSpPr>
        <p:spPr/>
        <p:txBody>
          <a:bodyPr>
            <a:normAutofit fontScale="85000" lnSpcReduction="20000"/>
          </a:bodyPr>
          <a:lstStyle/>
          <a:p>
            <a:fld id="{30FF78D7-7CA0-44FD-8733-19F49D683D81}" type="slidenum">
              <a:rPr lang="en-US" smtClean="0"/>
              <a:pPr/>
              <a:t>5</a:t>
            </a:fld>
            <a:endParaRPr lang="en-US"/>
          </a:p>
        </p:txBody>
      </p:sp>
      <p:sp>
        <p:nvSpPr>
          <p:cNvPr id="7" name="Rectangle 6"/>
          <p:cNvSpPr/>
          <p:nvPr/>
        </p:nvSpPr>
        <p:spPr>
          <a:xfrm>
            <a:off x="762000" y="4876800"/>
            <a:ext cx="7924800" cy="646331"/>
          </a:xfrm>
          <a:prstGeom prst="rect">
            <a:avLst/>
          </a:prstGeom>
        </p:spPr>
        <p:txBody>
          <a:bodyPr wrap="square">
            <a:spAutoFit/>
          </a:bodyPr>
          <a:lstStyle/>
          <a:p>
            <a:r>
              <a:rPr lang="en-US" i="1" dirty="0" smtClean="0"/>
              <a:t>common-mode rejection ratio</a:t>
            </a:r>
            <a:r>
              <a:rPr lang="en-US" dirty="0" smtClean="0"/>
              <a:t> (</a:t>
            </a:r>
            <a:r>
              <a:rPr lang="en-US" i="1" dirty="0" smtClean="0"/>
              <a:t>CMRR</a:t>
            </a:r>
            <a:r>
              <a:rPr lang="en-US" dirty="0" smtClean="0"/>
              <a:t>) </a:t>
            </a:r>
            <a:r>
              <a:rPr lang="en-US" dirty="0" err="1" smtClean="0"/>
              <a:t>adalah</a:t>
            </a:r>
            <a:r>
              <a:rPr lang="en-US" dirty="0" smtClean="0"/>
              <a:t> </a:t>
            </a:r>
            <a:r>
              <a:rPr lang="en-US" dirty="0" err="1" smtClean="0"/>
              <a:t>kecenderungan</a:t>
            </a:r>
            <a:r>
              <a:rPr lang="en-US" dirty="0" smtClean="0"/>
              <a:t> </a:t>
            </a:r>
            <a:r>
              <a:rPr lang="en-US" dirty="0" err="1" smtClean="0"/>
              <a:t>dari</a:t>
            </a:r>
            <a:r>
              <a:rPr lang="en-US" dirty="0" smtClean="0"/>
              <a:t> </a:t>
            </a:r>
            <a:r>
              <a:rPr lang="en-US" dirty="0" err="1" smtClean="0"/>
              <a:t>perangkat</a:t>
            </a:r>
            <a:r>
              <a:rPr lang="en-US" dirty="0" smtClean="0"/>
              <a:t> </a:t>
            </a:r>
            <a:r>
              <a:rPr lang="en-US" dirty="0" err="1" smtClean="0"/>
              <a:t>untuk</a:t>
            </a:r>
            <a:r>
              <a:rPr lang="en-US" dirty="0" smtClean="0"/>
              <a:t> </a:t>
            </a:r>
            <a:r>
              <a:rPr lang="en-US" dirty="0" err="1" smtClean="0"/>
              <a:t>menolak</a:t>
            </a:r>
            <a:r>
              <a:rPr lang="en-US" dirty="0" smtClean="0"/>
              <a:t> input </a:t>
            </a:r>
            <a:r>
              <a:rPr lang="en-US" dirty="0" err="1" smtClean="0"/>
              <a:t>sinyal</a:t>
            </a:r>
            <a:r>
              <a:rPr lang="en-US" dirty="0" smtClean="0"/>
              <a:t> </a:t>
            </a:r>
            <a:r>
              <a:rPr lang="en-US" dirty="0" err="1" smtClean="0"/>
              <a:t>sama</a:t>
            </a:r>
            <a:r>
              <a:rPr lang="en-US" dirty="0" smtClean="0"/>
              <a:t> </a:t>
            </a:r>
            <a:r>
              <a:rPr lang="en-US" dirty="0" err="1" smtClean="0"/>
              <a:t>untuk</a:t>
            </a:r>
            <a:r>
              <a:rPr lang="en-US" dirty="0" smtClean="0"/>
              <a:t> </a:t>
            </a:r>
            <a:r>
              <a:rPr lang="en-US" dirty="0" err="1" smtClean="0"/>
              <a:t>kedua</a:t>
            </a:r>
            <a:r>
              <a:rPr lang="en-US" dirty="0" smtClean="0"/>
              <a:t> lead </a:t>
            </a:r>
            <a:r>
              <a:rPr lang="en-US" dirty="0" err="1" smtClean="0"/>
              <a:t>masukan</a:t>
            </a:r>
            <a:endParaRPr lang="en-US" dirty="0"/>
          </a:p>
        </p:txBody>
      </p:sp>
    </p:spTree>
    <p:extLst>
      <p:ext uri="{BB962C8B-B14F-4D97-AF65-F5344CB8AC3E}">
        <p14:creationId xmlns="" xmlns:p14="http://schemas.microsoft.com/office/powerpoint/2010/main" val="4982912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US"/>
              <a:t>Keluaran</a:t>
            </a:r>
          </a:p>
        </p:txBody>
      </p:sp>
      <p:sp>
        <p:nvSpPr>
          <p:cNvPr id="18435" name="Rectangle 3"/>
          <p:cNvSpPr>
            <a:spLocks noGrp="1" noChangeArrowheads="1"/>
          </p:cNvSpPr>
          <p:nvPr>
            <p:ph type="body" sz="half" idx="1"/>
          </p:nvPr>
        </p:nvSpPr>
        <p:spPr>
          <a:xfrm>
            <a:off x="533400" y="1828800"/>
            <a:ext cx="4038600" cy="2743200"/>
          </a:xfrm>
        </p:spPr>
        <p:txBody>
          <a:bodyPr>
            <a:normAutofit fontScale="92500"/>
          </a:bodyPr>
          <a:lstStyle/>
          <a:p>
            <a:r>
              <a:rPr lang="en-US" sz="2800" dirty="0" err="1">
                <a:effectLst/>
              </a:rPr>
              <a:t>Tegangan</a:t>
            </a:r>
            <a:r>
              <a:rPr lang="en-US" sz="2800" dirty="0">
                <a:effectLst/>
              </a:rPr>
              <a:t> </a:t>
            </a:r>
            <a:r>
              <a:rPr lang="en-US" sz="2800" dirty="0" err="1" smtClean="0">
                <a:effectLst/>
              </a:rPr>
              <a:t>keluaran</a:t>
            </a:r>
            <a:r>
              <a:rPr lang="en-US" sz="2800" dirty="0" smtClean="0">
                <a:effectLst/>
              </a:rPr>
              <a:t> </a:t>
            </a:r>
            <a:r>
              <a:rPr lang="en-US" sz="2800" dirty="0" err="1">
                <a:effectLst/>
              </a:rPr>
              <a:t>tak</a:t>
            </a:r>
            <a:r>
              <a:rPr lang="en-US" sz="2800" dirty="0">
                <a:effectLst/>
              </a:rPr>
              <a:t> </a:t>
            </a:r>
            <a:r>
              <a:rPr lang="en-US" sz="2800" dirty="0" err="1">
                <a:effectLst/>
              </a:rPr>
              <a:t>kan</a:t>
            </a:r>
            <a:r>
              <a:rPr lang="en-US" sz="2800" dirty="0">
                <a:effectLst/>
              </a:rPr>
              <a:t> </a:t>
            </a:r>
            <a:r>
              <a:rPr lang="en-US" sz="2800" dirty="0" err="1">
                <a:effectLst/>
              </a:rPr>
              <a:t>pernah</a:t>
            </a:r>
            <a:r>
              <a:rPr lang="en-US" sz="2800" dirty="0">
                <a:effectLst/>
              </a:rPr>
              <a:t> </a:t>
            </a:r>
            <a:r>
              <a:rPr lang="en-US" sz="2800" dirty="0" err="1">
                <a:effectLst/>
              </a:rPr>
              <a:t>melampaui</a:t>
            </a:r>
            <a:r>
              <a:rPr lang="en-US" sz="2800" dirty="0">
                <a:effectLst/>
              </a:rPr>
              <a:t> V</a:t>
            </a:r>
            <a:r>
              <a:rPr lang="en-US" sz="2800" baseline="-25000" dirty="0">
                <a:effectLst/>
              </a:rPr>
              <a:t>CC</a:t>
            </a:r>
            <a:r>
              <a:rPr lang="en-US" sz="2800" dirty="0">
                <a:effectLst/>
              </a:rPr>
              <a:t>.</a:t>
            </a:r>
          </a:p>
          <a:p>
            <a:r>
              <a:rPr lang="en-US" sz="2800" dirty="0" err="1">
                <a:effectLst/>
              </a:rPr>
              <a:t>Keluaran</a:t>
            </a:r>
            <a:r>
              <a:rPr lang="en-US" sz="2800" dirty="0">
                <a:effectLst/>
              </a:rPr>
              <a:t> </a:t>
            </a:r>
            <a:r>
              <a:rPr lang="en-US" sz="2800" dirty="0" err="1">
                <a:effectLst/>
              </a:rPr>
              <a:t>hanya</a:t>
            </a:r>
            <a:r>
              <a:rPr lang="en-US" sz="2800" dirty="0">
                <a:effectLst/>
              </a:rPr>
              <a:t> </a:t>
            </a:r>
            <a:r>
              <a:rPr lang="en-US" sz="2800" dirty="0" err="1">
                <a:effectLst/>
              </a:rPr>
              <a:t>sampai</a:t>
            </a:r>
            <a:r>
              <a:rPr lang="en-US" sz="2800" dirty="0">
                <a:effectLst/>
              </a:rPr>
              <a:t> </a:t>
            </a:r>
            <a:r>
              <a:rPr lang="en-US" sz="2800" dirty="0" err="1">
                <a:effectLst/>
              </a:rPr>
              <a:t>ke</a:t>
            </a:r>
            <a:r>
              <a:rPr lang="en-US" sz="2800" dirty="0">
                <a:effectLst/>
              </a:rPr>
              <a:t> </a:t>
            </a:r>
            <a:r>
              <a:rPr lang="en-US" sz="2800" dirty="0" err="1">
                <a:effectLst/>
              </a:rPr>
              <a:t>tegangan</a:t>
            </a:r>
            <a:r>
              <a:rPr lang="en-US" sz="2800" dirty="0">
                <a:effectLst/>
              </a:rPr>
              <a:t> </a:t>
            </a:r>
            <a:r>
              <a:rPr lang="en-US" sz="2800" dirty="0" err="1">
                <a:effectLst/>
              </a:rPr>
              <a:t>saturasi</a:t>
            </a:r>
            <a:r>
              <a:rPr lang="en-US" sz="2800" dirty="0">
                <a:effectLst/>
              </a:rPr>
              <a:t> </a:t>
            </a:r>
            <a:r>
              <a:rPr lang="en-US" sz="2800" dirty="0" err="1">
                <a:effectLst/>
              </a:rPr>
              <a:t>yaitu</a:t>
            </a:r>
            <a:r>
              <a:rPr lang="en-US" sz="2800" dirty="0">
                <a:effectLst/>
              </a:rPr>
              <a:t> 1 </a:t>
            </a:r>
            <a:r>
              <a:rPr lang="en-US" sz="2800" dirty="0" err="1">
                <a:effectLst/>
              </a:rPr>
              <a:t>atau</a:t>
            </a:r>
            <a:r>
              <a:rPr lang="en-US" sz="2800" dirty="0">
                <a:effectLst/>
              </a:rPr>
              <a:t> 2V </a:t>
            </a:r>
            <a:r>
              <a:rPr lang="en-US" sz="2800" dirty="0" err="1">
                <a:effectLst/>
              </a:rPr>
              <a:t>dibawah</a:t>
            </a:r>
            <a:r>
              <a:rPr lang="en-US" sz="2800" dirty="0">
                <a:effectLst/>
              </a:rPr>
              <a:t> V</a:t>
            </a:r>
            <a:r>
              <a:rPr lang="en-US" sz="2800" baseline="-25000" dirty="0">
                <a:effectLst/>
              </a:rPr>
              <a:t>CC</a:t>
            </a:r>
            <a:r>
              <a:rPr lang="en-US" sz="2800" dirty="0">
                <a:effectLst/>
              </a:rPr>
              <a:t>. </a:t>
            </a:r>
            <a:endParaRPr lang="en-US" sz="2800" dirty="0"/>
          </a:p>
        </p:txBody>
      </p:sp>
      <p:pic>
        <p:nvPicPr>
          <p:cNvPr id="1843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2133600"/>
            <a:ext cx="3733800" cy="17970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18437" name="Object 5"/>
          <p:cNvGraphicFramePr>
            <a:graphicFrameLocks noChangeAspect="1"/>
          </p:cNvGraphicFramePr>
          <p:nvPr>
            <p:ph sz="half" idx="2"/>
          </p:nvPr>
        </p:nvGraphicFramePr>
        <p:xfrm>
          <a:off x="1219200" y="4648200"/>
          <a:ext cx="2438400" cy="1035050"/>
        </p:xfrm>
        <a:graphic>
          <a:graphicData uri="http://schemas.openxmlformats.org/presentationml/2006/ole">
            <p:oleObj spid="_x0000_s2051" name="Equation" r:id="rId4" imgW="926698" imgH="393529" progId="Equation.3">
              <p:embed/>
            </p:oleObj>
          </a:graphicData>
        </a:graphic>
      </p:graphicFrame>
      <p:sp>
        <p:nvSpPr>
          <p:cNvPr id="4" name="Slide Number Placeholder 3"/>
          <p:cNvSpPr>
            <a:spLocks noGrp="1"/>
          </p:cNvSpPr>
          <p:nvPr>
            <p:ph type="sldNum" sz="quarter" idx="11"/>
          </p:nvPr>
        </p:nvSpPr>
        <p:spPr/>
        <p:txBody>
          <a:bodyPr/>
          <a:lstStyle/>
          <a:p>
            <a:fld id="{63672217-76C2-4848-958E-84381210B462}" type="slidenum">
              <a:rPr lang="en-US" smtClean="0"/>
              <a:pPr/>
              <a:t>6</a:t>
            </a:fld>
            <a:endParaRPr lang="en-US"/>
          </a:p>
        </p:txBody>
      </p:sp>
    </p:spTree>
    <p:extLst>
      <p:ext uri="{BB962C8B-B14F-4D97-AF65-F5344CB8AC3E}">
        <p14:creationId xmlns="" xmlns:p14="http://schemas.microsoft.com/office/powerpoint/2010/main" val="3740859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p:txBody>
          <a:bodyPr/>
          <a:lstStyle/>
          <a:p>
            <a:r>
              <a:rPr lang="en-US"/>
              <a:t>Operasi Kalang Terbuka</a:t>
            </a:r>
          </a:p>
        </p:txBody>
      </p:sp>
      <p:sp>
        <p:nvSpPr>
          <p:cNvPr id="20483" name="Rectangle 3"/>
          <p:cNvSpPr>
            <a:spLocks noGrp="1" noChangeArrowheads="1"/>
          </p:cNvSpPr>
          <p:nvPr>
            <p:ph type="body" sz="half" idx="1"/>
          </p:nvPr>
        </p:nvSpPr>
        <p:spPr>
          <a:xfrm>
            <a:off x="457200" y="1600200"/>
            <a:ext cx="7924800" cy="2895600"/>
          </a:xfrm>
        </p:spPr>
        <p:txBody>
          <a:bodyPr/>
          <a:lstStyle/>
          <a:p>
            <a:r>
              <a:rPr lang="en-US" sz="2400" dirty="0" err="1"/>
              <a:t>Berfungsi</a:t>
            </a:r>
            <a:r>
              <a:rPr lang="en-US" sz="2400" dirty="0"/>
              <a:t> </a:t>
            </a:r>
            <a:r>
              <a:rPr lang="en-US" sz="2400" dirty="0" err="1"/>
              <a:t>sebagai</a:t>
            </a:r>
            <a:r>
              <a:rPr lang="en-US" sz="2400" dirty="0"/>
              <a:t> </a:t>
            </a:r>
            <a:r>
              <a:rPr lang="en-US" sz="2400" dirty="0" err="1"/>
              <a:t>komparator</a:t>
            </a:r>
            <a:endParaRPr lang="en-US" sz="2400" dirty="0"/>
          </a:p>
          <a:p>
            <a:pPr lvl="1"/>
            <a:r>
              <a:rPr lang="en-US" sz="2100" dirty="0" err="1">
                <a:effectLst/>
              </a:rPr>
              <a:t>Tegangan</a:t>
            </a:r>
            <a:r>
              <a:rPr lang="en-US" sz="2100" dirty="0">
                <a:effectLst/>
              </a:rPr>
              <a:t> output </a:t>
            </a:r>
            <a:r>
              <a:rPr lang="en-US" sz="2100" dirty="0" err="1">
                <a:effectLst/>
              </a:rPr>
              <a:t>adalah</a:t>
            </a:r>
            <a:r>
              <a:rPr lang="en-US" sz="2100" dirty="0">
                <a:effectLst/>
              </a:rPr>
              <a:t> +</a:t>
            </a:r>
            <a:r>
              <a:rPr lang="en-US" sz="2100" dirty="0" err="1">
                <a:effectLst/>
              </a:rPr>
              <a:t>Vsat</a:t>
            </a:r>
            <a:r>
              <a:rPr lang="en-US" sz="2100" dirty="0">
                <a:effectLst/>
              </a:rPr>
              <a:t> </a:t>
            </a:r>
            <a:r>
              <a:rPr lang="en-US" sz="2100" dirty="0" err="1">
                <a:effectLst/>
              </a:rPr>
              <a:t>jika</a:t>
            </a:r>
            <a:r>
              <a:rPr lang="en-US" sz="2100" dirty="0">
                <a:effectLst/>
              </a:rPr>
              <a:t> </a:t>
            </a:r>
            <a:r>
              <a:rPr lang="en-US" sz="2100" dirty="0" err="1">
                <a:effectLst/>
              </a:rPr>
              <a:t>tegangan</a:t>
            </a:r>
            <a:r>
              <a:rPr lang="en-US" sz="2100" dirty="0">
                <a:effectLst/>
              </a:rPr>
              <a:t> input non-inverting </a:t>
            </a:r>
            <a:r>
              <a:rPr lang="en-US" sz="2100" dirty="0" err="1">
                <a:effectLst/>
              </a:rPr>
              <a:t>lebih</a:t>
            </a:r>
            <a:r>
              <a:rPr lang="en-US" sz="2100" dirty="0">
                <a:effectLst/>
              </a:rPr>
              <a:t> </a:t>
            </a:r>
            <a:r>
              <a:rPr lang="en-US" sz="2100" dirty="0" err="1">
                <a:effectLst/>
              </a:rPr>
              <a:t>tinggi</a:t>
            </a:r>
            <a:r>
              <a:rPr lang="en-US" sz="2100" dirty="0">
                <a:effectLst/>
              </a:rPr>
              <a:t> </a:t>
            </a:r>
            <a:r>
              <a:rPr lang="en-US" sz="2100" dirty="0" err="1">
                <a:effectLst/>
              </a:rPr>
              <a:t>dari</a:t>
            </a:r>
            <a:r>
              <a:rPr lang="en-US" sz="2100" dirty="0">
                <a:effectLst/>
              </a:rPr>
              <a:t> </a:t>
            </a:r>
            <a:r>
              <a:rPr lang="en-US" sz="2100" dirty="0" err="1">
                <a:effectLst/>
              </a:rPr>
              <a:t>tegangan</a:t>
            </a:r>
            <a:r>
              <a:rPr lang="en-US" sz="2100" dirty="0">
                <a:effectLst/>
              </a:rPr>
              <a:t> input inverting</a:t>
            </a:r>
          </a:p>
          <a:p>
            <a:pPr lvl="1"/>
            <a:r>
              <a:rPr lang="en-US" sz="2100" dirty="0" err="1">
                <a:effectLst/>
              </a:rPr>
              <a:t>Demikian</a:t>
            </a:r>
            <a:r>
              <a:rPr lang="en-US" sz="2100" dirty="0">
                <a:effectLst/>
              </a:rPr>
              <a:t> </a:t>
            </a:r>
            <a:r>
              <a:rPr lang="en-US" sz="2100" dirty="0" err="1">
                <a:effectLst/>
              </a:rPr>
              <a:t>juga</a:t>
            </a:r>
            <a:r>
              <a:rPr lang="en-US" sz="2100" dirty="0">
                <a:effectLst/>
              </a:rPr>
              <a:t>, </a:t>
            </a:r>
            <a:r>
              <a:rPr lang="en-US" sz="2100" dirty="0" err="1">
                <a:effectLst/>
              </a:rPr>
              <a:t>tegangan</a:t>
            </a:r>
            <a:r>
              <a:rPr lang="en-US" sz="2100" dirty="0">
                <a:effectLst/>
              </a:rPr>
              <a:t> output </a:t>
            </a:r>
            <a:r>
              <a:rPr lang="en-US" sz="2100" dirty="0" err="1">
                <a:effectLst/>
              </a:rPr>
              <a:t>adalah</a:t>
            </a:r>
            <a:r>
              <a:rPr lang="en-US" sz="2100" dirty="0">
                <a:effectLst/>
              </a:rPr>
              <a:t> –</a:t>
            </a:r>
            <a:r>
              <a:rPr lang="en-US" sz="2100" dirty="0" err="1">
                <a:effectLst/>
              </a:rPr>
              <a:t>Vsat</a:t>
            </a:r>
            <a:r>
              <a:rPr lang="en-US" sz="2100" dirty="0">
                <a:effectLst/>
              </a:rPr>
              <a:t> </a:t>
            </a:r>
            <a:r>
              <a:rPr lang="en-US" sz="2100" dirty="0" err="1">
                <a:effectLst/>
              </a:rPr>
              <a:t>jika</a:t>
            </a:r>
            <a:r>
              <a:rPr lang="en-US" sz="2100" dirty="0">
                <a:effectLst/>
              </a:rPr>
              <a:t> </a:t>
            </a:r>
            <a:r>
              <a:rPr lang="en-US" sz="2100" dirty="0" err="1">
                <a:effectLst/>
              </a:rPr>
              <a:t>tegangan</a:t>
            </a:r>
            <a:r>
              <a:rPr lang="en-US" sz="2100" dirty="0">
                <a:effectLst/>
              </a:rPr>
              <a:t> input non-inverting </a:t>
            </a:r>
            <a:r>
              <a:rPr lang="en-US" sz="2100" dirty="0" err="1">
                <a:effectLst/>
              </a:rPr>
              <a:t>lebih</a:t>
            </a:r>
            <a:r>
              <a:rPr lang="en-US" sz="2100" dirty="0">
                <a:effectLst/>
              </a:rPr>
              <a:t> </a:t>
            </a:r>
            <a:r>
              <a:rPr lang="en-US" sz="2100" dirty="0" err="1">
                <a:effectLst/>
              </a:rPr>
              <a:t>rendah</a:t>
            </a:r>
            <a:r>
              <a:rPr lang="en-US" sz="2100" dirty="0">
                <a:effectLst/>
              </a:rPr>
              <a:t> </a:t>
            </a:r>
            <a:r>
              <a:rPr lang="en-US" sz="2100" dirty="0" err="1">
                <a:effectLst/>
              </a:rPr>
              <a:t>dari</a:t>
            </a:r>
            <a:r>
              <a:rPr lang="en-US" sz="2100" dirty="0">
                <a:effectLst/>
              </a:rPr>
              <a:t> </a:t>
            </a:r>
            <a:r>
              <a:rPr lang="en-US" sz="2100" dirty="0" err="1">
                <a:effectLst/>
              </a:rPr>
              <a:t>tegangan</a:t>
            </a:r>
            <a:r>
              <a:rPr lang="en-US" sz="2100" dirty="0">
                <a:effectLst/>
              </a:rPr>
              <a:t> input inverting </a:t>
            </a:r>
            <a:endParaRPr lang="en-US" sz="2100" dirty="0"/>
          </a:p>
        </p:txBody>
      </p:sp>
      <p:graphicFrame>
        <p:nvGraphicFramePr>
          <p:cNvPr id="20484" name="Object 4"/>
          <p:cNvGraphicFramePr>
            <a:graphicFrameLocks noChangeAspect="1"/>
          </p:cNvGraphicFramePr>
          <p:nvPr>
            <p:ph sz="half" idx="2"/>
          </p:nvPr>
        </p:nvGraphicFramePr>
        <p:xfrm>
          <a:off x="2590800" y="3886200"/>
          <a:ext cx="3048000" cy="1198563"/>
        </p:xfrm>
        <a:graphic>
          <a:graphicData uri="http://schemas.openxmlformats.org/presentationml/2006/ole">
            <p:oleObj spid="_x0000_s3075" name="Equation" r:id="rId3" imgW="1129810" imgH="444307" progId="Equation.DSMT4">
              <p:embed/>
            </p:oleObj>
          </a:graphicData>
        </a:graphic>
      </p:graphicFrame>
      <p:sp>
        <p:nvSpPr>
          <p:cNvPr id="4" name="Slide Number Placeholder 3"/>
          <p:cNvSpPr>
            <a:spLocks noGrp="1"/>
          </p:cNvSpPr>
          <p:nvPr>
            <p:ph type="sldNum" sz="quarter" idx="11"/>
          </p:nvPr>
        </p:nvSpPr>
        <p:spPr/>
        <p:txBody>
          <a:bodyPr/>
          <a:lstStyle/>
          <a:p>
            <a:fld id="{63672217-76C2-4848-958E-84381210B462}" type="slidenum">
              <a:rPr lang="en-US" smtClean="0"/>
              <a:pPr/>
              <a:t>7</a:t>
            </a:fld>
            <a:endParaRPr lang="en-US"/>
          </a:p>
        </p:txBody>
      </p:sp>
    </p:spTree>
    <p:extLst>
      <p:ext uri="{BB962C8B-B14F-4D97-AF65-F5344CB8AC3E}">
        <p14:creationId xmlns="" xmlns:p14="http://schemas.microsoft.com/office/powerpoint/2010/main" val="594131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Rot="1" noChangeArrowheads="1"/>
          </p:cNvSpPr>
          <p:nvPr>
            <p:ph type="title"/>
          </p:nvPr>
        </p:nvSpPr>
        <p:spPr/>
        <p:txBody>
          <a:bodyPr/>
          <a:lstStyle/>
          <a:p>
            <a:r>
              <a:rPr lang="en-US"/>
              <a:t>Kalang Tertutup</a:t>
            </a:r>
          </a:p>
        </p:txBody>
      </p:sp>
      <p:pic>
        <p:nvPicPr>
          <p:cNvPr id="35845" name="Picture 5"/>
          <p:cNvPicPr>
            <a:picLocks noGrp="1" noChangeAspect="1" noChangeArrowheads="1"/>
          </p:cNvPicPr>
          <p:nvPr>
            <p:ph sz="quarter" idx="1"/>
          </p:nvPr>
        </p:nvPicPr>
        <p:blipFill>
          <a:blip r:embed="rId3">
            <a:extLst>
              <a:ext uri="{28A0092B-C50C-407E-A947-70E740481C1C}">
                <a14:useLocalDpi xmlns="" xmlns:a14="http://schemas.microsoft.com/office/drawing/2010/main" val="0"/>
              </a:ext>
            </a:extLst>
          </a:blip>
          <a:srcRect/>
          <a:stretch>
            <a:fillRect/>
          </a:stretch>
        </p:blipFill>
        <p:spPr>
          <a:xfrm>
            <a:off x="2819400" y="1447800"/>
            <a:ext cx="3595688" cy="2054225"/>
          </a:xfrm>
        </p:spPr>
      </p:pic>
      <p:sp>
        <p:nvSpPr>
          <p:cNvPr id="35846" name="Rectangle 6"/>
          <p:cNvSpPr>
            <a:spLocks noGrp="1" noChangeArrowheads="1"/>
          </p:cNvSpPr>
          <p:nvPr>
            <p:ph type="body" sz="half" idx="3"/>
          </p:nvPr>
        </p:nvSpPr>
        <p:spPr>
          <a:xfrm>
            <a:off x="457200" y="3581400"/>
            <a:ext cx="8229600" cy="1524000"/>
          </a:xfrm>
        </p:spPr>
        <p:txBody>
          <a:bodyPr/>
          <a:lstStyle/>
          <a:p>
            <a:pPr>
              <a:lnSpc>
                <a:spcPct val="90000"/>
              </a:lnSpc>
            </a:pPr>
            <a:r>
              <a:rPr lang="en-US" sz="2400" dirty="0" err="1">
                <a:effectLst/>
              </a:rPr>
              <a:t>Salah</a:t>
            </a:r>
            <a:r>
              <a:rPr lang="en-US" sz="2400" dirty="0">
                <a:effectLst/>
              </a:rPr>
              <a:t> </a:t>
            </a:r>
            <a:r>
              <a:rPr lang="en-US" sz="2400" dirty="0" err="1">
                <a:effectLst/>
              </a:rPr>
              <a:t>satu</a:t>
            </a:r>
            <a:r>
              <a:rPr lang="en-US" sz="2400" dirty="0">
                <a:effectLst/>
              </a:rPr>
              <a:t> </a:t>
            </a:r>
            <a:r>
              <a:rPr lang="en-US" sz="2400" dirty="0" err="1">
                <a:effectLst/>
              </a:rPr>
              <a:t>karakteristik</a:t>
            </a:r>
            <a:r>
              <a:rPr lang="en-US" sz="2400" dirty="0">
                <a:effectLst/>
              </a:rPr>
              <a:t> Op-amp </a:t>
            </a:r>
            <a:r>
              <a:rPr lang="en-US" sz="2400" dirty="0" err="1">
                <a:effectLst/>
              </a:rPr>
              <a:t>adalah</a:t>
            </a:r>
            <a:r>
              <a:rPr lang="en-US" sz="2400" dirty="0">
                <a:effectLst/>
              </a:rPr>
              <a:t> </a:t>
            </a:r>
            <a:r>
              <a:rPr lang="en-US" sz="2400" dirty="0" err="1">
                <a:effectLst/>
              </a:rPr>
              <a:t>tegangan</a:t>
            </a:r>
            <a:r>
              <a:rPr lang="en-US" sz="2400" dirty="0">
                <a:effectLst/>
              </a:rPr>
              <a:t> input (</a:t>
            </a:r>
            <a:r>
              <a:rPr lang="en-US" sz="2400" dirty="0" err="1">
                <a:effectLst/>
              </a:rPr>
              <a:t>antar</a:t>
            </a:r>
            <a:r>
              <a:rPr lang="en-US" sz="2400" dirty="0">
                <a:effectLst/>
              </a:rPr>
              <a:t> terminal input) yang </a:t>
            </a:r>
            <a:r>
              <a:rPr lang="en-US" sz="2400" dirty="0" err="1">
                <a:effectLst/>
              </a:rPr>
              <a:t>sangat</a:t>
            </a:r>
            <a:r>
              <a:rPr lang="en-US" sz="2400" dirty="0">
                <a:effectLst/>
              </a:rPr>
              <a:t> </a:t>
            </a:r>
            <a:r>
              <a:rPr lang="en-US" sz="2400" dirty="0" err="1">
                <a:effectLst/>
              </a:rPr>
              <a:t>kecil</a:t>
            </a:r>
            <a:r>
              <a:rPr lang="en-US" sz="2400" dirty="0" smtClean="0">
                <a:effectLst/>
              </a:rPr>
              <a:t>.</a:t>
            </a:r>
          </a:p>
          <a:p>
            <a:pPr>
              <a:lnSpc>
                <a:spcPct val="90000"/>
              </a:lnSpc>
            </a:pPr>
            <a:r>
              <a:rPr lang="en-US" sz="2400" dirty="0" smtClean="0">
                <a:effectLst/>
              </a:rPr>
              <a:t> </a:t>
            </a:r>
            <a:r>
              <a:rPr lang="en-US" sz="2400" dirty="0">
                <a:effectLst/>
              </a:rPr>
              <a:t>Dan </a:t>
            </a:r>
            <a:r>
              <a:rPr lang="en-US" sz="2400" dirty="0" err="1">
                <a:effectLst/>
              </a:rPr>
              <a:t>resistansi</a:t>
            </a:r>
            <a:r>
              <a:rPr lang="en-US" sz="2400" dirty="0">
                <a:effectLst/>
              </a:rPr>
              <a:t> input yang </a:t>
            </a:r>
            <a:r>
              <a:rPr lang="en-US" sz="2400" dirty="0" err="1">
                <a:effectLst/>
              </a:rPr>
              <a:t>sangat</a:t>
            </a:r>
            <a:r>
              <a:rPr lang="en-US" sz="2400" dirty="0">
                <a:effectLst/>
              </a:rPr>
              <a:t> </a:t>
            </a:r>
            <a:r>
              <a:rPr lang="en-US" sz="2400" dirty="0" err="1">
                <a:effectLst/>
              </a:rPr>
              <a:t>besar</a:t>
            </a:r>
            <a:r>
              <a:rPr lang="en-US" sz="2400" dirty="0">
                <a:effectLst/>
              </a:rPr>
              <a:t> </a:t>
            </a:r>
            <a:r>
              <a:rPr lang="en-US" sz="2400" dirty="0" err="1">
                <a:effectLst/>
              </a:rPr>
              <a:t>menyebabkan</a:t>
            </a:r>
            <a:r>
              <a:rPr lang="en-US" sz="2400" dirty="0">
                <a:effectLst/>
              </a:rPr>
              <a:t> </a:t>
            </a:r>
            <a:r>
              <a:rPr lang="en-US" sz="2400" dirty="0" err="1">
                <a:effectLst/>
              </a:rPr>
              <a:t>tidak</a:t>
            </a:r>
            <a:r>
              <a:rPr lang="en-US" sz="2400" dirty="0">
                <a:effectLst/>
              </a:rPr>
              <a:t> </a:t>
            </a:r>
            <a:r>
              <a:rPr lang="en-US" sz="2400" dirty="0" err="1">
                <a:effectLst/>
              </a:rPr>
              <a:t>adanya</a:t>
            </a:r>
            <a:r>
              <a:rPr lang="en-US" sz="2400" dirty="0">
                <a:effectLst/>
              </a:rPr>
              <a:t> </a:t>
            </a:r>
            <a:r>
              <a:rPr lang="en-US" sz="2400" dirty="0" err="1">
                <a:effectLst/>
              </a:rPr>
              <a:t>arus</a:t>
            </a:r>
            <a:r>
              <a:rPr lang="en-US" sz="2400" dirty="0">
                <a:effectLst/>
              </a:rPr>
              <a:t> yang </a:t>
            </a:r>
            <a:r>
              <a:rPr lang="en-US" sz="2400" dirty="0" err="1">
                <a:effectLst/>
              </a:rPr>
              <a:t>mengalir</a:t>
            </a:r>
            <a:r>
              <a:rPr lang="en-US" sz="2400" dirty="0">
                <a:effectLst/>
              </a:rPr>
              <a:t>, </a:t>
            </a:r>
            <a:r>
              <a:rPr lang="en-US" sz="2400" dirty="0" err="1">
                <a:effectLst/>
              </a:rPr>
              <a:t>sehingga</a:t>
            </a:r>
            <a:endParaRPr lang="en-US" sz="2400" dirty="0"/>
          </a:p>
        </p:txBody>
      </p:sp>
      <p:graphicFrame>
        <p:nvGraphicFramePr>
          <p:cNvPr id="35847" name="Object 7"/>
          <p:cNvGraphicFramePr>
            <a:graphicFrameLocks noChangeAspect="1"/>
          </p:cNvGraphicFramePr>
          <p:nvPr>
            <p:ph sz="quarter" idx="2"/>
          </p:nvPr>
        </p:nvGraphicFramePr>
        <p:xfrm>
          <a:off x="2514600" y="5205412"/>
          <a:ext cx="974725" cy="1119188"/>
        </p:xfrm>
        <a:graphic>
          <a:graphicData uri="http://schemas.openxmlformats.org/presentationml/2006/ole">
            <p:oleObj spid="_x0000_s4099" name="Equation" r:id="rId4" imgW="342751" imgH="393529" progId="Equation.3">
              <p:embed/>
            </p:oleObj>
          </a:graphicData>
        </a:graphic>
      </p:graphicFrame>
      <p:sp>
        <p:nvSpPr>
          <p:cNvPr id="7" name="Slide Number Placeholder 6"/>
          <p:cNvSpPr>
            <a:spLocks noGrp="1"/>
          </p:cNvSpPr>
          <p:nvPr>
            <p:ph type="sldNum" sz="quarter" idx="11"/>
          </p:nvPr>
        </p:nvSpPr>
        <p:spPr/>
        <p:txBody>
          <a:bodyPr/>
          <a:lstStyle/>
          <a:p>
            <a:fld id="{03C54592-212B-4FA3-B840-EC95D5B568CD}" type="slidenum">
              <a:rPr lang="en-US" smtClean="0"/>
              <a:pPr/>
              <a:t>8</a:t>
            </a:fld>
            <a:endParaRPr lang="en-US"/>
          </a:p>
        </p:txBody>
      </p:sp>
    </p:spTree>
    <p:extLst>
      <p:ext uri="{BB962C8B-B14F-4D97-AF65-F5344CB8AC3E}">
        <p14:creationId xmlns="" xmlns:p14="http://schemas.microsoft.com/office/powerpoint/2010/main" val="1276171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r>
              <a:rPr lang="en-US"/>
              <a:t>Virtual Short Virtual Ground</a:t>
            </a:r>
          </a:p>
        </p:txBody>
      </p:sp>
      <p:sp>
        <p:nvSpPr>
          <p:cNvPr id="37891" name="Rectangle 3"/>
          <p:cNvSpPr>
            <a:spLocks noGrp="1" noChangeArrowheads="1"/>
          </p:cNvSpPr>
          <p:nvPr>
            <p:ph type="body" idx="1"/>
          </p:nvPr>
        </p:nvSpPr>
        <p:spPr>
          <a:xfrm>
            <a:off x="457200" y="1600200"/>
            <a:ext cx="8229600" cy="3657600"/>
          </a:xfrm>
        </p:spPr>
        <p:txBody>
          <a:bodyPr>
            <a:normAutofit lnSpcReduction="10000"/>
          </a:bodyPr>
          <a:lstStyle/>
          <a:p>
            <a:pPr>
              <a:lnSpc>
                <a:spcPct val="90000"/>
              </a:lnSpc>
            </a:pPr>
            <a:r>
              <a:rPr lang="en-US" sz="2400">
                <a:effectLst/>
              </a:rPr>
              <a:t>Kedua persamaan (vi=0 dan ii=0) mengasumsikan bahwa kedua terminal input seolah-olah terhubung langsung (virtual short), yang mana baik tegangan maupun arus sangat2 mendekati nol</a:t>
            </a:r>
          </a:p>
          <a:p>
            <a:pPr>
              <a:lnSpc>
                <a:spcPct val="90000"/>
              </a:lnSpc>
            </a:pPr>
            <a:r>
              <a:rPr lang="en-US" sz="2400">
                <a:effectLst/>
              </a:rPr>
              <a:t>Karena adanya virtual short, maka kaki inverting seolah-olah terhubung ke ground (virtual ground). </a:t>
            </a:r>
          </a:p>
          <a:p>
            <a:pPr>
              <a:lnSpc>
                <a:spcPct val="90000"/>
              </a:lnSpc>
            </a:pPr>
            <a:r>
              <a:rPr lang="en-US" sz="2400">
                <a:effectLst/>
              </a:rPr>
              <a:t>Catatan bahwa meski kaki non-inverting tak terhubung langsung ke ground, dalam arti ada resistor diantaranya, namun tak ada arus mengalir melewati resistor tersebut. Sehingga tegangan resistor adalah nol. Maka kaki inverting tetap saja pada kondisi virtual ground.</a:t>
            </a:r>
            <a:endParaRPr lang="en-US" sz="2400"/>
          </a:p>
        </p:txBody>
      </p:sp>
      <p:sp>
        <p:nvSpPr>
          <p:cNvPr id="5" name="Slide Number Placeholder 4"/>
          <p:cNvSpPr>
            <a:spLocks noGrp="1"/>
          </p:cNvSpPr>
          <p:nvPr>
            <p:ph type="sldNum" sz="quarter" idx="12"/>
          </p:nvPr>
        </p:nvSpPr>
        <p:spPr/>
        <p:txBody>
          <a:bodyPr>
            <a:normAutofit fontScale="85000" lnSpcReduction="20000"/>
          </a:bodyPr>
          <a:lstStyle/>
          <a:p>
            <a:fld id="{30FF78D7-7CA0-44FD-8733-19F49D683D81}" type="slidenum">
              <a:rPr lang="en-US" smtClean="0"/>
              <a:pPr/>
              <a:t>9</a:t>
            </a:fld>
            <a:endParaRPr lang="en-US"/>
          </a:p>
        </p:txBody>
      </p:sp>
    </p:spTree>
    <p:extLst>
      <p:ext uri="{BB962C8B-B14F-4D97-AF65-F5344CB8AC3E}">
        <p14:creationId xmlns="" xmlns:p14="http://schemas.microsoft.com/office/powerpoint/2010/main" val="28541678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265</TotalTime>
  <Words>1317</Words>
  <Application>Microsoft Office PowerPoint</Application>
  <PresentationFormat>On-screen Show (4:3)</PresentationFormat>
  <Paragraphs>198</Paragraphs>
  <Slides>42</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Median</vt:lpstr>
      <vt:lpstr>Equation</vt:lpstr>
      <vt:lpstr>Image</vt:lpstr>
      <vt:lpstr>OPERASIONAL AMPLIFIER (OP-AMP)</vt:lpstr>
      <vt:lpstr>Operasional Amplifier (OP-AMP)</vt:lpstr>
      <vt:lpstr>Simbol</vt:lpstr>
      <vt:lpstr>Karakteristik</vt:lpstr>
      <vt:lpstr>Karakteristik</vt:lpstr>
      <vt:lpstr>Keluaran</vt:lpstr>
      <vt:lpstr>Operasi Kalang Terbuka</vt:lpstr>
      <vt:lpstr>Kalang Tertutup</vt:lpstr>
      <vt:lpstr>Virtual Short Virtual Ground</vt:lpstr>
      <vt:lpstr>Penguat Membalik ( Inverting OP-AMP)</vt:lpstr>
      <vt:lpstr>Penguat Membalik ( Inverting OP-AMP)</vt:lpstr>
      <vt:lpstr>Penguat Tak Membalik (Non-Inverting OP_AMP)</vt:lpstr>
      <vt:lpstr>Penguat Tak Membalik (Non-Inverting OP_AMP)</vt:lpstr>
      <vt:lpstr>Penguat Satuan (Voltage Follower)</vt:lpstr>
      <vt:lpstr>Penguat Penjumlah Membalik (Summing Amplifier di inverting) </vt:lpstr>
      <vt:lpstr>Penguat Penjumlah Membalik (Summing Amplifier di inverting) </vt:lpstr>
      <vt:lpstr>Penguat Penjumlah Membalik (Summing Amplifier di inverting) </vt:lpstr>
      <vt:lpstr>Penguat Penjumlah Tak Membalik (Summing Amplifier di non-Inverting)</vt:lpstr>
      <vt:lpstr>Penguat Pengurang (Differensial Amplifier)</vt:lpstr>
      <vt:lpstr>Penguat Pengurang (Differensial Amplifier)</vt:lpstr>
      <vt:lpstr>Integrator</vt:lpstr>
      <vt:lpstr>Practical Integrator</vt:lpstr>
      <vt:lpstr>Differensiator</vt:lpstr>
      <vt:lpstr>Contoh soal 1: </vt:lpstr>
      <vt:lpstr>Contoh soal 2: </vt:lpstr>
      <vt:lpstr>Contoh soal 3: </vt:lpstr>
      <vt:lpstr>Comparator</vt:lpstr>
      <vt:lpstr>Comparator</vt:lpstr>
      <vt:lpstr>Contoh soal4:</vt:lpstr>
      <vt:lpstr>Contoh soal5:</vt:lpstr>
      <vt:lpstr>Contoh soal6:</vt:lpstr>
      <vt:lpstr>referensi</vt:lpstr>
      <vt:lpstr>Tugas</vt:lpstr>
      <vt:lpstr>Tugas</vt:lpstr>
      <vt:lpstr>Tugas</vt:lpstr>
      <vt:lpstr>Tugas</vt:lpstr>
      <vt:lpstr>Tugas</vt:lpstr>
      <vt:lpstr>Tugas</vt:lpstr>
      <vt:lpstr>Tugas</vt:lpstr>
      <vt:lpstr>Tugas</vt:lpstr>
      <vt:lpstr>Tugas</vt:lpstr>
      <vt:lpstr>See you next week</vt:lpstr>
    </vt:vector>
  </TitlesOfParts>
  <Company>Universitas Komputer Indonesia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64</cp:revision>
  <dcterms:created xsi:type="dcterms:W3CDTF">2012-02-27T08:53:05Z</dcterms:created>
  <dcterms:modified xsi:type="dcterms:W3CDTF">2012-03-16T15:05:04Z</dcterms:modified>
</cp:coreProperties>
</file>