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9DEB6-4AE5-4676-8B20-0B13DE7E0656}" type="datetimeFigureOut">
              <a:rPr lang="en-US" smtClean="0"/>
              <a:t>3/16/2010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9AD0C-899E-4E3F-8B23-330A0F0790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6588-10C7-4341-BC16-4014EC7E6622}" type="datetime1">
              <a:rPr lang="en-US" smtClean="0"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By: Tatik Rohmawati, S.IP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24AD-228F-4FA5-B4B8-692AC8989DA6}" type="datetime1">
              <a:rPr lang="en-US" smtClean="0"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By: Tatik Rohmawati, S.IP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5FF5B-5988-4F7E-8F38-FAB59A8B94C4}" type="datetime1">
              <a:rPr lang="en-US" smtClean="0"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By: Tatik Rohmawati, S.IP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61855-08AC-475D-A76C-0A3633385B44}" type="datetime1">
              <a:rPr lang="en-US" smtClean="0"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By: Tatik Rohmawati, S.IP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E8FD-9F97-431E-8ECA-41F6520833BA}" type="datetime1">
              <a:rPr lang="en-US" smtClean="0"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By: Tatik Rohmawati, S.IP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99E6-1134-4AA7-8178-A534913791AA}" type="datetime1">
              <a:rPr lang="en-US" smtClean="0"/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By: Tatik Rohmawati, S.IP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5479-AC39-4E47-B0F9-D46FDF42640C}" type="datetime1">
              <a:rPr lang="en-US" smtClean="0"/>
              <a:t>3/16/2010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By: Tatik Rohmawati, S.IP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487D-FCDE-42C9-A155-3F8DB4099C46}" type="datetime1">
              <a:rPr lang="en-US" smtClean="0"/>
              <a:t>3/16/2010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By: Tatik Rohmawati, S.IP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DC08-F7BF-4CF3-BE16-75BA1CE66DAE}" type="datetime1">
              <a:rPr lang="en-US" smtClean="0"/>
              <a:t>3/16/2010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By: Tatik Rohmawati, S.IP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6BA5-7DDC-4752-844E-0DEF8FE27D6A}" type="datetime1">
              <a:rPr lang="en-US" smtClean="0"/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By: Tatik Rohmawati, S.IP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DD4B-1472-4EF9-8E3F-B6A93638FA84}" type="datetime1">
              <a:rPr lang="en-US" smtClean="0"/>
              <a:t>3/16/2010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By: Tatik Rohmawati, S.IP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FA4D6-F39F-48D8-ACC6-D663D2BC7F19}" type="datetime1">
              <a:rPr lang="en-US" smtClean="0"/>
              <a:t>3/16/2010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Proleg, By: Tatik Rohmawati, S.IP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F42FA-DA25-41EA-92EB-53C41BF2DA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676399"/>
          </a:xfrm>
        </p:spPr>
        <p:txBody>
          <a:bodyPr>
            <a:normAutofit/>
          </a:bodyPr>
          <a:lstStyle/>
          <a:p>
            <a:r>
              <a:rPr lang="en-US" dirty="0" smtClean="0"/>
              <a:t>ARTI PENTING PERATURAN PERUNDANG-UNDANGAN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6670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Disampaikan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pada</a:t>
            </a:r>
            <a:r>
              <a:rPr lang="en-US" b="1" dirty="0" smtClean="0">
                <a:solidFill>
                  <a:schemeClr val="tx1"/>
                </a:solidFill>
              </a:rPr>
              <a:t> Mata </a:t>
            </a:r>
            <a:r>
              <a:rPr lang="en-US" b="1" dirty="0" err="1" smtClean="0">
                <a:solidFill>
                  <a:schemeClr val="tx1"/>
                </a:solidFill>
              </a:rPr>
              <a:t>Kuliah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Proses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legislatif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Dosen</a:t>
            </a:r>
            <a:r>
              <a:rPr lang="en-US" b="1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TATIK ROHMAWATI, S.IP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2108-61B2-44D1-BC50-A32160664C3F}" type="datetime1">
              <a:rPr lang="en-US" smtClean="0"/>
              <a:t>3/16/2010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By: Tatik Rohmawati, S.IP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761999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err="1"/>
              <a:t>Tradisi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Kontinental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Anglo Saxon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620000" cy="4267200"/>
          </a:xfrm>
        </p:spPr>
        <p:txBody>
          <a:bodyPr>
            <a:noAutofit/>
          </a:bodyPr>
          <a:lstStyle/>
          <a:p>
            <a:pPr marL="457200" lvl="0" indent="-457200" algn="just">
              <a:buAutoNum type="arabicParenR"/>
            </a:pPr>
            <a:r>
              <a:rPr lang="en-US" sz="2400" b="1" dirty="0" err="1" smtClean="0">
                <a:solidFill>
                  <a:schemeClr val="tx1"/>
                </a:solidFill>
              </a:rPr>
              <a:t>Tradisi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hukum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tradisi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hukum</a:t>
            </a:r>
            <a:r>
              <a:rPr lang="en-US" sz="2400" b="1" dirty="0">
                <a:solidFill>
                  <a:schemeClr val="tx1"/>
                </a:solidFill>
              </a:rPr>
              <a:t> Indonesia </a:t>
            </a:r>
            <a:r>
              <a:rPr lang="en-US" sz="2400" b="1" dirty="0" err="1">
                <a:solidFill>
                  <a:schemeClr val="tx1"/>
                </a:solidFill>
              </a:rPr>
              <a:t>adalah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Eropa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Kontinental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menitikberatkan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sumber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hukumnya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pada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peraturan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tertulis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merupakan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sumber</a:t>
            </a:r>
            <a:r>
              <a:rPr lang="en-US" sz="2400" b="1" dirty="0">
                <a:solidFill>
                  <a:schemeClr val="tx1"/>
                </a:solidFill>
              </a:rPr>
              <a:t> hokum </a:t>
            </a:r>
            <a:r>
              <a:rPr lang="en-US" sz="2400" b="1" dirty="0" err="1" smtClean="0">
                <a:solidFill>
                  <a:schemeClr val="tx1"/>
                </a:solidFill>
              </a:rPr>
              <a:t>utama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AutoNum type="arabicParenR"/>
            </a:pPr>
            <a:r>
              <a:rPr lang="en-US" sz="2400" b="1" dirty="0" err="1" smtClean="0">
                <a:solidFill>
                  <a:schemeClr val="tx1"/>
                </a:solidFill>
              </a:rPr>
              <a:t>Terdapat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kecenderungan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masa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sekarang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baik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pada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tradisi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Hukum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Kontinental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maupun</a:t>
            </a:r>
            <a:r>
              <a:rPr lang="en-US" sz="2400" b="1" dirty="0">
                <a:solidFill>
                  <a:schemeClr val="tx1"/>
                </a:solidFill>
              </a:rPr>
              <a:t> Anglo Saxon yang </a:t>
            </a:r>
            <a:r>
              <a:rPr lang="en-US" sz="2400" b="1" dirty="0" err="1">
                <a:solidFill>
                  <a:schemeClr val="tx1"/>
                </a:solidFill>
              </a:rPr>
              <a:t>menyebabkan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peraturan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perundang-undangan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menjadi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semakin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penting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AutoNum type="arabicParenR"/>
            </a:pPr>
            <a:r>
              <a:rPr lang="en-US" sz="2400" b="1" dirty="0" err="1" smtClean="0">
                <a:solidFill>
                  <a:schemeClr val="tx1"/>
                </a:solidFill>
              </a:rPr>
              <a:t>Selain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kedua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kondisi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atas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terdapat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keadaan-keadaan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khusus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</a:t>
            </a:r>
            <a:r>
              <a:rPr lang="en-US" sz="2400" b="1" dirty="0">
                <a:solidFill>
                  <a:schemeClr val="tx1"/>
                </a:solidFill>
              </a:rPr>
              <a:t> Indonesia yang </a:t>
            </a:r>
            <a:r>
              <a:rPr lang="en-US" sz="2400" b="1" dirty="0" err="1">
                <a:solidFill>
                  <a:schemeClr val="tx1"/>
                </a:solidFill>
              </a:rPr>
              <a:t>menyebabkan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peraturan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perundang-undangan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menjadi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penting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pembangunan</a:t>
            </a:r>
            <a:r>
              <a:rPr lang="en-US" sz="2400" b="1" dirty="0">
                <a:solidFill>
                  <a:schemeClr val="tx1"/>
                </a:solidFill>
              </a:rPr>
              <a:t> hokum </a:t>
            </a:r>
            <a:r>
              <a:rPr lang="en-US" sz="2400" b="1" dirty="0" err="1">
                <a:solidFill>
                  <a:schemeClr val="tx1"/>
                </a:solidFill>
              </a:rPr>
              <a:t>nasional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6588-10C7-4341-BC16-4014EC7E6622}" type="datetime1">
              <a:rPr lang="en-US" smtClean="0">
                <a:solidFill>
                  <a:schemeClr val="tx1"/>
                </a:solidFill>
              </a:rPr>
              <a:t>3/16/2010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Keadaan-keadaan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7696200" cy="4114800"/>
          </a:xfrm>
        </p:spPr>
        <p:txBody>
          <a:bodyPr>
            <a:noAutofit/>
          </a:bodyPr>
          <a:lstStyle/>
          <a:p>
            <a:pPr lvl="0" algn="just"/>
            <a:r>
              <a:rPr lang="en-US" sz="1900" b="1" dirty="0" smtClean="0">
                <a:solidFill>
                  <a:schemeClr val="tx1"/>
                </a:solidFill>
              </a:rPr>
              <a:t>1. </a:t>
            </a:r>
            <a:r>
              <a:rPr lang="en-US" sz="1900" b="1" dirty="0" err="1" smtClean="0">
                <a:solidFill>
                  <a:schemeClr val="tx1"/>
                </a:solidFill>
              </a:rPr>
              <a:t>Keanekaragaman</a:t>
            </a:r>
            <a:r>
              <a:rPr lang="en-US" sz="1900" b="1" dirty="0" smtClean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hukum</a:t>
            </a:r>
            <a:r>
              <a:rPr lang="en-US" sz="1900" b="1" dirty="0">
                <a:solidFill>
                  <a:schemeClr val="tx1"/>
                </a:solidFill>
              </a:rPr>
              <a:t> (pluralism)</a:t>
            </a:r>
          </a:p>
          <a:p>
            <a:pPr algn="just"/>
            <a:r>
              <a:rPr lang="en-US" sz="1900" b="1" dirty="0" smtClean="0">
                <a:solidFill>
                  <a:schemeClr val="tx1"/>
                </a:solidFill>
              </a:rPr>
              <a:t>    Di </a:t>
            </a:r>
            <a:r>
              <a:rPr lang="en-US" sz="1900" b="1" dirty="0">
                <a:solidFill>
                  <a:schemeClr val="tx1"/>
                </a:solidFill>
              </a:rPr>
              <a:t>Indonesia </a:t>
            </a:r>
            <a:r>
              <a:rPr lang="en-US" sz="1900" b="1" dirty="0" err="1">
                <a:solidFill>
                  <a:schemeClr val="tx1"/>
                </a:solidFill>
              </a:rPr>
              <a:t>ini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masih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banyak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hukum</a:t>
            </a:r>
            <a:r>
              <a:rPr lang="en-US" sz="1900" b="1" dirty="0">
                <a:solidFill>
                  <a:schemeClr val="tx1"/>
                </a:solidFill>
              </a:rPr>
              <a:t> yang </a:t>
            </a:r>
            <a:r>
              <a:rPr lang="en-US" sz="1900" b="1" dirty="0" err="1">
                <a:solidFill>
                  <a:schemeClr val="tx1"/>
                </a:solidFill>
              </a:rPr>
              <a:t>berlaku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mengenai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 smtClean="0">
                <a:solidFill>
                  <a:schemeClr val="tx1"/>
                </a:solidFill>
              </a:rPr>
              <a:t>suatu</a:t>
            </a:r>
            <a:endParaRPr lang="en-US" sz="19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smtClean="0">
                <a:solidFill>
                  <a:schemeClr val="tx1"/>
                </a:solidFill>
              </a:rPr>
              <a:t>   </a:t>
            </a:r>
            <a:r>
              <a:rPr lang="en-US" sz="1900" b="1" dirty="0" err="1" smtClean="0">
                <a:solidFill>
                  <a:schemeClr val="tx1"/>
                </a:solidFill>
              </a:rPr>
              <a:t>hal</a:t>
            </a:r>
            <a:r>
              <a:rPr lang="en-US" sz="1900" b="1" dirty="0" smtClean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khususnya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bidang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perdata</a:t>
            </a:r>
            <a:r>
              <a:rPr lang="en-US" sz="19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1900" b="1" dirty="0" smtClean="0">
                <a:solidFill>
                  <a:schemeClr val="tx1"/>
                </a:solidFill>
              </a:rPr>
              <a:t>    </a:t>
            </a:r>
            <a:r>
              <a:rPr lang="en-US" sz="1900" b="1" dirty="0" err="1" smtClean="0">
                <a:solidFill>
                  <a:schemeClr val="tx1"/>
                </a:solidFill>
              </a:rPr>
              <a:t>Contoh</a:t>
            </a:r>
            <a:r>
              <a:rPr lang="en-US" sz="1900" b="1" dirty="0" smtClean="0">
                <a:solidFill>
                  <a:schemeClr val="tx1"/>
                </a:solidFill>
              </a:rPr>
              <a:t> </a:t>
            </a:r>
            <a:r>
              <a:rPr lang="en-US" sz="1900" b="1" dirty="0">
                <a:solidFill>
                  <a:schemeClr val="tx1"/>
                </a:solidFill>
              </a:rPr>
              <a:t>:</a:t>
            </a:r>
          </a:p>
          <a:p>
            <a:pPr lvl="0" algn="just"/>
            <a:r>
              <a:rPr lang="en-US" sz="1900" b="1" dirty="0" smtClean="0">
                <a:solidFill>
                  <a:schemeClr val="tx1"/>
                </a:solidFill>
              </a:rPr>
              <a:t>    a. </a:t>
            </a:r>
            <a:r>
              <a:rPr lang="en-US" sz="1900" b="1" dirty="0" err="1" smtClean="0">
                <a:solidFill>
                  <a:schemeClr val="tx1"/>
                </a:solidFill>
              </a:rPr>
              <a:t>Perkawinan</a:t>
            </a:r>
            <a:r>
              <a:rPr lang="en-US" sz="1900" b="1" dirty="0" smtClean="0">
                <a:solidFill>
                  <a:schemeClr val="tx1"/>
                </a:solidFill>
              </a:rPr>
              <a:t> </a:t>
            </a:r>
            <a:r>
              <a:rPr lang="en-US" sz="1900" b="1" dirty="0">
                <a:solidFill>
                  <a:schemeClr val="tx1"/>
                </a:solidFill>
              </a:rPr>
              <a:t>: </a:t>
            </a:r>
            <a:r>
              <a:rPr lang="en-US" sz="1900" b="1" dirty="0" err="1">
                <a:solidFill>
                  <a:schemeClr val="tx1"/>
                </a:solidFill>
              </a:rPr>
              <a:t>hukum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adat</a:t>
            </a:r>
            <a:r>
              <a:rPr lang="en-US" sz="1900" b="1" dirty="0">
                <a:solidFill>
                  <a:schemeClr val="tx1"/>
                </a:solidFill>
              </a:rPr>
              <a:t>, </a:t>
            </a:r>
            <a:r>
              <a:rPr lang="en-US" sz="1900" b="1" dirty="0" err="1">
                <a:solidFill>
                  <a:schemeClr val="tx1"/>
                </a:solidFill>
              </a:rPr>
              <a:t>hukum</a:t>
            </a:r>
            <a:r>
              <a:rPr lang="en-US" sz="1900" b="1" dirty="0">
                <a:solidFill>
                  <a:schemeClr val="tx1"/>
                </a:solidFill>
              </a:rPr>
              <a:t> agama </a:t>
            </a:r>
            <a:r>
              <a:rPr lang="en-US" sz="1900" b="1" dirty="0" err="1">
                <a:solidFill>
                  <a:schemeClr val="tx1"/>
                </a:solidFill>
              </a:rPr>
              <a:t>dan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hukum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nasional</a:t>
            </a:r>
            <a:r>
              <a:rPr lang="en-US" sz="1900" b="1" dirty="0">
                <a:solidFill>
                  <a:schemeClr val="tx1"/>
                </a:solidFill>
              </a:rPr>
              <a:t> (</a:t>
            </a:r>
            <a:r>
              <a:rPr lang="en-US" sz="1900" b="1" dirty="0" smtClean="0">
                <a:solidFill>
                  <a:schemeClr val="tx1"/>
                </a:solidFill>
              </a:rPr>
              <a:t>UU</a:t>
            </a:r>
          </a:p>
          <a:p>
            <a:pPr lvl="0" algn="just"/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smtClean="0">
                <a:solidFill>
                  <a:schemeClr val="tx1"/>
                </a:solidFill>
              </a:rPr>
              <a:t>       No </a:t>
            </a:r>
            <a:r>
              <a:rPr lang="en-US" sz="1900" b="1" dirty="0">
                <a:solidFill>
                  <a:schemeClr val="tx1"/>
                </a:solidFill>
              </a:rPr>
              <a:t>1Tahun 1974)</a:t>
            </a:r>
          </a:p>
          <a:p>
            <a:pPr lvl="0" algn="just"/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smtClean="0">
                <a:solidFill>
                  <a:schemeClr val="tx1"/>
                </a:solidFill>
              </a:rPr>
              <a:t>   b. Hokum </a:t>
            </a:r>
            <a:r>
              <a:rPr lang="en-US" sz="1900" b="1" dirty="0" err="1">
                <a:solidFill>
                  <a:schemeClr val="tx1"/>
                </a:solidFill>
              </a:rPr>
              <a:t>Waris</a:t>
            </a:r>
            <a:r>
              <a:rPr lang="en-US" sz="1900" b="1" dirty="0">
                <a:solidFill>
                  <a:schemeClr val="tx1"/>
                </a:solidFill>
              </a:rPr>
              <a:t>: </a:t>
            </a:r>
            <a:r>
              <a:rPr lang="en-US" sz="1900" b="1" dirty="0" err="1">
                <a:solidFill>
                  <a:schemeClr val="tx1"/>
                </a:solidFill>
              </a:rPr>
              <a:t>hukum</a:t>
            </a:r>
            <a:r>
              <a:rPr lang="en-US" sz="1900" b="1" dirty="0">
                <a:solidFill>
                  <a:schemeClr val="tx1"/>
                </a:solidFill>
              </a:rPr>
              <a:t> agama </a:t>
            </a:r>
            <a:r>
              <a:rPr lang="en-US" sz="1900" b="1" dirty="0" err="1">
                <a:solidFill>
                  <a:schemeClr val="tx1"/>
                </a:solidFill>
              </a:rPr>
              <a:t>dan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hukum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nasional</a:t>
            </a:r>
            <a:endParaRPr lang="en-US" sz="1900" b="1" dirty="0">
              <a:solidFill>
                <a:schemeClr val="tx1"/>
              </a:solidFill>
            </a:endParaRPr>
          </a:p>
          <a:p>
            <a:pPr lvl="0" algn="just"/>
            <a:r>
              <a:rPr lang="en-US" sz="1900" b="1" dirty="0" smtClean="0">
                <a:solidFill>
                  <a:schemeClr val="tx1"/>
                </a:solidFill>
              </a:rPr>
              <a:t>2. </a:t>
            </a:r>
            <a:r>
              <a:rPr lang="en-US" sz="1900" b="1" dirty="0" err="1" smtClean="0">
                <a:solidFill>
                  <a:schemeClr val="tx1"/>
                </a:solidFill>
              </a:rPr>
              <a:t>Sampai</a:t>
            </a:r>
            <a:r>
              <a:rPr lang="en-US" sz="1900" b="1" dirty="0" smtClean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saat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ini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masih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banyak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peraturan-peraturan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warisan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 smtClean="0">
                <a:solidFill>
                  <a:schemeClr val="tx1"/>
                </a:solidFill>
              </a:rPr>
              <a:t>kolonial</a:t>
            </a:r>
            <a:endParaRPr lang="en-US" sz="19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smtClean="0">
                <a:solidFill>
                  <a:schemeClr val="tx1"/>
                </a:solidFill>
              </a:rPr>
              <a:t>   </a:t>
            </a:r>
            <a:r>
              <a:rPr lang="en-US" sz="1900" b="1" dirty="0" err="1" smtClean="0">
                <a:solidFill>
                  <a:schemeClr val="tx1"/>
                </a:solidFill>
              </a:rPr>
              <a:t>Belanda</a:t>
            </a:r>
            <a:r>
              <a:rPr lang="en-US" sz="1900" b="1" dirty="0" smtClean="0">
                <a:solidFill>
                  <a:schemeClr val="tx1"/>
                </a:solidFill>
              </a:rPr>
              <a:t> </a:t>
            </a:r>
            <a:r>
              <a:rPr lang="en-US" sz="1900" b="1" dirty="0">
                <a:solidFill>
                  <a:schemeClr val="tx1"/>
                </a:solidFill>
              </a:rPr>
              <a:t>yang </a:t>
            </a:r>
            <a:r>
              <a:rPr lang="en-US" sz="1900" b="1" dirty="0" err="1">
                <a:solidFill>
                  <a:schemeClr val="tx1"/>
                </a:solidFill>
              </a:rPr>
              <a:t>berlaku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mengenai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suatu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hal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khususnya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bidang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perdata</a:t>
            </a:r>
            <a:r>
              <a:rPr lang="en-US" sz="1900" b="1" dirty="0">
                <a:solidFill>
                  <a:schemeClr val="tx1"/>
                </a:solidFill>
              </a:rPr>
              <a:t>. </a:t>
            </a:r>
            <a:r>
              <a:rPr lang="en-US" sz="1900" b="1" dirty="0" smtClean="0">
                <a:solidFill>
                  <a:schemeClr val="tx1"/>
                </a:solidFill>
              </a:rPr>
              <a:t>    </a:t>
            </a:r>
          </a:p>
          <a:p>
            <a:pPr lvl="0" algn="just"/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smtClean="0">
                <a:solidFill>
                  <a:schemeClr val="tx1"/>
                </a:solidFill>
              </a:rPr>
              <a:t>  </a:t>
            </a:r>
            <a:r>
              <a:rPr lang="en-US" sz="1900" b="1" dirty="0" err="1" smtClean="0">
                <a:solidFill>
                  <a:schemeClr val="tx1"/>
                </a:solidFill>
              </a:rPr>
              <a:t>Contoh</a:t>
            </a:r>
            <a:r>
              <a:rPr lang="en-US" sz="1900" b="1" dirty="0">
                <a:solidFill>
                  <a:schemeClr val="tx1"/>
                </a:solidFill>
              </a:rPr>
              <a:t>: KUH </a:t>
            </a:r>
            <a:r>
              <a:rPr lang="en-US" sz="1900" b="1" dirty="0" err="1">
                <a:solidFill>
                  <a:schemeClr val="tx1"/>
                </a:solidFill>
              </a:rPr>
              <a:t>Perdata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dan</a:t>
            </a:r>
            <a:r>
              <a:rPr lang="en-US" sz="1900" b="1" dirty="0">
                <a:solidFill>
                  <a:schemeClr val="tx1"/>
                </a:solidFill>
              </a:rPr>
              <a:t> KUH </a:t>
            </a:r>
            <a:r>
              <a:rPr lang="en-US" sz="1900" b="1" dirty="0" err="1">
                <a:solidFill>
                  <a:schemeClr val="tx1"/>
                </a:solidFill>
              </a:rPr>
              <a:t>Dagang</a:t>
            </a:r>
            <a:r>
              <a:rPr lang="en-US" sz="1900" b="1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1900" b="1" dirty="0" smtClean="0">
                <a:solidFill>
                  <a:schemeClr val="tx1"/>
                </a:solidFill>
              </a:rPr>
              <a:t>3. </a:t>
            </a:r>
            <a:r>
              <a:rPr lang="en-US" sz="1900" b="1" dirty="0" err="1" smtClean="0">
                <a:solidFill>
                  <a:schemeClr val="tx1"/>
                </a:solidFill>
              </a:rPr>
              <a:t>Politik</a:t>
            </a:r>
            <a:r>
              <a:rPr lang="en-US" sz="1900" b="1" dirty="0" smtClean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hukum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nasional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menghendaki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hukum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berperan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sebagai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 smtClean="0">
                <a:solidFill>
                  <a:schemeClr val="tx1"/>
                </a:solidFill>
              </a:rPr>
              <a:t>sarana</a:t>
            </a:r>
            <a:endParaRPr lang="en-US" sz="19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smtClean="0">
                <a:solidFill>
                  <a:schemeClr val="tx1"/>
                </a:solidFill>
              </a:rPr>
              <a:t>   </a:t>
            </a:r>
            <a:r>
              <a:rPr lang="en-US" sz="1900" b="1" dirty="0" err="1" smtClean="0">
                <a:solidFill>
                  <a:schemeClr val="tx1"/>
                </a:solidFill>
              </a:rPr>
              <a:t>penataan</a:t>
            </a:r>
            <a:r>
              <a:rPr lang="en-US" sz="1900" b="1" dirty="0" smtClean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untuk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menunjang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pembangunan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dan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>
                <a:solidFill>
                  <a:schemeClr val="tx1"/>
                </a:solidFill>
              </a:rPr>
              <a:t>mewujudkan</a:t>
            </a:r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err="1" smtClean="0">
                <a:solidFill>
                  <a:schemeClr val="tx1"/>
                </a:solidFill>
              </a:rPr>
              <a:t>persatuan</a:t>
            </a:r>
            <a:endParaRPr lang="en-US" sz="19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smtClean="0">
                <a:solidFill>
                  <a:schemeClr val="tx1"/>
                </a:solidFill>
              </a:rPr>
              <a:t>   </a:t>
            </a:r>
            <a:r>
              <a:rPr lang="en-US" sz="1900" b="1" dirty="0" err="1" smtClean="0">
                <a:solidFill>
                  <a:schemeClr val="tx1"/>
                </a:solidFill>
              </a:rPr>
              <a:t>bangsa</a:t>
            </a:r>
            <a:r>
              <a:rPr lang="en-US" sz="1900" b="1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19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6588-10C7-4341-BC16-4014EC7E6622}" type="datetime1">
              <a:rPr lang="en-US" smtClean="0">
                <a:solidFill>
                  <a:schemeClr val="tx1"/>
                </a:solidFill>
              </a:rPr>
              <a:t>3/16/2010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ARTI PENTING PERATURAN PERUNDANG-UNDANGAN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772400" cy="4343400"/>
          </a:xfrm>
        </p:spPr>
        <p:txBody>
          <a:bodyPr>
            <a:normAutofit fontScale="92500"/>
          </a:bodyPr>
          <a:lstStyle/>
          <a:p>
            <a:pPr lvl="0" algn="just"/>
            <a:r>
              <a:rPr lang="en-US" sz="2000" b="1" dirty="0" err="1">
                <a:solidFill>
                  <a:schemeClr val="tx1"/>
                </a:solidFill>
              </a:rPr>
              <a:t>Fungsi</a:t>
            </a:r>
            <a:r>
              <a:rPr lang="en-US" sz="2000" b="1" dirty="0">
                <a:solidFill>
                  <a:schemeClr val="tx1"/>
                </a:solidFill>
              </a:rPr>
              <a:t> UUD (</a:t>
            </a:r>
            <a:r>
              <a:rPr lang="en-US" sz="2000" b="1" dirty="0" err="1">
                <a:solidFill>
                  <a:schemeClr val="tx1"/>
                </a:solidFill>
              </a:rPr>
              <a:t>Konstitusi</a:t>
            </a:r>
            <a:r>
              <a:rPr lang="en-US" sz="2000" b="1" dirty="0">
                <a:solidFill>
                  <a:schemeClr val="tx1"/>
                </a:solidFill>
              </a:rPr>
              <a:t>)</a:t>
            </a:r>
          </a:p>
          <a:p>
            <a:pPr marL="457200" lvl="0" indent="-457200" algn="just">
              <a:buAutoNum type="arabicParenR"/>
            </a:pPr>
            <a:r>
              <a:rPr lang="en-US" sz="2000" b="1" dirty="0" err="1" smtClean="0">
                <a:solidFill>
                  <a:schemeClr val="tx1"/>
                </a:solidFill>
              </a:rPr>
              <a:t>Sebagai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dasar</a:t>
            </a:r>
            <a:r>
              <a:rPr lang="en-US" sz="2000" b="1" dirty="0">
                <a:solidFill>
                  <a:schemeClr val="tx1"/>
                </a:solidFill>
              </a:rPr>
              <a:t> (</a:t>
            </a:r>
            <a:r>
              <a:rPr lang="en-US" sz="2000" b="1" i="1" dirty="0" err="1">
                <a:solidFill>
                  <a:schemeClr val="tx1"/>
                </a:solidFill>
              </a:rPr>
              <a:t>groundnorm</a:t>
            </a:r>
            <a:r>
              <a:rPr lang="en-US" sz="2000" b="1" dirty="0">
                <a:solidFill>
                  <a:schemeClr val="tx1"/>
                </a:solidFill>
              </a:rPr>
              <a:t>),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UUD </a:t>
            </a:r>
            <a:r>
              <a:rPr lang="en-US" sz="2000" b="1" dirty="0" err="1">
                <a:solidFill>
                  <a:schemeClr val="tx1"/>
                </a:solidFill>
              </a:rPr>
              <a:t>menjadi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pedoman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dasar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arah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bagi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peraturan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perundang-undangan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tingkat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bawahnya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AutoNum type="arabicParenR"/>
            </a:pPr>
            <a:r>
              <a:rPr lang="en-US" sz="2000" b="1" dirty="0" err="1" smtClean="0">
                <a:solidFill>
                  <a:schemeClr val="tx1"/>
                </a:solidFill>
              </a:rPr>
              <a:t>Menurut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Wade, </a:t>
            </a:r>
            <a:r>
              <a:rPr lang="en-US" sz="2000" b="1" dirty="0" err="1">
                <a:solidFill>
                  <a:schemeClr val="tx1"/>
                </a:solidFill>
              </a:rPr>
              <a:t>hakikat</a:t>
            </a:r>
            <a:r>
              <a:rPr lang="en-US" sz="2000" b="1" dirty="0">
                <a:solidFill>
                  <a:schemeClr val="tx1"/>
                </a:solidFill>
              </a:rPr>
              <a:t> UUD </a:t>
            </a:r>
            <a:r>
              <a:rPr lang="en-US" sz="2000" b="1" dirty="0" err="1">
                <a:solidFill>
                  <a:schemeClr val="tx1"/>
                </a:solidFill>
              </a:rPr>
              <a:t>adalah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naskah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memaparkan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rangka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tugas-tugas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pokok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badan-badan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pemerintah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suatu</a:t>
            </a:r>
            <a:r>
              <a:rPr lang="en-US" sz="2000" b="1" dirty="0">
                <a:solidFill>
                  <a:schemeClr val="tx1"/>
                </a:solidFill>
              </a:rPr>
              <a:t> Negara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menentukan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pokok-pokok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cara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kerja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badan-badan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tersebut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AutoNum type="arabicParenR"/>
            </a:pPr>
            <a:r>
              <a:rPr lang="en-US" sz="2000" b="1" dirty="0" err="1" smtClean="0">
                <a:solidFill>
                  <a:schemeClr val="tx1"/>
                </a:solidFill>
              </a:rPr>
              <a:t>Fungsi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UUD </a:t>
            </a:r>
            <a:r>
              <a:rPr lang="en-US" sz="2000" b="1" dirty="0" err="1">
                <a:solidFill>
                  <a:schemeClr val="tx1"/>
                </a:solidFill>
              </a:rPr>
              <a:t>menurut</a:t>
            </a:r>
            <a:r>
              <a:rPr lang="en-US" sz="2000" b="1" dirty="0">
                <a:solidFill>
                  <a:schemeClr val="tx1"/>
                </a:solidFill>
              </a:rPr>
              <a:t> Wade </a:t>
            </a:r>
            <a:r>
              <a:rPr lang="en-US" sz="2000" b="1" dirty="0" err="1">
                <a:solidFill>
                  <a:schemeClr val="tx1"/>
                </a:solidFill>
              </a:rPr>
              <a:t>adalah</a:t>
            </a:r>
            <a:r>
              <a:rPr lang="en-US" sz="2000" b="1" dirty="0">
                <a:solidFill>
                  <a:schemeClr val="tx1"/>
                </a:solidFill>
              </a:rPr>
              <a:t> ;</a:t>
            </a: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   a. Dari </a:t>
            </a:r>
            <a:r>
              <a:rPr lang="en-US" sz="2000" b="1" dirty="0" err="1">
                <a:solidFill>
                  <a:schemeClr val="tx1"/>
                </a:solidFill>
              </a:rPr>
              <a:t>sudut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pandang</a:t>
            </a:r>
            <a:r>
              <a:rPr lang="en-US" sz="2000" b="1" dirty="0">
                <a:solidFill>
                  <a:schemeClr val="tx1"/>
                </a:solidFill>
              </a:rPr>
              <a:t> Negara </a:t>
            </a:r>
            <a:r>
              <a:rPr lang="en-US" sz="2000" b="1" dirty="0" err="1">
                <a:solidFill>
                  <a:schemeClr val="tx1"/>
                </a:solidFill>
              </a:rPr>
              <a:t>sebagai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organisasi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kekuasaan</a:t>
            </a:r>
            <a:r>
              <a:rPr lang="en-US" sz="2000" b="1" dirty="0">
                <a:solidFill>
                  <a:schemeClr val="tx1"/>
                </a:solidFill>
              </a:rPr>
              <a:t>, UUD </a:t>
            </a: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       </a:t>
            </a:r>
            <a:r>
              <a:rPr lang="en-US" sz="2000" b="1" dirty="0" err="1" smtClean="0">
                <a:solidFill>
                  <a:schemeClr val="tx1"/>
                </a:solidFill>
              </a:rPr>
              <a:t>merupakan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kumpulan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asas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menetapkan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bagaimana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          </a:t>
            </a:r>
            <a:r>
              <a:rPr lang="en-US" sz="2000" b="1" dirty="0" err="1" smtClean="0">
                <a:solidFill>
                  <a:schemeClr val="tx1"/>
                </a:solidFill>
              </a:rPr>
              <a:t>kekuasaan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dalam</a:t>
            </a:r>
            <a:r>
              <a:rPr lang="en-US" sz="2000" b="1" dirty="0">
                <a:solidFill>
                  <a:schemeClr val="tx1"/>
                </a:solidFill>
              </a:rPr>
              <a:t> Negara </a:t>
            </a:r>
            <a:r>
              <a:rPr lang="en-US" sz="2000" b="1" dirty="0" err="1">
                <a:solidFill>
                  <a:schemeClr val="tx1"/>
                </a:solidFill>
              </a:rPr>
              <a:t>dibagi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       </a:t>
            </a:r>
            <a:r>
              <a:rPr lang="en-US" sz="2000" b="1" dirty="0" err="1" smtClean="0">
                <a:solidFill>
                  <a:schemeClr val="tx1"/>
                </a:solidFill>
              </a:rPr>
              <a:t>Menurut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u="sng" dirty="0">
                <a:solidFill>
                  <a:schemeClr val="tx1"/>
                </a:solidFill>
              </a:rPr>
              <a:t>Herman Finer,</a:t>
            </a:r>
            <a:r>
              <a:rPr lang="en-US" sz="2000" b="1" dirty="0">
                <a:solidFill>
                  <a:schemeClr val="tx1"/>
                </a:solidFill>
              </a:rPr>
              <a:t> UUD </a:t>
            </a:r>
            <a:r>
              <a:rPr lang="en-US" sz="2000" b="1" dirty="0" err="1">
                <a:solidFill>
                  <a:schemeClr val="tx1"/>
                </a:solidFill>
              </a:rPr>
              <a:t>adalah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riwayat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hidup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suatu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hubungan</a:t>
            </a:r>
            <a:r>
              <a:rPr lang="en-US" sz="2000" b="1" dirty="0" smtClean="0">
                <a:solidFill>
                  <a:schemeClr val="tx1"/>
                </a:solidFill>
              </a:rPr>
              <a:t>    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         </a:t>
            </a:r>
            <a:r>
              <a:rPr lang="en-US" sz="2000" b="1" dirty="0" err="1" smtClean="0">
                <a:solidFill>
                  <a:schemeClr val="tx1"/>
                </a:solidFill>
              </a:rPr>
              <a:t>kekuasaan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(</a:t>
            </a:r>
            <a:r>
              <a:rPr lang="en-US" sz="2000" b="1" i="1" dirty="0">
                <a:solidFill>
                  <a:schemeClr val="tx1"/>
                </a:solidFill>
              </a:rPr>
              <a:t>The </a:t>
            </a:r>
            <a:r>
              <a:rPr lang="en-US" sz="2000" b="1" i="1" dirty="0" err="1">
                <a:solidFill>
                  <a:schemeClr val="tx1"/>
                </a:solidFill>
              </a:rPr>
              <a:t>authobiography</a:t>
            </a:r>
            <a:r>
              <a:rPr lang="en-US" sz="2000" b="1" i="1" dirty="0">
                <a:solidFill>
                  <a:schemeClr val="tx1"/>
                </a:solidFill>
              </a:rPr>
              <a:t> of power relationship</a:t>
            </a:r>
            <a:r>
              <a:rPr lang="en-US" sz="2000" b="1" dirty="0">
                <a:solidFill>
                  <a:schemeClr val="tx1"/>
                </a:solidFill>
              </a:rPr>
              <a:t>).</a:t>
            </a:r>
          </a:p>
          <a:p>
            <a:pPr algn="just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6588-10C7-4341-BC16-4014EC7E6622}" type="datetime1">
              <a:rPr lang="en-US" smtClean="0">
                <a:solidFill>
                  <a:schemeClr val="tx1"/>
                </a:solidFill>
              </a:rPr>
              <a:t>3/16/2010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1"/>
            <a:ext cx="7772400" cy="1143000"/>
          </a:xfrm>
        </p:spPr>
        <p:txBody>
          <a:bodyPr/>
          <a:lstStyle/>
          <a:p>
            <a:r>
              <a:rPr lang="en-US" dirty="0" smtClean="0"/>
              <a:t>LANJUTAN FUNGSI UUD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09800"/>
            <a:ext cx="7772400" cy="40386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b. Dari </a:t>
            </a:r>
            <a:r>
              <a:rPr lang="en-US" sz="2000" dirty="0" err="1">
                <a:solidFill>
                  <a:schemeClr val="tx1"/>
                </a:solidFill>
              </a:rPr>
              <a:t>sudut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pandang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demokrasi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konstitusional</a:t>
            </a:r>
            <a:r>
              <a:rPr lang="en-US" sz="2000" dirty="0">
                <a:solidFill>
                  <a:schemeClr val="tx1"/>
                </a:solidFill>
              </a:rPr>
              <a:t>. UUD </a:t>
            </a:r>
            <a:r>
              <a:rPr lang="en-US" sz="2000" dirty="0" err="1">
                <a:solidFill>
                  <a:schemeClr val="tx1"/>
                </a:solidFill>
              </a:rPr>
              <a:t>berfungsi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dirty="0" err="1" smtClean="0">
                <a:solidFill>
                  <a:schemeClr val="tx1"/>
                </a:solidFill>
              </a:rPr>
              <a:t>membatasi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kekuasaan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sehingga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pemerintah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sewenang-wenang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     Carl</a:t>
            </a:r>
            <a:r>
              <a:rPr lang="en-US" sz="2000" b="1" dirty="0">
                <a:solidFill>
                  <a:schemeClr val="tx1"/>
                </a:solidFill>
              </a:rPr>
              <a:t>. J. </a:t>
            </a:r>
            <a:r>
              <a:rPr lang="en-US" sz="2000" b="1" dirty="0" err="1">
                <a:solidFill>
                  <a:schemeClr val="tx1"/>
                </a:solidFill>
              </a:rPr>
              <a:t>Friederich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konstitusionalisme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gagasan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bahwa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dirty="0" err="1" smtClean="0">
                <a:solidFill>
                  <a:schemeClr val="tx1"/>
                </a:solidFill>
              </a:rPr>
              <a:t>pemerintahan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merupakan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kumpulan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kegiatan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diselenggarakan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dirty="0" err="1" smtClean="0">
                <a:solidFill>
                  <a:schemeClr val="tx1"/>
                </a:solidFill>
              </a:rPr>
              <a:t>oleh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nama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rakyat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tetapi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dikenakan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beberapa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dirty="0" err="1" smtClean="0">
                <a:solidFill>
                  <a:schemeClr val="tx1"/>
                </a:solidFill>
              </a:rPr>
              <a:t>pembatasan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yang </a:t>
            </a:r>
            <a:r>
              <a:rPr lang="en-US" sz="2000" dirty="0" err="1">
                <a:solidFill>
                  <a:schemeClr val="tx1"/>
                </a:solidFill>
              </a:rPr>
              <a:t>diharapkan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menjamin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bahwa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kekuasaan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yang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dirty="0" err="1" smtClean="0">
                <a:solidFill>
                  <a:schemeClr val="tx1"/>
                </a:solidFill>
              </a:rPr>
              <a:t>diperlukan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pemerintahan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disalahgunakan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yang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dirty="0" err="1" smtClean="0">
                <a:solidFill>
                  <a:schemeClr val="tx1"/>
                </a:solidFill>
              </a:rPr>
              <a:t>ditugasi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memerintah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c. Di </a:t>
            </a:r>
            <a:r>
              <a:rPr lang="en-US" sz="2000" dirty="0">
                <a:solidFill>
                  <a:schemeClr val="tx1"/>
                </a:solidFill>
              </a:rPr>
              <a:t>Negara-</a:t>
            </a:r>
            <a:r>
              <a:rPr lang="en-US" sz="2000" dirty="0" err="1">
                <a:solidFill>
                  <a:schemeClr val="tx1"/>
                </a:solidFill>
              </a:rPr>
              <a:t>negara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Komunis</a:t>
            </a:r>
            <a:r>
              <a:rPr lang="en-US" sz="2000" dirty="0">
                <a:solidFill>
                  <a:schemeClr val="tx1"/>
                </a:solidFill>
              </a:rPr>
              <a:t>, UUD </a:t>
            </a:r>
            <a:r>
              <a:rPr lang="en-US" sz="2000" dirty="0" err="1">
                <a:solidFill>
                  <a:schemeClr val="tx1"/>
                </a:solidFill>
              </a:rPr>
              <a:t>berfungsi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ganda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yakni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pertama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</a:t>
            </a:r>
            <a:r>
              <a:rPr lang="en-US" sz="2000" dirty="0" err="1" smtClean="0">
                <a:solidFill>
                  <a:schemeClr val="tx1"/>
                </a:solidFill>
              </a:rPr>
              <a:t>mencerminkan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kemenangan-kemenangan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telah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dicapai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menuju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masyarakat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komunis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kedua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menjadi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rangka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dasar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hokum</a:t>
            </a: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perubahan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masyarakat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dicita-citakan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perkembangan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tahap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berikutnya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6588-10C7-4341-BC16-4014EC7E6622}" type="datetime1">
              <a:rPr lang="en-US" smtClean="0">
                <a:solidFill>
                  <a:schemeClr val="tx1"/>
                </a:solidFill>
              </a:rPr>
              <a:t>3/16/2010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0"/>
            <a:ext cx="7696200" cy="54102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800" b="1" dirty="0" err="1">
                <a:solidFill>
                  <a:schemeClr val="tx1"/>
                </a:solidFill>
              </a:rPr>
              <a:t>Berdasarkan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waktu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fase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ada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dua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fungsi</a:t>
            </a:r>
            <a:r>
              <a:rPr lang="en-US" sz="2800" b="1" dirty="0">
                <a:solidFill>
                  <a:schemeClr val="tx1"/>
                </a:solidFill>
              </a:rPr>
              <a:t> UUD, </a:t>
            </a:r>
            <a:r>
              <a:rPr lang="en-US" sz="2800" b="1" dirty="0" err="1">
                <a:solidFill>
                  <a:schemeClr val="tx1"/>
                </a:solidFill>
              </a:rPr>
              <a:t>yaitu</a:t>
            </a:r>
            <a:r>
              <a:rPr lang="en-US" sz="2800" b="1" dirty="0">
                <a:solidFill>
                  <a:schemeClr val="tx1"/>
                </a:solidFill>
              </a:rPr>
              <a:t> :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</a:rPr>
              <a:t>Fungsi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apriori</a:t>
            </a:r>
            <a:r>
              <a:rPr lang="en-US" sz="2800" b="1" dirty="0">
                <a:solidFill>
                  <a:schemeClr val="tx1"/>
                </a:solidFill>
              </a:rPr>
              <a:t> (</a:t>
            </a:r>
            <a:r>
              <a:rPr lang="en-US" sz="2800" b="1" dirty="0" err="1">
                <a:solidFill>
                  <a:schemeClr val="tx1"/>
                </a:solidFill>
              </a:rPr>
              <a:t>fungsi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sebelum</a:t>
            </a:r>
            <a:r>
              <a:rPr lang="en-US" sz="2800" b="1" dirty="0">
                <a:solidFill>
                  <a:schemeClr val="tx1"/>
                </a:solidFill>
              </a:rPr>
              <a:t> Negara </a:t>
            </a:r>
            <a:r>
              <a:rPr lang="en-US" sz="2800" b="1" dirty="0" err="1">
                <a:solidFill>
                  <a:schemeClr val="tx1"/>
                </a:solidFill>
              </a:rPr>
              <a:t>dibentuk</a:t>
            </a:r>
            <a:r>
              <a:rPr lang="en-US" sz="2800" b="1" dirty="0">
                <a:solidFill>
                  <a:schemeClr val="tx1"/>
                </a:solidFill>
              </a:rPr>
              <a:t>), </a:t>
            </a:r>
            <a:r>
              <a:rPr lang="en-US" sz="2800" b="1" dirty="0" err="1">
                <a:solidFill>
                  <a:schemeClr val="tx1"/>
                </a:solidFill>
              </a:rPr>
              <a:t>yaitu</a:t>
            </a:r>
            <a:r>
              <a:rPr lang="en-US" sz="2800" b="1" dirty="0">
                <a:solidFill>
                  <a:schemeClr val="tx1"/>
                </a:solidFill>
              </a:rPr>
              <a:t> UUD </a:t>
            </a:r>
            <a:r>
              <a:rPr lang="en-US" sz="2800" b="1" dirty="0" err="1">
                <a:solidFill>
                  <a:schemeClr val="tx1"/>
                </a:solidFill>
              </a:rPr>
              <a:t>merupakan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hasil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perjanjian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masyarakat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membentuk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Negara.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</a:rPr>
              <a:t>Fungsi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oposteriori</a:t>
            </a:r>
            <a:r>
              <a:rPr lang="en-US" sz="2800" b="1" dirty="0">
                <a:solidFill>
                  <a:schemeClr val="tx1"/>
                </a:solidFill>
              </a:rPr>
              <a:t> (</a:t>
            </a:r>
            <a:r>
              <a:rPr lang="en-US" sz="2800" b="1" dirty="0" err="1">
                <a:solidFill>
                  <a:schemeClr val="tx1"/>
                </a:solidFill>
              </a:rPr>
              <a:t>fungsi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setelah</a:t>
            </a:r>
            <a:r>
              <a:rPr lang="en-US" sz="2800" b="1" dirty="0">
                <a:solidFill>
                  <a:schemeClr val="tx1"/>
                </a:solidFill>
              </a:rPr>
              <a:t> Negara </a:t>
            </a:r>
            <a:r>
              <a:rPr lang="en-US" sz="2800" b="1" dirty="0" err="1">
                <a:solidFill>
                  <a:schemeClr val="tx1"/>
                </a:solidFill>
              </a:rPr>
              <a:t>dibentuk</a:t>
            </a:r>
            <a:r>
              <a:rPr lang="en-US" sz="2800" b="1" dirty="0">
                <a:solidFill>
                  <a:schemeClr val="tx1"/>
                </a:solidFill>
              </a:rPr>
              <a:t>), </a:t>
            </a:r>
            <a:r>
              <a:rPr lang="en-US" sz="2800" b="1" dirty="0" err="1">
                <a:solidFill>
                  <a:schemeClr val="tx1"/>
                </a:solidFill>
              </a:rPr>
              <a:t>yaitu</a:t>
            </a:r>
            <a:r>
              <a:rPr lang="en-US" sz="2800" b="1" dirty="0">
                <a:solidFill>
                  <a:schemeClr val="tx1"/>
                </a:solidFill>
              </a:rPr>
              <a:t> UUD </a:t>
            </a:r>
            <a:r>
              <a:rPr lang="en-US" sz="2800" b="1" dirty="0" err="1">
                <a:solidFill>
                  <a:schemeClr val="tx1"/>
                </a:solidFill>
              </a:rPr>
              <a:t>merupakan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akta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pendirian</a:t>
            </a:r>
            <a:r>
              <a:rPr lang="en-US" sz="2800" b="1" dirty="0">
                <a:solidFill>
                  <a:schemeClr val="tx1"/>
                </a:solidFill>
              </a:rPr>
              <a:t> Kota.</a:t>
            </a:r>
          </a:p>
          <a:p>
            <a:pPr algn="just"/>
            <a:r>
              <a:rPr lang="en-US" sz="2800" b="1" dirty="0" err="1">
                <a:solidFill>
                  <a:schemeClr val="tx1"/>
                </a:solidFill>
              </a:rPr>
              <a:t>Jadi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kesimpulannya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bahwa</a:t>
            </a:r>
            <a:r>
              <a:rPr lang="en-US" sz="2800" b="1" dirty="0">
                <a:solidFill>
                  <a:schemeClr val="tx1"/>
                </a:solidFill>
              </a:rPr>
              <a:t> UUD </a:t>
            </a:r>
            <a:r>
              <a:rPr lang="en-US" sz="2800" b="1" dirty="0" err="1">
                <a:solidFill>
                  <a:schemeClr val="tx1"/>
                </a:solidFill>
              </a:rPr>
              <a:t>berfungsi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sebagai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dasar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bagi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pembentukan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lembaga-lembaga</a:t>
            </a:r>
            <a:r>
              <a:rPr lang="en-US" sz="2800" b="1" dirty="0">
                <a:solidFill>
                  <a:schemeClr val="tx1"/>
                </a:solidFill>
              </a:rPr>
              <a:t> Negara, </a:t>
            </a:r>
            <a:r>
              <a:rPr lang="en-US" sz="2800" b="1" dirty="0" err="1">
                <a:solidFill>
                  <a:schemeClr val="tx1"/>
                </a:solidFill>
              </a:rPr>
              <a:t>fungsi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hubungannya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antara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dengan</a:t>
            </a:r>
            <a:r>
              <a:rPr lang="en-US" sz="2800" b="1" dirty="0">
                <a:solidFill>
                  <a:schemeClr val="tx1"/>
                </a:solidFill>
              </a:rPr>
              <a:t> yang lain, </a:t>
            </a:r>
            <a:r>
              <a:rPr lang="en-US" sz="2800" b="1" dirty="0" err="1">
                <a:solidFill>
                  <a:schemeClr val="tx1"/>
                </a:solidFill>
              </a:rPr>
              <a:t>mengatur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hubungan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antara</a:t>
            </a:r>
            <a:r>
              <a:rPr lang="en-US" sz="2800" b="1" dirty="0">
                <a:solidFill>
                  <a:schemeClr val="tx1"/>
                </a:solidFill>
              </a:rPr>
              <a:t> Negara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warga</a:t>
            </a:r>
            <a:r>
              <a:rPr lang="en-US" sz="2800" b="1" dirty="0">
                <a:solidFill>
                  <a:schemeClr val="tx1"/>
                </a:solidFill>
              </a:rPr>
              <a:t> Negara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memuat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cita-cita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tujuan</a:t>
            </a:r>
            <a:r>
              <a:rPr lang="en-US" sz="2800" b="1" dirty="0">
                <a:solidFill>
                  <a:schemeClr val="tx1"/>
                </a:solidFill>
              </a:rPr>
              <a:t> Negara.</a:t>
            </a:r>
          </a:p>
          <a:p>
            <a:pPr algn="just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6588-10C7-4341-BC16-4014EC7E6622}" type="datetime1">
              <a:rPr lang="en-US" smtClean="0">
                <a:solidFill>
                  <a:schemeClr val="tx1"/>
                </a:solidFill>
              </a:rPr>
              <a:t>3/16/2010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772400" cy="7619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FUNGSI KETETAPAN MPR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6588-10C7-4341-BC16-4014EC7E6622}" type="datetime1">
              <a:rPr lang="en-US" smtClean="0">
                <a:solidFill>
                  <a:schemeClr val="tx1"/>
                </a:solidFill>
              </a:rPr>
              <a:t>3/16/2010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481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09600" y="1371600"/>
            <a:ext cx="8000999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Sebagai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dasar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hokum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produk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hokum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tertulis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dilihat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MPR,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yaitu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a.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UUD 45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pasal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b. Tap MPR No III/MPR/2000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tentang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sumber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hokum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tata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urutan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peraturan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perundang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undangan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en-US" sz="1800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c.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Tap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MPR No 1/MPR/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tentang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perubahan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pertama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atas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Tap MPR No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II/MPR/1999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tentang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peraturan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tata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tertib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MPR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d.Tap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MPR No II/MPR/2000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tentang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Peraturan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Tatib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MPR.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Bentuk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Jenis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macam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produk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hokum yang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dibuat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MPR,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yaitu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a.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Pasal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UUD 1945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b.Perubahan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UUD 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pasal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37 UUD 45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pasal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90 (1) Tap MPR No III/MPR/2000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Tap MPR No II/MPR/2000.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c.Keputusan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MPR (tap MPR No III/MPR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Tap MPR No I/MPR/2000 Jo Tap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MPR No II/MPR/2000.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d.Tap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MPR 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pasal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UUD 1945 Jo Tap MPR NO. III/MPR/2000 Jo Tap MPR No.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I/MPR/2000 Jo Tap MPR No. II/MPR/2000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Jadi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kesimpulannya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adalah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Tap MPR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berfungsi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untuk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mengatur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tugas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wewenang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MPR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sebagai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pemegang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kedaulatan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tertinggi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dalam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Negara RI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berdasarkan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UUD 1945.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066800"/>
          </a:xfrm>
        </p:spPr>
        <p:txBody>
          <a:bodyPr/>
          <a:lstStyle/>
          <a:p>
            <a:r>
              <a:rPr lang="en-US" dirty="0" smtClean="0"/>
              <a:t>TERIMA  KASIH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7620000" cy="31242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SEMOGA BERMANFAAT.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AMIN………………….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6588-10C7-4341-BC16-4014EC7E6622}" type="datetime1">
              <a:rPr lang="en-US" smtClean="0">
                <a:solidFill>
                  <a:schemeClr val="tx1"/>
                </a:solidFill>
              </a:rPr>
              <a:t>3/16/2010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Proleg</a:t>
            </a:r>
            <a:r>
              <a:rPr lang="en-US" dirty="0" smtClean="0">
                <a:solidFill>
                  <a:schemeClr val="tx1"/>
                </a:solidFill>
              </a:rPr>
              <a:t>, By: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F42FA-DA25-41EA-92EB-53C41BF2DA23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786</Words>
  <Application>Microsoft Office PowerPoint</Application>
  <PresentationFormat>On-screen Show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ARTI PENTING PERATURAN PERUNDANG-UNDANGAN</vt:lpstr>
      <vt:lpstr>Tradisi Hukum Kontinental dan Anglo Saxon </vt:lpstr>
      <vt:lpstr>Keadaan-keadaan khusus tersebut adalah : </vt:lpstr>
      <vt:lpstr>ARTI PENTING PERATURAN PERUNDANG-UNDANGAN </vt:lpstr>
      <vt:lpstr>LANJUTAN FUNGSI UUD</vt:lpstr>
      <vt:lpstr>Slide 6</vt:lpstr>
      <vt:lpstr>FUNGSI KETETAPAN MPR</vt:lpstr>
      <vt:lpstr>TERIMA  KASIH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 PENTING PERATURAN PERUNDANG-UNDANGAN</dc:title>
  <dc:creator>Lenovo User</dc:creator>
  <cp:lastModifiedBy>Lenovo User</cp:lastModifiedBy>
  <cp:revision>6</cp:revision>
  <dcterms:created xsi:type="dcterms:W3CDTF">2010-03-16T12:57:45Z</dcterms:created>
  <dcterms:modified xsi:type="dcterms:W3CDTF">2010-03-16T13:47:59Z</dcterms:modified>
</cp:coreProperties>
</file>