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5" r:id="rId10"/>
    <p:sldId id="263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47C71-45E7-48E9-BC84-5D615E5C5A44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6EC18-1161-4EA9-8C96-C726FD82E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6EC18-1161-4EA9-8C96-C726FD82ECC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C826-59BA-4270-BB65-17857C0B046F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2FA4-8DFB-4632-9873-255365FC01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Suplemen</a:t>
            </a:r>
            <a:r>
              <a:rPr lang="en-US" dirty="0" smtClean="0"/>
              <a:t> ERD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Revisi</a:t>
            </a:r>
            <a:r>
              <a:rPr lang="en-US" dirty="0" smtClean="0"/>
              <a:t>: 19 </a:t>
            </a:r>
            <a:r>
              <a:rPr lang="en-US" dirty="0" err="1" smtClean="0"/>
              <a:t>Maret</a:t>
            </a:r>
            <a:r>
              <a:rPr lang="en-US" dirty="0" smtClean="0"/>
              <a:t> 2012)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Basis Data</a:t>
            </a:r>
          </a:p>
          <a:p>
            <a:r>
              <a:rPr lang="en-US" dirty="0" err="1" smtClean="0"/>
              <a:t>Galih</a:t>
            </a:r>
            <a:r>
              <a:rPr lang="en-US" dirty="0" smtClean="0"/>
              <a:t> </a:t>
            </a:r>
            <a:r>
              <a:rPr lang="en-US" dirty="0" err="1" smtClean="0"/>
              <a:t>Hermawan</a:t>
            </a:r>
            <a:endParaRPr lang="en-US" dirty="0" smtClean="0"/>
          </a:p>
          <a:p>
            <a:r>
              <a:rPr lang="en-US" dirty="0" smtClean="0"/>
              <a:t>IF. FTIK. UNIKOM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Jurusan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19050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menempati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2438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16002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161519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76400" y="3276600"/>
          <a:ext cx="228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522"/>
                <a:gridCol w="139147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NamaDosen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TglLahir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486400" y="32766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Jurusan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NamaJurusan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TahunBerdiri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447733" y="3648670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Jurusan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19050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menempati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2438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16002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161519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76400" y="3276600"/>
          <a:ext cx="228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522"/>
                <a:gridCol w="139147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NamaDosen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TglLahir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486400" y="32766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Jurusan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NamaJurusan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TahunBerdiri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 rot="10800000" flipV="1">
            <a:off x="3962400" y="3886200"/>
            <a:ext cx="1524000" cy="1447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44602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NamaDosen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2057400"/>
          <a:ext cx="6019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264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NamaJurusan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81000" y="1472625"/>
            <a:ext cx="396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Tabel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Jurusan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3886200"/>
            <a:ext cx="396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Tabel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Dosen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Jurusan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19050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memimpin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2438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16002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161519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76400" y="3276600"/>
          <a:ext cx="228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522"/>
                <a:gridCol w="139147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NamaDosen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TglLahir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486400" y="32766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Jurusan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NamaJurusan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TahunBerdiri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447733" y="3648670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533400" y="4267200"/>
            <a:ext cx="47244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533400" y="1676400"/>
            <a:ext cx="4724400" cy="2362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99540" y="1905000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617"/>
                <a:gridCol w="1113183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Dosen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NamaDosen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TglLahir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KodeJurusan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61740" y="1905000"/>
          <a:ext cx="19812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253"/>
                <a:gridCol w="1205947"/>
              </a:tblGrid>
              <a:tr h="198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Jurusan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KodeJurusan</a:t>
                      </a:r>
                      <a:endParaRPr lang="en-US" sz="14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NamaJurusan</a:t>
                      </a:r>
                      <a:endParaRPr lang="en-US" sz="14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TahunBerdiri</a:t>
                      </a:r>
                      <a:endParaRPr lang="en-US" sz="14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685800" y="4572000"/>
          <a:ext cx="1828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617"/>
                <a:gridCol w="1113183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Dosen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NamaDosen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TglLahir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3048000" y="4572000"/>
          <a:ext cx="1981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253"/>
                <a:gridCol w="1205947"/>
              </a:tblGrid>
              <a:tr h="198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Jurusan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KodeJurusan</a:t>
                      </a:r>
                      <a:endParaRPr lang="en-US" sz="14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NamaJurusan</a:t>
                      </a:r>
                      <a:endParaRPr lang="en-US" sz="14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TahunBerdiri</a:t>
                      </a:r>
                      <a:endParaRPr lang="en-US" sz="14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NIP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2514600" y="5029200"/>
            <a:ext cx="533400" cy="1219200"/>
            <a:chOff x="6553200" y="3733800"/>
            <a:chExt cx="533400" cy="12192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553200" y="37338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7818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6781800" y="4953000"/>
              <a:ext cx="304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6324600" y="3505200"/>
            <a:ext cx="60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528340" y="2362200"/>
            <a:ext cx="533400" cy="1219200"/>
            <a:chOff x="2057400" y="3733800"/>
            <a:chExt cx="533400" cy="12192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2286000" y="3733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2860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057400" y="4953000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Bent Arrow 57"/>
          <p:cNvSpPr/>
          <p:nvPr/>
        </p:nvSpPr>
        <p:spPr>
          <a:xfrm rot="5400000">
            <a:off x="5562600" y="2057400"/>
            <a:ext cx="1295400" cy="1447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ent Arrow 58"/>
          <p:cNvSpPr/>
          <p:nvPr/>
        </p:nvSpPr>
        <p:spPr>
          <a:xfrm rot="5400000" flipH="1">
            <a:off x="5562600" y="4724400"/>
            <a:ext cx="1295400" cy="1447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1981200"/>
            <a:ext cx="3048000" cy="472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3171670" y="2743200"/>
            <a:ext cx="2133600" cy="3810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3216640" y="5105400"/>
            <a:ext cx="2057400" cy="3810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10200" y="1905000"/>
            <a:ext cx="3505200" cy="4343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4648200"/>
          <a:ext cx="2667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KodeJurusanDipimpin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09600" y="2174240"/>
          <a:ext cx="2133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429000" y="2286000"/>
            <a:ext cx="1600200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Tabel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Jurusan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1400" y="4790182"/>
            <a:ext cx="1295400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Tabel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Dosen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46482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562601" y="2174240"/>
          <a:ext cx="3200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09600"/>
                <a:gridCol w="1142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NIPKetua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4460240"/>
          <a:ext cx="457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NamaDosen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2057400"/>
          <a:ext cx="685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794"/>
                <a:gridCol w="2450969"/>
                <a:gridCol w="1272618"/>
                <a:gridCol w="12726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KodeJurusan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NamaJurusan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NIPKetua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81000" y="1472625"/>
            <a:ext cx="396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Tabel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Jurusan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3886200"/>
            <a:ext cx="396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Tabel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Dosen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MataKuliah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19050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kuliah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2438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16002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161519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403600"/>
          <a:ext cx="236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TglLahir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24600" y="34036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MataKuliah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KodeMK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NamaMK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39060" y="3399020"/>
          <a:ext cx="2362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KodeMK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668780" y="3962400"/>
            <a:ext cx="685800" cy="381000"/>
            <a:chOff x="2057400" y="3733800"/>
            <a:chExt cx="533400" cy="12192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286000" y="3733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860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057400" y="4953000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3962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MataKuliah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19050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kuliah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2438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16002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161519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403600"/>
          <a:ext cx="236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TglLahir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24600" y="34036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MataKuliah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KodeMK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NamaMK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39060" y="3399020"/>
          <a:ext cx="2362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KodeMK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  <a:effectLst/>
                        </a:rPr>
                        <a:t>NilaiUTS</a:t>
                      </a:r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effectLst/>
                        </a:rPr>
                        <a:t>. . .</a:t>
                      </a:r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  <a:effectLst/>
                        </a:rPr>
                        <a:t>NilaiUAS</a:t>
                      </a:r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  <a:effectLst/>
                        </a:rPr>
                        <a:t>NilaiAkhir</a:t>
                      </a:r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  <a:effectLst/>
                        </a:rPr>
                        <a:t>Indeks</a:t>
                      </a:r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16"/>
          <p:cNvGrpSpPr/>
          <p:nvPr/>
        </p:nvGrpSpPr>
        <p:grpSpPr>
          <a:xfrm>
            <a:off x="5668780" y="3962400"/>
            <a:ext cx="685800" cy="381000"/>
            <a:chOff x="2057400" y="3733800"/>
            <a:chExt cx="533400" cy="12192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286000" y="3733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860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057400" y="4953000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3962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Agregasi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26161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Penjualan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1524000" y="349021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52600" y="2743200"/>
            <a:ext cx="30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2163580" y="3048000"/>
            <a:ext cx="1447800" cy="89941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detail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0" y="1981200"/>
            <a:ext cx="4038600" cy="304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8377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Sepatu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70030" y="4419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Ukuran</a:t>
            </a:r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5334000" y="3124200"/>
            <a:ext cx="1981200" cy="89941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memiliki</a:t>
            </a:r>
            <a:endParaRPr lang="en-US" dirty="0"/>
          </a:p>
        </p:txBody>
      </p:sp>
      <p:cxnSp>
        <p:nvCxnSpPr>
          <p:cNvPr id="15" name="Straight Connector 14"/>
          <p:cNvCxnSpPr>
            <a:stCxn id="13" idx="0"/>
            <a:endCxn id="5" idx="2"/>
          </p:cNvCxnSpPr>
          <p:nvPr/>
        </p:nvCxnSpPr>
        <p:spPr>
          <a:xfrm flipV="1">
            <a:off x="6324600" y="2667000"/>
            <a:ext cx="687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  <a:endCxn id="12" idx="0"/>
          </p:cNvCxnSpPr>
          <p:nvPr/>
        </p:nvCxnSpPr>
        <p:spPr>
          <a:xfrm flipH="1">
            <a:off x="6317730" y="4023610"/>
            <a:ext cx="6870" cy="39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3"/>
            <a:endCxn id="11" idx="1"/>
          </p:cNvCxnSpPr>
          <p:nvPr/>
        </p:nvCxnSpPr>
        <p:spPr>
          <a:xfrm>
            <a:off x="3611380" y="3497705"/>
            <a:ext cx="579620" cy="7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553200" y="266700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53200" y="389638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3800" y="2743200"/>
            <a:ext cx="30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ERD -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Mengumpulkan</a:t>
            </a:r>
            <a:r>
              <a:rPr lang="en-US" dirty="0" smtClean="0"/>
              <a:t> data (</a:t>
            </a:r>
            <a:r>
              <a:rPr lang="en-US" dirty="0" err="1" smtClean="0"/>
              <a:t>entitas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7" name="Picture 26" descr="kuliah (entitas only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9915" y="3261610"/>
            <a:ext cx="6534150" cy="187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Sepatu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2209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Ukuran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19050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memiliki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2438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16002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161519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4036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24600" y="3403600"/>
          <a:ext cx="243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Ukuran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39060" y="3399020"/>
          <a:ext cx="2362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. . .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16"/>
          <p:cNvGrpSpPr/>
          <p:nvPr/>
        </p:nvGrpSpPr>
        <p:grpSpPr>
          <a:xfrm>
            <a:off x="5668780" y="3962400"/>
            <a:ext cx="685800" cy="381000"/>
            <a:chOff x="2057400" y="3733800"/>
            <a:chExt cx="533400" cy="12192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286000" y="3733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860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057400" y="4953000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3962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438862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24600" y="4388620"/>
          <a:ext cx="243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Ukuran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39060" y="4384040"/>
          <a:ext cx="2362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. . .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16"/>
          <p:cNvGrpSpPr/>
          <p:nvPr/>
        </p:nvGrpSpPr>
        <p:grpSpPr>
          <a:xfrm>
            <a:off x="5668780" y="4947420"/>
            <a:ext cx="685800" cy="381000"/>
            <a:chOff x="2057400" y="3733800"/>
            <a:chExt cx="533400" cy="12192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286000" y="3733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860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057400" y="4953000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494742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" y="16764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KodePenjualan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352800" y="1676400"/>
          <a:ext cx="236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DetailPenjualan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KodePenjualan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2667000" y="2209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 flipH="1">
            <a:off x="5670030" y="2728210"/>
            <a:ext cx="838200" cy="2423410"/>
            <a:chOff x="2590800" y="2590800"/>
            <a:chExt cx="762000" cy="2286000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2590800" y="3505200"/>
              <a:ext cx="762000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590800" y="2590800"/>
              <a:ext cx="762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ight Brace 35"/>
          <p:cNvSpPr/>
          <p:nvPr/>
        </p:nvSpPr>
        <p:spPr>
          <a:xfrm>
            <a:off x="5410200" y="4876800"/>
            <a:ext cx="228600" cy="5334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Brace 36"/>
          <p:cNvSpPr/>
          <p:nvPr/>
        </p:nvSpPr>
        <p:spPr>
          <a:xfrm>
            <a:off x="5410200" y="2514600"/>
            <a:ext cx="228600" cy="5334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438862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24600" y="4388620"/>
          <a:ext cx="243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Ukuran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39060" y="4384040"/>
          <a:ext cx="2362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. . .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16"/>
          <p:cNvGrpSpPr/>
          <p:nvPr/>
        </p:nvGrpSpPr>
        <p:grpSpPr>
          <a:xfrm>
            <a:off x="5668780" y="4947420"/>
            <a:ext cx="685800" cy="381000"/>
            <a:chOff x="2057400" y="3733800"/>
            <a:chExt cx="533400" cy="12192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286000" y="3733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860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057400" y="4953000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494742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" y="16764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KodePenjualan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352800" y="1676400"/>
          <a:ext cx="236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DetailPenjualan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KodePenjualan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2667000" y="2209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2"/>
          <p:cNvGrpSpPr/>
          <p:nvPr/>
        </p:nvGrpSpPr>
        <p:grpSpPr>
          <a:xfrm flipH="1">
            <a:off x="5670030" y="2758190"/>
            <a:ext cx="838200" cy="2408420"/>
            <a:chOff x="2590800" y="2590800"/>
            <a:chExt cx="762000" cy="2286000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2590800" y="3505200"/>
              <a:ext cx="762000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590800" y="2590800"/>
              <a:ext cx="762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3399020" y="4770620"/>
            <a:ext cx="1828800" cy="762000"/>
          </a:xfrm>
          <a:prstGeom prst="roundRect">
            <a:avLst/>
          </a:prstGeom>
          <a:solidFill>
            <a:schemeClr val="accent3">
              <a:alpha val="3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400800" y="5791200"/>
          <a:ext cx="2514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813"/>
                <a:gridCol w="194678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KodeDetailSepatu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ight Arrow 24"/>
          <p:cNvSpPr/>
          <p:nvPr/>
        </p:nvSpPr>
        <p:spPr>
          <a:xfrm rot="1939701">
            <a:off x="5065259" y="5699050"/>
            <a:ext cx="1447800" cy="28478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5410200" y="2514600"/>
            <a:ext cx="228600" cy="5334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/>
          <p:cNvSpPr/>
          <p:nvPr/>
        </p:nvSpPr>
        <p:spPr>
          <a:xfrm>
            <a:off x="5410200" y="4876800"/>
            <a:ext cx="228600" cy="5334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438862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24600" y="4388620"/>
          <a:ext cx="2438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Ukuran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39060" y="4384040"/>
          <a:ext cx="236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940"/>
                <a:gridCol w="18912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DetailSepatu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KodeDetailSepatu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KodeUkuran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. . .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16"/>
          <p:cNvGrpSpPr/>
          <p:nvPr/>
        </p:nvGrpSpPr>
        <p:grpSpPr>
          <a:xfrm>
            <a:off x="5668780" y="4947420"/>
            <a:ext cx="685800" cy="381000"/>
            <a:chOff x="2057400" y="3733800"/>
            <a:chExt cx="533400" cy="12192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286000" y="37338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86000" y="3733800"/>
              <a:ext cx="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057400" y="4953000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494742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" y="16764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KodePenjualan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352800" y="167640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813"/>
                <a:gridCol w="194678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DetailPenjualan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KodePenjualan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KodeDetailSepatu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2667000" y="2209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2"/>
          <p:cNvGrpSpPr/>
          <p:nvPr/>
        </p:nvGrpSpPr>
        <p:grpSpPr>
          <a:xfrm rot="219642" flipH="1">
            <a:off x="5793980" y="2636925"/>
            <a:ext cx="838200" cy="2326627"/>
            <a:chOff x="2590800" y="2590800"/>
            <a:chExt cx="762000" cy="2286000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2590800" y="3505200"/>
              <a:ext cx="762000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590800" y="2590800"/>
              <a:ext cx="762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ERD -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pic>
        <p:nvPicPr>
          <p:cNvPr id="5" name="Picture 4" descr="kuliah (+ relasi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8035" y="2759440"/>
            <a:ext cx="68103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ERD -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/>
          </a:p>
        </p:txBody>
      </p:sp>
      <p:pic>
        <p:nvPicPr>
          <p:cNvPr id="6" name="Picture 5" descr="kuliah (+ atribu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380" y="2616720"/>
            <a:ext cx="7200900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ERD -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Data</a:t>
            </a:r>
          </a:p>
          <a:p>
            <a:pPr lvl="1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Kamus</a:t>
            </a:r>
            <a:r>
              <a:rPr lang="en-US" dirty="0" smtClean="0">
                <a:solidFill>
                  <a:schemeClr val="tx1"/>
                </a:solidFill>
              </a:rPr>
              <a:t> Data: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Jurusan</a:t>
            </a:r>
            <a:r>
              <a:rPr lang="en-US" sz="1800" dirty="0" smtClean="0">
                <a:solidFill>
                  <a:schemeClr val="tx1"/>
                </a:solidFill>
              </a:rPr>
              <a:t>=(</a:t>
            </a:r>
            <a:r>
              <a:rPr lang="en-US" sz="1800" u="sng" dirty="0" err="1" smtClean="0">
                <a:solidFill>
                  <a:schemeClr val="tx1"/>
                </a:solidFill>
              </a:rPr>
              <a:t>KodeJurusan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NamaJurusan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TahunBerdiri</a:t>
            </a:r>
            <a:r>
              <a:rPr lang="en-US" sz="1800" dirty="0" smtClean="0">
                <a:solidFill>
                  <a:schemeClr val="tx1"/>
                </a:solidFill>
              </a:rPr>
              <a:t>, …)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Dosen</a:t>
            </a:r>
            <a:r>
              <a:rPr lang="en-US" sz="1800" dirty="0" smtClean="0"/>
              <a:t>=(</a:t>
            </a:r>
            <a:r>
              <a:rPr lang="en-US" sz="1800" u="sng" dirty="0" smtClean="0"/>
              <a:t>NIP</a:t>
            </a:r>
            <a:r>
              <a:rPr lang="en-US" sz="1800" dirty="0" smtClean="0"/>
              <a:t>, </a:t>
            </a:r>
            <a:r>
              <a:rPr lang="en-US" sz="1800" dirty="0" err="1" smtClean="0"/>
              <a:t>NamaDosen</a:t>
            </a:r>
            <a:r>
              <a:rPr lang="en-US" sz="1800" dirty="0" smtClean="0"/>
              <a:t>, </a:t>
            </a:r>
            <a:r>
              <a:rPr lang="en-US" sz="1800" dirty="0" err="1" smtClean="0"/>
              <a:t>TglLahir</a:t>
            </a:r>
            <a:r>
              <a:rPr lang="en-US" sz="1800" dirty="0" smtClean="0"/>
              <a:t>, </a:t>
            </a:r>
            <a:r>
              <a:rPr lang="en-US" sz="1800" dirty="0" err="1" smtClean="0"/>
              <a:t>Alamat</a:t>
            </a:r>
            <a:r>
              <a:rPr lang="en-US" sz="1800" dirty="0" smtClean="0"/>
              <a:t>, …)</a:t>
            </a:r>
          </a:p>
          <a:p>
            <a:pPr lvl="1"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MataKuliah</a:t>
            </a:r>
            <a:r>
              <a:rPr lang="en-US" sz="1800" dirty="0" smtClean="0">
                <a:solidFill>
                  <a:schemeClr val="tx1"/>
                </a:solidFill>
              </a:rPr>
              <a:t>=(</a:t>
            </a:r>
            <a:r>
              <a:rPr lang="en-US" sz="1800" u="sng" dirty="0" err="1" smtClean="0">
                <a:solidFill>
                  <a:schemeClr val="tx1"/>
                </a:solidFill>
              </a:rPr>
              <a:t>KodeMK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NamaMK</a:t>
            </a:r>
            <a:r>
              <a:rPr lang="en-US" sz="1800" dirty="0" smtClean="0">
                <a:solidFill>
                  <a:schemeClr val="tx1"/>
                </a:solidFill>
              </a:rPr>
              <a:t>, SKS, …)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=(</a:t>
            </a:r>
            <a:r>
              <a:rPr lang="en-US" sz="1800" u="sng" dirty="0" smtClean="0"/>
              <a:t>NIM</a:t>
            </a:r>
            <a:r>
              <a:rPr lang="en-US" sz="1800" dirty="0" smtClean="0"/>
              <a:t>, </a:t>
            </a:r>
            <a:r>
              <a:rPr lang="en-US" sz="1800" dirty="0" err="1" smtClean="0"/>
              <a:t>NamaMahasiswa</a:t>
            </a:r>
            <a:r>
              <a:rPr lang="en-US" sz="1800" dirty="0" smtClean="0"/>
              <a:t>, </a:t>
            </a:r>
            <a:r>
              <a:rPr lang="en-US" sz="1800" dirty="0" err="1" smtClean="0"/>
              <a:t>TglLahir</a:t>
            </a:r>
            <a:r>
              <a:rPr lang="en-US" sz="1800" dirty="0" smtClean="0"/>
              <a:t>, </a:t>
            </a:r>
            <a:r>
              <a:rPr lang="en-US" sz="1800" dirty="0" err="1" smtClean="0"/>
              <a:t>Alamat</a:t>
            </a:r>
            <a:r>
              <a:rPr lang="en-US" sz="1800" dirty="0" smtClean="0"/>
              <a:t>, …)</a:t>
            </a:r>
          </a:p>
          <a:p>
            <a:pPr lvl="1"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Kelas</a:t>
            </a:r>
            <a:r>
              <a:rPr lang="en-US" sz="1800" dirty="0" smtClean="0">
                <a:solidFill>
                  <a:schemeClr val="tx1"/>
                </a:solidFill>
              </a:rPr>
              <a:t>=(</a:t>
            </a:r>
            <a:r>
              <a:rPr lang="en-US" sz="1800" u="sng" dirty="0" err="1" smtClean="0">
                <a:solidFill>
                  <a:schemeClr val="tx1"/>
                </a:solidFill>
              </a:rPr>
              <a:t>KodeKelas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NamaKelas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TahunMasuk</a:t>
            </a:r>
            <a:r>
              <a:rPr lang="en-US" sz="1800" dirty="0" smtClean="0">
                <a:solidFill>
                  <a:schemeClr val="tx1"/>
                </a:solidFill>
              </a:rPr>
              <a:t>, …)</a:t>
            </a:r>
          </a:p>
          <a:p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209800" y="4495800"/>
            <a:ext cx="4953000" cy="182880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Ganti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simbol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… (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tiga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titik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atribut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sebenarnya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ERD -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/>
          </a:p>
        </p:txBody>
      </p:sp>
      <p:pic>
        <p:nvPicPr>
          <p:cNvPr id="5" name="Picture 4" descr="kuliah (+ atribut + dejarat relasi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380" y="2620780"/>
            <a:ext cx="7200900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r>
              <a:rPr lang="en-US" dirty="0" smtClean="0"/>
              <a:t>1 – 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Primary Key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entitas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derajat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relasi</a:t>
            </a:r>
            <a:r>
              <a:rPr lang="en-US" dirty="0" smtClean="0">
                <a:sym typeface="Wingdings" pitchFamily="2" charset="2"/>
              </a:rPr>
              <a:t> 1 </a:t>
            </a:r>
            <a:r>
              <a:rPr lang="en-US" dirty="0" err="1" smtClean="0">
                <a:sym typeface="Wingdings" pitchFamily="2" charset="2"/>
              </a:rPr>
              <a:t>bertamu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yang 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76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3276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29718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3505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3505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26670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26670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76400" y="4612640"/>
          <a:ext cx="228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522"/>
                <a:gridCol w="139147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486400" y="4612640"/>
          <a:ext cx="243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/>
                <a:gridCol w="14842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968750" y="5228590"/>
            <a:ext cx="1517650" cy="6794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52400" y="2743200"/>
            <a:ext cx="16764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KodeA</a:t>
            </a:r>
            <a:endParaRPr lang="en-US" u="sng" dirty="0"/>
          </a:p>
        </p:txBody>
      </p:sp>
      <p:sp>
        <p:nvSpPr>
          <p:cNvPr id="20" name="Oval 19"/>
          <p:cNvSpPr/>
          <p:nvPr/>
        </p:nvSpPr>
        <p:spPr>
          <a:xfrm>
            <a:off x="7162800" y="2667000"/>
            <a:ext cx="16764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KodeB</a:t>
            </a:r>
            <a:endParaRPr lang="en-US" u="sng" dirty="0"/>
          </a:p>
        </p:txBody>
      </p:sp>
      <p:cxnSp>
        <p:nvCxnSpPr>
          <p:cNvPr id="22" name="Straight Connector 21"/>
          <p:cNvCxnSpPr>
            <a:stCxn id="4" idx="0"/>
            <a:endCxn id="19" idx="6"/>
          </p:cNvCxnSpPr>
          <p:nvPr/>
        </p:nvCxnSpPr>
        <p:spPr>
          <a:xfrm flipH="1" flipV="1">
            <a:off x="1828800" y="2933700"/>
            <a:ext cx="342900" cy="3429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0"/>
            <a:endCxn id="20" idx="4"/>
          </p:cNvCxnSpPr>
          <p:nvPr/>
        </p:nvCxnSpPr>
        <p:spPr>
          <a:xfrm flipV="1">
            <a:off x="7429500" y="3048000"/>
            <a:ext cx="571500" cy="228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r>
              <a:rPr lang="en-US" dirty="0" smtClean="0"/>
              <a:t>1 – 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Primary Key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entitas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bertamu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entitas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pasangannya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76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3276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29718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3505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3505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26670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26670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4419600"/>
          <a:ext cx="1219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78"/>
                <a:gridCol w="742122"/>
              </a:tblGrid>
              <a:tr h="29125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EA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2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KodeA</a:t>
                      </a:r>
                      <a:endParaRPr lang="en-US" sz="1400" dirty="0"/>
                    </a:p>
                  </a:txBody>
                  <a:tcPr/>
                </a:tc>
              </a:tr>
              <a:tr h="29125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09799" y="4419600"/>
          <a:ext cx="121920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79"/>
                <a:gridCol w="742122"/>
              </a:tblGrid>
              <a:tr h="25781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EB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KodeB</a:t>
                      </a:r>
                      <a:endParaRPr lang="en-US" sz="1400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1524000" y="4876800"/>
            <a:ext cx="6858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52400" y="2743200"/>
            <a:ext cx="16764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KodeA</a:t>
            </a:r>
            <a:endParaRPr lang="en-US" u="sng" dirty="0"/>
          </a:p>
        </p:txBody>
      </p:sp>
      <p:sp>
        <p:nvSpPr>
          <p:cNvPr id="20" name="Oval 19"/>
          <p:cNvSpPr/>
          <p:nvPr/>
        </p:nvSpPr>
        <p:spPr>
          <a:xfrm>
            <a:off x="7162800" y="2667000"/>
            <a:ext cx="16764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KodeB</a:t>
            </a:r>
            <a:endParaRPr lang="en-US" u="sng" dirty="0"/>
          </a:p>
        </p:txBody>
      </p:sp>
      <p:cxnSp>
        <p:nvCxnSpPr>
          <p:cNvPr id="22" name="Straight Connector 21"/>
          <p:cNvCxnSpPr>
            <a:stCxn id="4" idx="0"/>
            <a:endCxn id="19" idx="6"/>
          </p:cNvCxnSpPr>
          <p:nvPr/>
        </p:nvCxnSpPr>
        <p:spPr>
          <a:xfrm flipH="1" flipV="1">
            <a:off x="1828800" y="2933700"/>
            <a:ext cx="342900" cy="3429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0"/>
            <a:endCxn id="20" idx="4"/>
          </p:cNvCxnSpPr>
          <p:nvPr/>
        </p:nvCxnSpPr>
        <p:spPr>
          <a:xfrm flipV="1">
            <a:off x="7429500" y="3048000"/>
            <a:ext cx="571500" cy="228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86200" y="4563070"/>
            <a:ext cx="121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atau</a:t>
            </a:r>
            <a:endParaRPr lang="en-US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467600" y="4419600"/>
          <a:ext cx="1219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78"/>
                <a:gridCol w="742122"/>
              </a:tblGrid>
              <a:tr h="29125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EB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12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KodeB</a:t>
                      </a:r>
                      <a:endParaRPr lang="en-US" sz="1400" dirty="0"/>
                    </a:p>
                  </a:txBody>
                  <a:tcPr/>
                </a:tc>
              </a:tr>
              <a:tr h="29125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486400" y="4419600"/>
          <a:ext cx="121920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79"/>
                <a:gridCol w="742122"/>
              </a:tblGrid>
              <a:tr h="25781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EA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KodeA</a:t>
                      </a:r>
                      <a:endParaRPr lang="en-US" sz="1400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 . .</a:t>
                      </a:r>
                      <a:endParaRPr lang="en-US" sz="1400" dirty="0"/>
                    </a:p>
                  </a:txBody>
                  <a:tcPr/>
                </a:tc>
              </a:tr>
              <a:tr h="2578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KodeB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7" name="Elbow Connector 26"/>
          <p:cNvCxnSpPr/>
          <p:nvPr/>
        </p:nvCxnSpPr>
        <p:spPr>
          <a:xfrm rot="10800000" flipV="1">
            <a:off x="6705600" y="4876800"/>
            <a:ext cx="7620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3988" indent="-1423988">
              <a:buNone/>
            </a:pPr>
            <a:r>
              <a:rPr lang="en-US" dirty="0"/>
              <a:t>N</a:t>
            </a:r>
            <a:r>
              <a:rPr lang="en-US" dirty="0" smtClean="0"/>
              <a:t> – 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Menghasilkan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u="sng" dirty="0" smtClean="0">
                <a:sym typeface="Wingdings" pitchFamily="2" charset="2"/>
              </a:rPr>
              <a:t>minimal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primary key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tabel-tabel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bersangkutan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657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3657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505200" y="3352800"/>
            <a:ext cx="2514600" cy="1066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3"/>
            <a:endCxn id="6" idx="1"/>
          </p:cNvCxnSpPr>
          <p:nvPr/>
        </p:nvCxnSpPr>
        <p:spPr>
          <a:xfrm>
            <a:off x="2819400" y="3886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5" idx="1"/>
          </p:cNvCxnSpPr>
          <p:nvPr/>
        </p:nvCxnSpPr>
        <p:spPr>
          <a:xfrm>
            <a:off x="6019800" y="3886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0" y="30480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3048000"/>
            <a:ext cx="30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38200" y="4805680"/>
          <a:ext cx="1981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252"/>
                <a:gridCol w="12059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553200" y="4810010"/>
          <a:ext cx="1981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253"/>
                <a:gridCol w="120594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.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 rot="10800000" flipV="1">
            <a:off x="5715000" y="5374640"/>
            <a:ext cx="8382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52400" y="3124200"/>
            <a:ext cx="16764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KodeA</a:t>
            </a:r>
            <a:endParaRPr lang="en-US" u="sng" dirty="0"/>
          </a:p>
        </p:txBody>
      </p:sp>
      <p:sp>
        <p:nvSpPr>
          <p:cNvPr id="20" name="Oval 19"/>
          <p:cNvSpPr/>
          <p:nvPr/>
        </p:nvSpPr>
        <p:spPr>
          <a:xfrm>
            <a:off x="7162800" y="3048000"/>
            <a:ext cx="16764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KodeB</a:t>
            </a:r>
            <a:endParaRPr lang="en-US" u="sng" dirty="0"/>
          </a:p>
        </p:txBody>
      </p:sp>
      <p:cxnSp>
        <p:nvCxnSpPr>
          <p:cNvPr id="22" name="Straight Connector 21"/>
          <p:cNvCxnSpPr>
            <a:stCxn id="4" idx="0"/>
            <a:endCxn id="19" idx="6"/>
          </p:cNvCxnSpPr>
          <p:nvPr/>
        </p:nvCxnSpPr>
        <p:spPr>
          <a:xfrm flipH="1" flipV="1">
            <a:off x="1828800" y="3314700"/>
            <a:ext cx="342900" cy="3429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0"/>
            <a:endCxn id="20" idx="4"/>
          </p:cNvCxnSpPr>
          <p:nvPr/>
        </p:nvCxnSpPr>
        <p:spPr>
          <a:xfrm flipV="1">
            <a:off x="7429500" y="3429000"/>
            <a:ext cx="571500" cy="228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733800" y="4841240"/>
          <a:ext cx="1981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253"/>
                <a:gridCol w="120594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 . 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2819400" y="537464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765</Words>
  <Application>Microsoft Office PowerPoint</Application>
  <PresentationFormat>On-screen Show (4:3)</PresentationFormat>
  <Paragraphs>455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Materi Suplemen ERD (Revisi: 19 Maret 2012)</vt:lpstr>
      <vt:lpstr>Desain ERD - Akademik Sederhana</vt:lpstr>
      <vt:lpstr>Desain ERD - Akademik Sederhana</vt:lpstr>
      <vt:lpstr>Desain ERD - Akademik Sederhana</vt:lpstr>
      <vt:lpstr>Desain ERD - Akademik Sederhana</vt:lpstr>
      <vt:lpstr>Desain ERD - Akademik Sederhana</vt:lpstr>
      <vt:lpstr>Reduksi dari Skema ER ke Skema Tabel</vt:lpstr>
      <vt:lpstr>Reduksi dari Skema ER ke Skema Tabel</vt:lpstr>
      <vt:lpstr>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  <vt:lpstr>Contoh Reduksi dari Skema ER ke Skema Tabel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Suplemen ERD</dc:title>
  <dc:creator>Galih Hermawan</dc:creator>
  <cp:lastModifiedBy>Galih Hermawan</cp:lastModifiedBy>
  <cp:revision>40</cp:revision>
  <dcterms:created xsi:type="dcterms:W3CDTF">2012-03-19T01:52:11Z</dcterms:created>
  <dcterms:modified xsi:type="dcterms:W3CDTF">2012-03-19T07:22:31Z</dcterms:modified>
</cp:coreProperties>
</file>