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5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77BCB5-7345-4AB8-AE7C-5B41B0EBE92E}" type="datetimeFigureOut">
              <a:rPr lang="id-ID" smtClean="0"/>
              <a:t>16/03/2012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83854D-752B-486D-BD56-27B10B065C8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3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Elemen dasar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59252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512511" cy="1143000"/>
          </a:xfrm>
        </p:spPr>
        <p:txBody>
          <a:bodyPr/>
          <a:lstStyle/>
          <a:p>
            <a:r>
              <a:rPr lang="id-ID" dirty="0" smtClean="0"/>
              <a:t>Operator kondisi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id-ID" dirty="0" smtClean="0"/>
              <a:t>Operator digunakan untuk memperoleh nilai dari dua kemungkinan.</a:t>
            </a:r>
          </a:p>
          <a:p>
            <a:r>
              <a:rPr lang="id-ID" dirty="0" smtClean="0"/>
              <a:t>Ungkapan1?ungkapan2:ungkapan3;</a:t>
            </a:r>
          </a:p>
          <a:p>
            <a:r>
              <a:rPr lang="id-ID" dirty="0" smtClean="0"/>
              <a:t>Penjelasan bila nilai ungkapan 1 benar maka yang dikerjakan ungkapan 2 jika tidak ungkapan ke 3 yang dikerjakan.</a:t>
            </a:r>
          </a:p>
          <a:p>
            <a:pPr marL="45720" indent="0">
              <a:buNone/>
            </a:pPr>
            <a:endParaRPr lang="id-ID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7560840" cy="251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118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id-ID" dirty="0" smtClean="0"/>
              <a:t>Statemen input adalah statement yang menerima inputan dari keyboard atau mouse. Contoh : printf dan cout.</a:t>
            </a:r>
          </a:p>
          <a:p>
            <a:r>
              <a:rPr lang="id-ID" dirty="0" smtClean="0"/>
              <a:t>Statement output adalah statement yang untuk menuliskan data ke layar monitor.</a:t>
            </a:r>
          </a:p>
          <a:p>
            <a:pPr marL="0" indent="0">
              <a:buNone/>
            </a:pPr>
            <a:r>
              <a:rPr lang="id-ID" dirty="0" smtClean="0"/>
              <a:t>contoh</a:t>
            </a:r>
            <a:r>
              <a:rPr lang="id-ID" dirty="0"/>
              <a:t> </a:t>
            </a:r>
            <a:r>
              <a:rPr lang="id-ID" dirty="0" smtClean="0"/>
              <a:t>:</a:t>
            </a:r>
          </a:p>
          <a:p>
            <a:pPr marL="0" indent="0">
              <a:buNone/>
            </a:pPr>
            <a:r>
              <a:rPr lang="id-ID" dirty="0" smtClean="0"/>
              <a:t>#include&lt;iostream.h&gt;</a:t>
            </a:r>
          </a:p>
          <a:p>
            <a:pPr marL="0" indent="0">
              <a:buNone/>
            </a:pPr>
            <a:r>
              <a:rPr lang="id-ID" dirty="0" smtClean="0"/>
              <a:t>#include&lt;conio.h&gt;</a:t>
            </a:r>
          </a:p>
          <a:p>
            <a:pPr marL="0" indent="0">
              <a:buNone/>
            </a:pPr>
            <a:r>
              <a:rPr lang="id-ID" dirty="0" smtClean="0"/>
              <a:t>Main()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char nama[20];</a:t>
            </a:r>
          </a:p>
          <a:p>
            <a:pPr marL="0" indent="0">
              <a:buNone/>
            </a:pPr>
            <a:r>
              <a:rPr lang="id-ID" dirty="0" smtClean="0"/>
              <a:t>Cout&lt;&lt;“masukkan nama anda”; cin&gt;&gt;nama;</a:t>
            </a:r>
          </a:p>
          <a:p>
            <a:pPr marL="0" indent="0">
              <a:buNone/>
            </a:pPr>
            <a:r>
              <a:rPr lang="id-ID" dirty="0" smtClean="0"/>
              <a:t>Cout &lt;&lt;“nama anda adalah”&lt;&lt;nama&lt;&lt;endl;</a:t>
            </a:r>
          </a:p>
          <a:p>
            <a:pPr marL="0" indent="0">
              <a:buNone/>
            </a:pPr>
            <a:r>
              <a:rPr lang="id-ID" dirty="0" smtClean="0"/>
              <a:t>Cout&lt;&lt;&lt;“apakah benar nama anda adalah?”&lt;&lt;nama;</a:t>
            </a:r>
          </a:p>
          <a:p>
            <a:pPr marL="0" indent="0">
              <a:buNone/>
            </a:pPr>
            <a:r>
              <a:rPr lang="id-ID" dirty="0" smtClean="0"/>
              <a:t>Getch();</a:t>
            </a:r>
          </a:p>
          <a:p>
            <a:pPr marL="0" indent="0">
              <a:buNone/>
            </a:pPr>
            <a:r>
              <a:rPr lang="id-ID" dirty="0"/>
              <a:t>}</a:t>
            </a:r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5517232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Statement input dan output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0927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sz="3400" dirty="0"/>
              <a:t>Statement Output</a:t>
            </a:r>
          </a:p>
          <a:p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menampilkan</a:t>
            </a:r>
            <a:r>
              <a:rPr lang="en-US" sz="3400" dirty="0" smtClean="0"/>
              <a:t> </a:t>
            </a:r>
            <a:r>
              <a:rPr lang="en-US" sz="3400" dirty="0" err="1" smtClean="0"/>
              <a:t>informasi</a:t>
            </a:r>
            <a:r>
              <a:rPr lang="en-US" sz="3400" dirty="0" smtClean="0"/>
              <a:t> </a:t>
            </a:r>
            <a:r>
              <a:rPr lang="en-US" sz="3400" dirty="0" err="1" smtClean="0"/>
              <a:t>pada</a:t>
            </a:r>
            <a:r>
              <a:rPr lang="en-US" sz="3400" dirty="0" smtClean="0"/>
              <a:t> standard output (</a:t>
            </a:r>
            <a:r>
              <a:rPr lang="en-US" sz="3400" dirty="0" err="1" smtClean="0"/>
              <a:t>normalnya</a:t>
            </a:r>
            <a:r>
              <a:rPr lang="en-US" sz="3400" dirty="0" smtClean="0"/>
              <a:t>   </a:t>
            </a:r>
            <a:r>
              <a:rPr lang="en-US" sz="3400" dirty="0" err="1" smtClean="0"/>
              <a:t>berupa</a:t>
            </a:r>
            <a:r>
              <a:rPr lang="en-US" sz="3400" dirty="0" smtClean="0"/>
              <a:t> </a:t>
            </a:r>
            <a:r>
              <a:rPr lang="en-US" sz="3400" dirty="0" err="1" smtClean="0"/>
              <a:t>layar</a:t>
            </a:r>
            <a:r>
              <a:rPr lang="en-US" sz="3400" dirty="0"/>
              <a:t>).</a:t>
            </a:r>
          </a:p>
          <a:p>
            <a:r>
              <a:rPr lang="en-US" sz="3400" dirty="0" err="1" smtClean="0"/>
              <a:t>Dapat</a:t>
            </a:r>
            <a:r>
              <a:rPr lang="en-US" sz="3400" dirty="0" smtClean="0"/>
              <a:t> </a:t>
            </a:r>
            <a:r>
              <a:rPr lang="en-US" sz="3400" dirty="0" err="1" smtClean="0"/>
              <a:t>digabungkan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penggunaan</a:t>
            </a:r>
            <a:r>
              <a:rPr lang="en-US" sz="3400" dirty="0" smtClean="0"/>
              <a:t> Escape </a:t>
            </a:r>
            <a:r>
              <a:rPr lang="en-US" sz="3400" dirty="0"/>
              <a:t>Sequence </a:t>
            </a:r>
            <a:r>
              <a:rPr lang="en-US" sz="3400" dirty="0" smtClean="0"/>
              <a:t>Character(</a:t>
            </a:r>
            <a:r>
              <a:rPr lang="en-US" sz="3400" dirty="0" err="1" smtClean="0"/>
              <a:t>Karakter</a:t>
            </a:r>
            <a:r>
              <a:rPr lang="en-US" sz="3400" dirty="0" smtClean="0"/>
              <a:t> </a:t>
            </a:r>
            <a:r>
              <a:rPr lang="en-US" sz="3400" dirty="0" err="1" smtClean="0"/>
              <a:t>dengan</a:t>
            </a:r>
            <a:r>
              <a:rPr lang="en-US" sz="3400" dirty="0" smtClean="0"/>
              <a:t> </a:t>
            </a:r>
            <a:r>
              <a:rPr lang="en-US" sz="3400" dirty="0" err="1" smtClean="0"/>
              <a:t>makna</a:t>
            </a:r>
            <a:r>
              <a:rPr lang="en-US" sz="3400" dirty="0" smtClean="0"/>
              <a:t> </a:t>
            </a:r>
            <a:r>
              <a:rPr lang="en-US" sz="3400" dirty="0" err="1" smtClean="0"/>
              <a:t>khusus</a:t>
            </a:r>
            <a:r>
              <a:rPr lang="en-US" sz="3400" dirty="0" smtClean="0"/>
              <a:t> yang </a:t>
            </a:r>
            <a:r>
              <a:rPr lang="en-US" sz="3400" dirty="0" err="1" smtClean="0"/>
              <a:t>menggunakan</a:t>
            </a:r>
            <a:r>
              <a:rPr lang="en-US" sz="3400" dirty="0" smtClean="0"/>
              <a:t> </a:t>
            </a:r>
            <a:r>
              <a:rPr lang="en-US" sz="3400" dirty="0" err="1" smtClean="0"/>
              <a:t>notasi</a:t>
            </a:r>
            <a:r>
              <a:rPr lang="en-US" sz="3400" dirty="0"/>
              <a:t>\(back slash).</a:t>
            </a:r>
          </a:p>
          <a:p>
            <a:pPr>
              <a:buNone/>
            </a:pPr>
            <a:r>
              <a:rPr lang="en-US" sz="3400" dirty="0" smtClean="0"/>
              <a:t>ex</a:t>
            </a:r>
            <a:r>
              <a:rPr lang="en-US" sz="3400" dirty="0"/>
              <a:t>:\n</a:t>
            </a:r>
          </a:p>
          <a:p>
            <a:r>
              <a:rPr lang="en-US" sz="3400" dirty="0" err="1" smtClean="0"/>
              <a:t>Beberapa</a:t>
            </a:r>
            <a:r>
              <a:rPr lang="en-US" sz="3400" dirty="0" smtClean="0"/>
              <a:t> </a:t>
            </a:r>
            <a:r>
              <a:rPr lang="en-US" sz="3400" dirty="0" err="1" smtClean="0"/>
              <a:t>perintah</a:t>
            </a:r>
            <a:r>
              <a:rPr lang="en-US" sz="3400" dirty="0" smtClean="0"/>
              <a:t> output  yang </a:t>
            </a:r>
            <a:r>
              <a:rPr lang="en-US" sz="3400" dirty="0" err="1" smtClean="0"/>
              <a:t>bisa</a:t>
            </a:r>
            <a:r>
              <a:rPr lang="en-US" sz="3400" dirty="0" smtClean="0"/>
              <a:t> </a:t>
            </a:r>
            <a:r>
              <a:rPr lang="en-US" sz="3400" dirty="0" err="1" smtClean="0"/>
              <a:t>digunakan</a:t>
            </a:r>
            <a:r>
              <a:rPr lang="en-US" sz="3400" dirty="0"/>
              <a:t>:</a:t>
            </a:r>
          </a:p>
          <a:p>
            <a:pPr indent="4763">
              <a:buFont typeface="Wingdings" pitchFamily="2" charset="2"/>
              <a:buChar char="Ø"/>
            </a:pPr>
            <a:r>
              <a:rPr lang="en-US" sz="3400" dirty="0" smtClean="0"/>
              <a:t> </a:t>
            </a:r>
            <a:r>
              <a:rPr lang="en-US" sz="3400" dirty="0" err="1" smtClean="0"/>
              <a:t>printf</a:t>
            </a:r>
            <a:endParaRPr lang="en-US" sz="3400" dirty="0" smtClean="0"/>
          </a:p>
          <a:p>
            <a:pPr indent="4763">
              <a:buFont typeface="Wingdings" pitchFamily="2" charset="2"/>
              <a:buChar char="Ø"/>
            </a:pPr>
            <a:r>
              <a:rPr lang="en-US" sz="3400" dirty="0" smtClean="0"/>
              <a:t> Puts</a:t>
            </a:r>
          </a:p>
          <a:p>
            <a:pPr indent="4763">
              <a:buFont typeface="Wingdings" pitchFamily="2" charset="2"/>
              <a:buChar char="Ø"/>
            </a:pPr>
            <a:r>
              <a:rPr lang="en-US" sz="3400" dirty="0" smtClean="0"/>
              <a:t> </a:t>
            </a:r>
            <a:r>
              <a:rPr lang="en-US" sz="3400" dirty="0" err="1" smtClean="0"/>
              <a:t>Putchar</a:t>
            </a:r>
            <a:endParaRPr lang="en-US" sz="3400" dirty="0" smtClean="0"/>
          </a:p>
          <a:p>
            <a:pPr indent="4763">
              <a:buFont typeface="Wingdings" pitchFamily="2" charset="2"/>
              <a:buChar char="Ø"/>
            </a:pPr>
            <a:r>
              <a:rPr lang="en-US" sz="3400" dirty="0" smtClean="0"/>
              <a:t> </a:t>
            </a:r>
            <a:r>
              <a:rPr lang="en-US" sz="3400" dirty="0" err="1" smtClean="0"/>
              <a:t>Cout</a:t>
            </a:r>
            <a:endParaRPr lang="en-US" sz="3400" dirty="0" smtClean="0"/>
          </a:p>
          <a:p>
            <a:pPr indent="4763">
              <a:buFont typeface="Wingdings" pitchFamily="2" charset="2"/>
              <a:buChar char="Ø"/>
            </a:pPr>
            <a:r>
              <a:rPr lang="en-US" sz="3400" dirty="0" smtClean="0"/>
              <a:t> </a:t>
            </a:r>
            <a:r>
              <a:rPr lang="en-US" sz="3400" dirty="0" err="1" smtClean="0"/>
              <a:t>cprintf</a:t>
            </a:r>
            <a:endParaRPr lang="en-US" sz="34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6512511" cy="1143000"/>
          </a:xfrm>
        </p:spPr>
        <p:txBody>
          <a:bodyPr/>
          <a:lstStyle/>
          <a:p>
            <a:pPr algn="l"/>
            <a:r>
              <a:rPr lang="en-US" dirty="0" smtClean="0"/>
              <a:t>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871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Printf</a:t>
            </a:r>
            <a:r>
              <a:rPr lang="en-US" dirty="0" smtClean="0"/>
              <a:t> </a:t>
            </a:r>
          </a:p>
          <a:p>
            <a:pPr indent="4763">
              <a:buFont typeface="Wingdings" pitchFamily="2" charset="2"/>
              <a:buChar char="q"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header </a:t>
            </a:r>
            <a:r>
              <a:rPr lang="en-US" dirty="0" err="1" smtClean="0"/>
              <a:t>stdio.h</a:t>
            </a:r>
            <a:r>
              <a:rPr lang="en-US" dirty="0" smtClean="0"/>
              <a:t>.</a:t>
            </a:r>
          </a:p>
          <a:p>
            <a:pPr indent="4763">
              <a:buFont typeface="Wingdings" pitchFamily="2" charset="2"/>
              <a:buChar char="q"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en-US" dirty="0" err="1" smtClean="0"/>
              <a:t>sintak</a:t>
            </a:r>
            <a:r>
              <a:rPr lang="en-US" dirty="0" smtClean="0"/>
              <a:t> </a:t>
            </a:r>
            <a:r>
              <a:rPr lang="en-US" dirty="0" err="1" smtClean="0"/>
              <a:t>printf</a:t>
            </a:r>
            <a:r>
              <a:rPr lang="en-US" dirty="0" smtClean="0"/>
              <a:t>(“format”, arg1,arg2).</a:t>
            </a:r>
          </a:p>
          <a:p>
            <a:pPr indent="4763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 format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yang 	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dilayar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	format.</a:t>
            </a:r>
          </a:p>
          <a:p>
            <a:pPr indent="4763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formatnya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data 	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.</a:t>
            </a:r>
          </a:p>
          <a:p>
            <a:pPr indent="4763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	</a:t>
            </a:r>
            <a:r>
              <a:rPr lang="en-US" dirty="0" err="1" smtClean="0"/>
              <a:t>variabel,kontanta,ataupun</a:t>
            </a:r>
            <a:r>
              <a:rPr lang="en-US" dirty="0" smtClean="0"/>
              <a:t> </a:t>
            </a:r>
            <a:r>
              <a:rPr lang="en-US" dirty="0" err="1" smtClean="0"/>
              <a:t>ekpresi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203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143000"/>
          </a:xfrm>
        </p:spPr>
        <p:txBody>
          <a:bodyPr/>
          <a:lstStyle/>
          <a:p>
            <a:r>
              <a:rPr lang="en-US" dirty="0" smtClean="0"/>
              <a:t>Escape Sequence Character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1143000" y="923367"/>
            <a:ext cx="6400800" cy="309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933056"/>
            <a:ext cx="762000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91095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string </a:t>
            </a:r>
            <a:r>
              <a:rPr lang="en-US" dirty="0" err="1" smtClean="0"/>
              <a:t>kelayar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newline(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file </a:t>
            </a:r>
            <a:r>
              <a:rPr lang="en-US" dirty="0"/>
              <a:t>header : </a:t>
            </a:r>
            <a:r>
              <a:rPr lang="en-US" dirty="0" err="1" smtClean="0"/>
              <a:t>stdio.h</a:t>
            </a:r>
            <a:endParaRPr lang="en-US" dirty="0" smtClean="0"/>
          </a:p>
          <a:p>
            <a:r>
              <a:rPr lang="en-US" dirty="0" err="1" smtClean="0"/>
              <a:t>sintaks</a:t>
            </a:r>
            <a:r>
              <a:rPr lang="en-US" dirty="0" smtClean="0"/>
              <a:t>: puts</a:t>
            </a:r>
            <a:r>
              <a:rPr lang="en-US" dirty="0"/>
              <a:t>(&lt;string </a:t>
            </a:r>
            <a:r>
              <a:rPr lang="en-US" dirty="0" err="1"/>
              <a:t>ygditampilkan</a:t>
            </a:r>
            <a:r>
              <a:rPr lang="en-US" dirty="0"/>
              <a:t>&gt;);</a:t>
            </a:r>
          </a:p>
        </p:txBody>
      </p:sp>
    </p:spTree>
    <p:extLst>
      <p:ext uri="{BB962C8B-B14F-4D97-AF65-F5344CB8AC3E}">
        <p14:creationId xmlns:p14="http://schemas.microsoft.com/office/powerpoint/2010/main" val="2926626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program 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/* input &amp; output </a:t>
            </a:r>
            <a:r>
              <a:rPr lang="en-US" b="1" dirty="0" smtClean="0"/>
              <a:t>*/</a:t>
            </a:r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/>
              <a:t>include &lt;</a:t>
            </a:r>
            <a:r>
              <a:rPr lang="en-US" b="1" dirty="0" err="1"/>
              <a:t>stdio.h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/>
              <a:t>include &lt;</a:t>
            </a:r>
            <a:r>
              <a:rPr lang="en-US" b="1" dirty="0" err="1"/>
              <a:t>conio.h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main()</a:t>
            </a:r>
          </a:p>
          <a:p>
            <a:pPr>
              <a:buNone/>
            </a:pPr>
            <a:r>
              <a:rPr lang="en-US" b="1" dirty="0" smtClean="0"/>
              <a:t>{ </a:t>
            </a:r>
          </a:p>
          <a:p>
            <a:pPr>
              <a:buNone/>
            </a:pPr>
            <a:r>
              <a:rPr lang="en-US" b="1" dirty="0" smtClean="0"/>
              <a:t>char </a:t>
            </a:r>
            <a:r>
              <a:rPr lang="en-US" b="1" dirty="0"/>
              <a:t>PT[] = </a:t>
            </a:r>
            <a:r>
              <a:rPr lang="en-US" b="1" dirty="0" smtClean="0"/>
              <a:t>“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universitas</a:t>
            </a:r>
            <a:r>
              <a:rPr lang="en-US" b="1" dirty="0" smtClean="0"/>
              <a:t>”;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puts</a:t>
            </a:r>
            <a:r>
              <a:rPr lang="en-US" b="1" dirty="0"/>
              <a:t>(“</a:t>
            </a:r>
            <a:r>
              <a:rPr lang="en-US" b="1" dirty="0" err="1" smtClean="0"/>
              <a:t>Saya</a:t>
            </a:r>
            <a:r>
              <a:rPr lang="en-US" b="1" dirty="0" smtClean="0"/>
              <a:t> </a:t>
            </a:r>
            <a:r>
              <a:rPr lang="en-US" b="1" dirty="0" err="1" smtClean="0"/>
              <a:t>Kuliah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”);</a:t>
            </a:r>
          </a:p>
          <a:p>
            <a:pPr>
              <a:buNone/>
            </a:pPr>
            <a:r>
              <a:rPr lang="en-US" b="1" dirty="0" smtClean="0"/>
              <a:t>puts(PT</a:t>
            </a:r>
            <a:r>
              <a:rPr lang="en-US" b="1" dirty="0"/>
              <a:t>);</a:t>
            </a:r>
            <a:r>
              <a:rPr lang="en-US" b="1" dirty="0" err="1"/>
              <a:t>getch</a:t>
            </a:r>
            <a:r>
              <a:rPr lang="en-US" b="1" dirty="0" smtClean="0"/>
              <a:t>(); </a:t>
            </a:r>
          </a:p>
          <a:p>
            <a:pPr>
              <a:buNone/>
            </a:pPr>
            <a:r>
              <a:rPr lang="en-US" b="1" dirty="0" smtClean="0"/>
              <a:t>}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3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Putchar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/>
              <a:t>.</a:t>
            </a:r>
          </a:p>
          <a:p>
            <a:r>
              <a:rPr lang="en-US" dirty="0" err="1" smtClean="0"/>
              <a:t>Pencetakan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diakhiri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new </a:t>
            </a:r>
            <a:r>
              <a:rPr lang="en-US" dirty="0"/>
              <a:t>line.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file </a:t>
            </a:r>
            <a:r>
              <a:rPr lang="en-US" dirty="0"/>
              <a:t>header : </a:t>
            </a:r>
            <a:r>
              <a:rPr lang="en-US" dirty="0" err="1"/>
              <a:t>stdio.h</a:t>
            </a:r>
            <a:endParaRPr lang="en-US" dirty="0"/>
          </a:p>
          <a:p>
            <a:r>
              <a:rPr lang="en-US" dirty="0" err="1" smtClean="0"/>
              <a:t>sintaks</a:t>
            </a:r>
            <a:r>
              <a:rPr lang="en-US" dirty="0" smtClean="0"/>
              <a:t>: </a:t>
            </a:r>
            <a:r>
              <a:rPr lang="en-US" dirty="0" err="1" smtClean="0"/>
              <a:t>putchar</a:t>
            </a:r>
            <a:r>
              <a:rPr lang="en-US" dirty="0" smtClean="0"/>
              <a:t>(‘</a:t>
            </a:r>
            <a:r>
              <a:rPr lang="en-US" dirty="0" err="1" smtClean="0"/>
              <a:t>kar</a:t>
            </a:r>
            <a:r>
              <a:rPr lang="en-US" dirty="0" smtClean="0"/>
              <a:t>’);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862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program </a:t>
            </a:r>
            <a:r>
              <a:rPr lang="en-US" dirty="0" err="1" smtClean="0"/>
              <a:t>putchar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b="1" dirty="0" smtClean="0"/>
              <a:t>/* </a:t>
            </a:r>
            <a:r>
              <a:rPr lang="en-US" b="1" dirty="0"/>
              <a:t>input &amp; output </a:t>
            </a:r>
            <a:r>
              <a:rPr lang="en-US" b="1" dirty="0" smtClean="0"/>
              <a:t>*/</a:t>
            </a:r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/>
              <a:t>include &lt;</a:t>
            </a:r>
            <a:r>
              <a:rPr lang="en-US" b="1" dirty="0" err="1"/>
              <a:t>stdio.h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/>
              <a:t>include &lt;</a:t>
            </a:r>
            <a:r>
              <a:rPr lang="en-US" b="1" dirty="0" err="1"/>
              <a:t>conio.h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b="1" dirty="0"/>
              <a:t>main</a:t>
            </a:r>
            <a:r>
              <a:rPr lang="en-US" b="1" dirty="0" smtClean="0"/>
              <a:t>()</a:t>
            </a:r>
          </a:p>
          <a:p>
            <a:pPr>
              <a:buNone/>
            </a:pPr>
            <a:r>
              <a:rPr lang="en-US" b="1" dirty="0" smtClean="0"/>
              <a:t>{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err="1" smtClean="0"/>
              <a:t>putchar</a:t>
            </a:r>
            <a:r>
              <a:rPr lang="en-US" b="1" dirty="0" smtClean="0"/>
              <a:t>(‘U’);</a:t>
            </a:r>
          </a:p>
          <a:p>
            <a:pPr>
              <a:buNone/>
            </a:pPr>
            <a:r>
              <a:rPr lang="en-US" b="1" dirty="0" err="1" smtClean="0"/>
              <a:t>putchar</a:t>
            </a:r>
            <a:r>
              <a:rPr lang="en-US" b="1" dirty="0" smtClean="0"/>
              <a:t>(‘N’);</a:t>
            </a:r>
          </a:p>
          <a:p>
            <a:pPr>
              <a:buNone/>
            </a:pPr>
            <a:r>
              <a:rPr lang="en-US" b="1" dirty="0" err="1" smtClean="0"/>
              <a:t>putchar</a:t>
            </a:r>
            <a:r>
              <a:rPr lang="en-US" b="1" dirty="0"/>
              <a:t>(‘I</a:t>
            </a:r>
            <a:r>
              <a:rPr lang="en-US" b="1" dirty="0" smtClean="0"/>
              <a:t>’);</a:t>
            </a:r>
          </a:p>
          <a:p>
            <a:pPr>
              <a:buNone/>
            </a:pPr>
            <a:r>
              <a:rPr lang="en-US" b="1" dirty="0" err="1" smtClean="0"/>
              <a:t>putchar</a:t>
            </a:r>
            <a:r>
              <a:rPr lang="en-US" b="1" dirty="0"/>
              <a:t>(‘K</a:t>
            </a:r>
            <a:r>
              <a:rPr lang="en-US" b="1" dirty="0" smtClean="0"/>
              <a:t>’);</a:t>
            </a:r>
          </a:p>
          <a:p>
            <a:pPr>
              <a:buNone/>
            </a:pPr>
            <a:r>
              <a:rPr lang="en-US" b="1" dirty="0" err="1" smtClean="0"/>
              <a:t>putchar</a:t>
            </a:r>
            <a:r>
              <a:rPr lang="en-US" b="1" dirty="0"/>
              <a:t>(‘O</a:t>
            </a:r>
            <a:r>
              <a:rPr lang="en-US" b="1" dirty="0" smtClean="0"/>
              <a:t>’);</a:t>
            </a:r>
          </a:p>
          <a:p>
            <a:pPr>
              <a:buNone/>
            </a:pPr>
            <a:r>
              <a:rPr lang="en-US" b="1" dirty="0" err="1" smtClean="0"/>
              <a:t>putchar</a:t>
            </a:r>
            <a:r>
              <a:rPr lang="en-US" b="1" dirty="0"/>
              <a:t>(‘M</a:t>
            </a:r>
            <a:r>
              <a:rPr lang="en-US" b="1" dirty="0" smtClean="0"/>
              <a:t>’);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 smtClean="0"/>
              <a:t>();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8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COUT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object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</a:t>
            </a:r>
            <a:r>
              <a:rPr lang="en-US" dirty="0"/>
              <a:t>++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/>
              <a:t> </a:t>
            </a:r>
            <a:r>
              <a:rPr lang="en-US" dirty="0" err="1" smtClean="0"/>
              <a:t>layar</a:t>
            </a:r>
            <a:r>
              <a:rPr lang="en-US" dirty="0"/>
              <a:t>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file </a:t>
            </a:r>
            <a:r>
              <a:rPr lang="en-US" dirty="0"/>
              <a:t>header : </a:t>
            </a:r>
            <a:r>
              <a:rPr lang="en-US" dirty="0" err="1"/>
              <a:t>iostream.h</a:t>
            </a:r>
            <a:endParaRPr lang="en-US" dirty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escape </a:t>
            </a:r>
            <a:r>
              <a:rPr lang="en-US" dirty="0"/>
              <a:t>sequence character.</a:t>
            </a:r>
          </a:p>
          <a:p>
            <a:r>
              <a:rPr lang="en-US" dirty="0" err="1" smtClean="0"/>
              <a:t>contoh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b="1" dirty="0" err="1" smtClean="0"/>
              <a:t>Cout</a:t>
            </a:r>
            <a:r>
              <a:rPr lang="en-US" b="1" dirty="0" smtClean="0"/>
              <a:t> &lt;&lt; “</a:t>
            </a:r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kabar</a:t>
            </a:r>
            <a:r>
              <a:rPr lang="en-US" b="1" dirty="0" smtClean="0"/>
              <a:t> </a:t>
            </a:r>
            <a:r>
              <a:rPr lang="en-US" b="1" dirty="0" err="1" smtClean="0"/>
              <a:t>dunia</a:t>
            </a:r>
            <a:r>
              <a:rPr lang="en-US" b="1" dirty="0" smtClean="0"/>
              <a:t> ”&lt;&lt;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pPr>
              <a:buNone/>
            </a:pPr>
            <a:r>
              <a:rPr lang="en-US" b="1" dirty="0" err="1" smtClean="0"/>
              <a:t>Cout</a:t>
            </a:r>
            <a:r>
              <a:rPr lang="en-US" b="1" dirty="0" smtClean="0"/>
              <a:t> &lt;&lt; </a:t>
            </a:r>
            <a:r>
              <a:rPr lang="en-US" b="1" dirty="0"/>
              <a:t>“</a:t>
            </a:r>
            <a:r>
              <a:rPr lang="en-US" b="1" dirty="0" err="1" smtClean="0"/>
              <a:t>Pilihan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r>
              <a:rPr lang="en-US" b="1" dirty="0" smtClean="0"/>
              <a:t> </a:t>
            </a:r>
            <a:r>
              <a:rPr lang="en-US" b="1" dirty="0" err="1" smtClean="0"/>
              <a:t>Salah</a:t>
            </a:r>
            <a:r>
              <a:rPr lang="en-US" b="1" dirty="0" smtClean="0"/>
              <a:t>\a\n</a:t>
            </a:r>
            <a:r>
              <a:rPr lang="en-US" b="1" dirty="0"/>
              <a:t>”;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2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Variabel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id-ID" dirty="0" smtClean="0"/>
              <a:t>Deklarasi variabel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nama_variabel=nilai_variabel;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contoh 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#include &lt;iostream.h&gt;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main() {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int  kemeja=100000;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cout&lt;&lt;kemeja;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getch();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}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40456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program </a:t>
            </a:r>
            <a:r>
              <a:rPr lang="en-US" dirty="0" err="1" smtClean="0"/>
              <a:t>cout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#include </a:t>
            </a:r>
            <a:r>
              <a:rPr lang="en-US" dirty="0"/>
              <a:t>&lt;</a:t>
            </a:r>
            <a:r>
              <a:rPr lang="en-US" dirty="0" err="1"/>
              <a:t>iostream.h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conio.h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jum1 </a:t>
            </a:r>
            <a:r>
              <a:rPr lang="en-US" dirty="0"/>
              <a:t>= 1500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jum2 </a:t>
            </a:r>
            <a:r>
              <a:rPr lang="en-US" dirty="0"/>
              <a:t>= 2300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jum3 </a:t>
            </a:r>
            <a:r>
              <a:rPr lang="en-US" dirty="0"/>
              <a:t>= 1401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/>
              <a:t>&lt;&lt; "Jumlah1 = </a:t>
            </a:r>
            <a:r>
              <a:rPr lang="en-US" dirty="0" smtClean="0"/>
              <a:t>"&lt;&lt; </a:t>
            </a:r>
            <a:r>
              <a:rPr lang="en-US" dirty="0"/>
              <a:t>jum1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/>
              <a:t>&lt;&lt; "Jumlah2 = " &lt;&lt; </a:t>
            </a:r>
            <a:r>
              <a:rPr lang="en-US" dirty="0" smtClean="0"/>
              <a:t>jum2 </a:t>
            </a:r>
            <a:r>
              <a:rPr lang="en-US" dirty="0"/>
              <a:t>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/>
              <a:t>&lt;&lt; "Jumlah3 = " </a:t>
            </a:r>
            <a:r>
              <a:rPr lang="en-US" dirty="0" smtClean="0"/>
              <a:t>&lt;&lt; </a:t>
            </a:r>
            <a:r>
              <a:rPr lang="en-US" dirty="0"/>
              <a:t>jum3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04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user</a:t>
            </a:r>
            <a:r>
              <a:rPr lang="en-US" dirty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input </a:t>
            </a:r>
            <a:r>
              <a:rPr lang="en-US" dirty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/>
              <a:t>:</a:t>
            </a:r>
          </a:p>
          <a:p>
            <a:pPr indent="4763">
              <a:buFont typeface="Wingdings" pitchFamily="2" charset="2"/>
              <a:buChar char="q"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endParaRPr lang="en-US" dirty="0"/>
          </a:p>
          <a:p>
            <a:pPr lvl="1" indent="-395288">
              <a:buFont typeface="Wingdings" pitchFamily="2" charset="2"/>
              <a:buChar char="q"/>
            </a:pPr>
            <a:r>
              <a:rPr lang="en-US" dirty="0" smtClean="0"/>
              <a:t>  gets</a:t>
            </a:r>
            <a:endParaRPr lang="en-US" dirty="0"/>
          </a:p>
          <a:p>
            <a:pPr indent="4763">
              <a:buFont typeface="Wingdings" pitchFamily="2" charset="2"/>
              <a:buChar char="q"/>
            </a:pPr>
            <a:r>
              <a:rPr lang="en-US" dirty="0" smtClean="0"/>
              <a:t>	</a:t>
            </a:r>
            <a:r>
              <a:rPr lang="en-US" dirty="0" err="1" smtClean="0"/>
              <a:t>cin</a:t>
            </a:r>
            <a:endParaRPr lang="en-US" dirty="0"/>
          </a:p>
          <a:p>
            <a:pPr indent="4763">
              <a:buFont typeface="Wingdings" pitchFamily="2" charset="2"/>
              <a:buChar char="q"/>
            </a:pPr>
            <a:r>
              <a:rPr lang="en-US" dirty="0" smtClean="0"/>
              <a:t>	</a:t>
            </a:r>
            <a:r>
              <a:rPr lang="en-US" dirty="0" err="1" smtClean="0"/>
              <a:t>getch</a:t>
            </a:r>
            <a:endParaRPr lang="en-US" dirty="0"/>
          </a:p>
          <a:p>
            <a:pPr indent="4763">
              <a:buFont typeface="Wingdings" pitchFamily="2" charset="2"/>
              <a:buChar char="q"/>
            </a:pPr>
            <a:r>
              <a:rPr lang="en-US" dirty="0" smtClean="0"/>
              <a:t>	</a:t>
            </a:r>
            <a:r>
              <a:rPr lang="en-US" dirty="0" err="1" smtClean="0"/>
              <a:t>getche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332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input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SCANF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data</a:t>
            </a:r>
            <a:r>
              <a:rPr lang="en-US" dirty="0"/>
              <a:t>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file </a:t>
            </a:r>
            <a:r>
              <a:rPr lang="en-US" dirty="0"/>
              <a:t>header : </a:t>
            </a:r>
            <a:r>
              <a:rPr lang="en-US" dirty="0" err="1"/>
              <a:t>stdio.h</a:t>
            </a:r>
            <a:endParaRPr lang="en-US" dirty="0"/>
          </a:p>
          <a:p>
            <a:r>
              <a:rPr lang="en-US" dirty="0" err="1" smtClean="0"/>
              <a:t>sintaks</a:t>
            </a:r>
            <a:r>
              <a:rPr lang="en-US" dirty="0" smtClean="0"/>
              <a:t>: </a:t>
            </a:r>
            <a:r>
              <a:rPr lang="en-US" dirty="0" err="1" smtClean="0"/>
              <a:t>scanf</a:t>
            </a:r>
            <a:r>
              <a:rPr lang="en-US" dirty="0"/>
              <a:t>(“&lt;format&gt;”, &amp;</a:t>
            </a:r>
            <a:r>
              <a:rPr lang="en-US" dirty="0" err="1"/>
              <a:t>variabel</a:t>
            </a:r>
            <a:r>
              <a:rPr lang="en-US" dirty="0"/>
              <a:t>);</a:t>
            </a:r>
          </a:p>
          <a:p>
            <a:r>
              <a:rPr lang="en-US" b="1" dirty="0" err="1" smtClean="0"/>
              <a:t>keterangan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 err="1" smtClean="0"/>
              <a:t>Simbol</a:t>
            </a:r>
            <a:r>
              <a:rPr lang="en-US" dirty="0" smtClean="0"/>
              <a:t> &amp; </a:t>
            </a:r>
            <a:r>
              <a:rPr lang="en-US" dirty="0" err="1" smtClean="0"/>
              <a:t>merupakan</a:t>
            </a:r>
            <a:r>
              <a:rPr lang="en-US" dirty="0" smtClean="0"/>
              <a:t> pointer </a:t>
            </a:r>
            <a:r>
              <a:rPr lang="en-US" dirty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/>
              <a:t>dituju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3730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/>
              <a:t>GETS</a:t>
            </a:r>
          </a:p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 </a:t>
            </a:r>
            <a:r>
              <a:rPr lang="en-US" dirty="0"/>
              <a:t>string.</a:t>
            </a:r>
          </a:p>
          <a:p>
            <a:r>
              <a:rPr lang="en-US" dirty="0" err="1" smtClean="0"/>
              <a:t>sintaks</a:t>
            </a:r>
            <a:r>
              <a:rPr lang="en-US" dirty="0" smtClean="0"/>
              <a:t>: </a:t>
            </a:r>
            <a:r>
              <a:rPr lang="en-US" b="1" dirty="0" smtClean="0"/>
              <a:t>gets(</a:t>
            </a:r>
            <a:r>
              <a:rPr lang="en-US" b="1" dirty="0" err="1" smtClean="0"/>
              <a:t>nama</a:t>
            </a:r>
            <a:r>
              <a:rPr lang="en-US" b="1" dirty="0" smtClean="0"/>
              <a:t>-</a:t>
            </a:r>
            <a:r>
              <a:rPr lang="en-US" b="1" dirty="0" err="1" smtClean="0"/>
              <a:t>variabel</a:t>
            </a:r>
            <a:r>
              <a:rPr lang="en-US" b="1" dirty="0" smtClean="0"/>
              <a:t>-array);</a:t>
            </a:r>
          </a:p>
          <a:p>
            <a:pPr>
              <a:buNone/>
            </a:pPr>
            <a:r>
              <a:rPr lang="en-US" b="1" dirty="0"/>
              <a:t>/* input &amp; output </a:t>
            </a:r>
            <a:r>
              <a:rPr lang="en-US" b="1" dirty="0" smtClean="0"/>
              <a:t>*/</a:t>
            </a:r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/>
              <a:t>include &lt;</a:t>
            </a:r>
            <a:r>
              <a:rPr lang="en-US" b="1" dirty="0" err="1"/>
              <a:t>stdio.h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#</a:t>
            </a:r>
            <a:r>
              <a:rPr lang="en-US" b="1" dirty="0"/>
              <a:t>include &lt;</a:t>
            </a:r>
            <a:r>
              <a:rPr lang="en-US" b="1" dirty="0" err="1"/>
              <a:t>conio.h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smtClean="0"/>
              <a:t>main()</a:t>
            </a:r>
          </a:p>
          <a:p>
            <a:pPr>
              <a:buNone/>
            </a:pPr>
            <a:r>
              <a:rPr lang="en-US" b="1" dirty="0" smtClean="0"/>
              <a:t>{char </a:t>
            </a:r>
            <a:r>
              <a:rPr lang="en-US" b="1" dirty="0" err="1" smtClean="0"/>
              <a:t>nama</a:t>
            </a:r>
            <a:r>
              <a:rPr lang="en-US" b="1" dirty="0" smtClean="0"/>
              <a:t> [80] ; </a:t>
            </a:r>
          </a:p>
          <a:p>
            <a:pPr>
              <a:buNone/>
            </a:pPr>
            <a:r>
              <a:rPr lang="en-US" b="1" dirty="0" err="1" smtClean="0"/>
              <a:t>clrscr</a:t>
            </a:r>
            <a:r>
              <a:rPr lang="en-US" b="1" dirty="0" smtClean="0"/>
              <a:t>(); </a:t>
            </a:r>
          </a:p>
          <a:p>
            <a:pPr>
              <a:buNone/>
            </a:pPr>
            <a:r>
              <a:rPr lang="en-US" b="1" dirty="0" err="1" smtClean="0"/>
              <a:t>printf</a:t>
            </a:r>
            <a:r>
              <a:rPr lang="en-US" b="1" dirty="0"/>
              <a:t>(“</a:t>
            </a:r>
            <a:r>
              <a:rPr lang="en-US" b="1" dirty="0" err="1" smtClean="0"/>
              <a:t>Masukkan</a:t>
            </a:r>
            <a:r>
              <a:rPr lang="en-US" b="1" dirty="0" smtClean="0"/>
              <a:t> </a:t>
            </a:r>
            <a:r>
              <a:rPr lang="en-US" b="1" dirty="0" err="1" smtClean="0"/>
              <a:t>Nama</a:t>
            </a:r>
            <a:r>
              <a:rPr lang="en-US" b="1" dirty="0" smtClean="0"/>
              <a:t> </a:t>
            </a:r>
            <a:r>
              <a:rPr lang="en-US" b="1" dirty="0" err="1" smtClean="0"/>
              <a:t>Anda</a:t>
            </a:r>
            <a:r>
              <a:rPr lang="en-US" b="1" dirty="0" smtClean="0"/>
              <a:t>:“);</a:t>
            </a:r>
          </a:p>
          <a:p>
            <a:pPr>
              <a:buNone/>
            </a:pPr>
            <a:r>
              <a:rPr lang="en-US" b="1" dirty="0" smtClean="0"/>
              <a:t>gets(</a:t>
            </a:r>
            <a:r>
              <a:rPr lang="en-US" b="1" dirty="0" err="1" smtClean="0"/>
              <a:t>nama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err="1" smtClean="0"/>
              <a:t>printf</a:t>
            </a:r>
            <a:r>
              <a:rPr lang="en-US" b="1" dirty="0"/>
              <a:t>(“\</a:t>
            </a:r>
            <a:r>
              <a:rPr lang="en-US" b="1" dirty="0" err="1"/>
              <a:t>nNama</a:t>
            </a:r>
            <a:r>
              <a:rPr lang="en-US" b="1" dirty="0"/>
              <a:t> </a:t>
            </a:r>
            <a:r>
              <a:rPr lang="en-US" b="1" dirty="0" err="1"/>
              <a:t>Anda</a:t>
            </a:r>
            <a:r>
              <a:rPr lang="en-US" b="1" dirty="0"/>
              <a:t> : %s”, </a:t>
            </a:r>
            <a:r>
              <a:rPr lang="en-US" b="1" dirty="0" err="1"/>
              <a:t>nama</a:t>
            </a:r>
            <a:r>
              <a:rPr lang="en-US" b="1" dirty="0" smtClean="0"/>
              <a:t>);</a:t>
            </a:r>
          </a:p>
          <a:p>
            <a:pPr>
              <a:buNone/>
            </a:pPr>
            <a:r>
              <a:rPr lang="en-US" b="1" dirty="0" err="1" smtClean="0"/>
              <a:t>getch</a:t>
            </a:r>
            <a:r>
              <a:rPr lang="en-US" b="1" dirty="0"/>
              <a:t>();}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157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object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C++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header file : </a:t>
            </a:r>
            <a:r>
              <a:rPr lang="en-US" dirty="0" err="1" smtClean="0"/>
              <a:t>iostream.h</a:t>
            </a:r>
            <a:endParaRPr lang="en-US" dirty="0" smtClean="0"/>
          </a:p>
          <a:p>
            <a:r>
              <a:rPr lang="en-US" dirty="0" err="1" smtClean="0"/>
              <a:t>sintaks:</a:t>
            </a:r>
            <a:r>
              <a:rPr lang="en-US" b="1" dirty="0" err="1" smtClean="0"/>
              <a:t>cin</a:t>
            </a:r>
            <a:r>
              <a:rPr lang="en-US" b="1" dirty="0" smtClean="0"/>
              <a:t>&gt;&gt; &lt;</a:t>
            </a:r>
            <a:r>
              <a:rPr lang="en-US" b="1" dirty="0" err="1" smtClean="0"/>
              <a:t>var</a:t>
            </a:r>
            <a:r>
              <a:rPr lang="en-US" b="1" dirty="0" smtClean="0"/>
              <a:t>&gt;;</a:t>
            </a:r>
          </a:p>
          <a:p>
            <a:r>
              <a:rPr lang="en-US" b="1" dirty="0" err="1" smtClean="0"/>
              <a:t>Catatan</a:t>
            </a:r>
            <a:r>
              <a:rPr lang="en-US" b="1" dirty="0" smtClean="0"/>
              <a:t>!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sebuahi</a:t>
            </a:r>
            <a:r>
              <a:rPr lang="en-US" dirty="0" smtClean="0"/>
              <a:t> </a:t>
            </a:r>
            <a:r>
              <a:rPr lang="en-US" dirty="0" err="1" smtClean="0"/>
              <a:t>nputan</a:t>
            </a:r>
            <a:r>
              <a:rPr lang="en-US" dirty="0" smtClean="0"/>
              <a:t> data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err="1" smtClean="0"/>
              <a:t>cin.getline</a:t>
            </a:r>
            <a:r>
              <a:rPr lang="en-US" b="1" dirty="0" smtClean="0"/>
              <a:t>(&lt;</a:t>
            </a:r>
            <a:r>
              <a:rPr lang="en-US" b="1" dirty="0" err="1" smtClean="0"/>
              <a:t>var</a:t>
            </a:r>
            <a:r>
              <a:rPr lang="en-US" b="1" dirty="0" smtClean="0"/>
              <a:t>&gt;,</a:t>
            </a:r>
            <a:r>
              <a:rPr lang="en-US" b="1" dirty="0" err="1" smtClean="0"/>
              <a:t>sizeof</a:t>
            </a:r>
            <a:r>
              <a:rPr lang="en-US" b="1" dirty="0" smtClean="0"/>
              <a:t>(&lt;</a:t>
            </a:r>
            <a:r>
              <a:rPr lang="en-US" b="1" dirty="0" err="1" smtClean="0"/>
              <a:t>var</a:t>
            </a:r>
            <a:r>
              <a:rPr lang="en-US" b="1" dirty="0" smtClean="0"/>
              <a:t>&gt;))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00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gecth dan getche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getch</a:t>
            </a:r>
            <a:r>
              <a:rPr lang="en-US" dirty="0" smtClean="0"/>
              <a:t>()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getche</a:t>
            </a:r>
            <a:r>
              <a:rPr lang="en-US" dirty="0" smtClean="0"/>
              <a:t>()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enter.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getch</a:t>
            </a:r>
            <a:r>
              <a:rPr lang="en-US" dirty="0" smtClean="0"/>
              <a:t>(),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yang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getche</a:t>
            </a:r>
            <a:r>
              <a:rPr lang="en-US" dirty="0" smtClean="0"/>
              <a:t>, </a:t>
            </a:r>
            <a:r>
              <a:rPr lang="en-US" dirty="0" err="1" smtClean="0"/>
              <a:t>karakter</a:t>
            </a:r>
            <a:r>
              <a:rPr lang="en-US" dirty="0" smtClean="0"/>
              <a:t> yang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4512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Buatlahprogram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namasiswa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pertandinganII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</a:t>
            </a:r>
            <a:r>
              <a:rPr lang="en-US" dirty="0" smtClean="0"/>
              <a:t> III </a:t>
            </a:r>
            <a:r>
              <a:rPr lang="en-US" dirty="0" err="1" smtClean="0"/>
              <a:t>diinput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nilairata</a:t>
            </a:r>
            <a:r>
              <a:rPr lang="en-US" dirty="0" smtClean="0"/>
              <a:t>-rata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pertandinganI</a:t>
            </a:r>
            <a:r>
              <a:rPr lang="en-US" dirty="0" smtClean="0"/>
              <a:t>, II </a:t>
            </a:r>
            <a:r>
              <a:rPr lang="en-US" dirty="0" err="1" smtClean="0"/>
              <a:t>dan</a:t>
            </a:r>
            <a:r>
              <a:rPr lang="en-US" dirty="0" smtClean="0"/>
              <a:t> III </a:t>
            </a:r>
            <a:r>
              <a:rPr lang="en-US" dirty="0" err="1" smtClean="0"/>
              <a:t>dibagi</a:t>
            </a:r>
            <a:r>
              <a:rPr lang="en-US" dirty="0" smtClean="0"/>
              <a:t> dengan3.</a:t>
            </a:r>
          </a:p>
        </p:txBody>
      </p:sp>
    </p:spTree>
    <p:extLst>
      <p:ext uri="{BB962C8B-B14F-4D97-AF65-F5344CB8AC3E}">
        <p14:creationId xmlns:p14="http://schemas.microsoft.com/office/powerpoint/2010/main" val="26275707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Tampilan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Layar</a:t>
            </a:r>
            <a:r>
              <a:rPr lang="en-US" b="1" dirty="0" smtClean="0"/>
              <a:t> </a:t>
            </a:r>
            <a:r>
              <a:rPr lang="en-US" b="1" dirty="0" err="1" smtClean="0"/>
              <a:t>Masukan</a:t>
            </a:r>
            <a:r>
              <a:rPr lang="en-US" b="1" dirty="0" smtClean="0"/>
              <a:t> Program </a:t>
            </a:r>
            <a:r>
              <a:rPr lang="en-US" b="1" dirty="0" err="1" smtClean="0"/>
              <a:t>Hitung</a:t>
            </a:r>
            <a:r>
              <a:rPr lang="en-US" b="1" dirty="0" smtClean="0"/>
              <a:t> </a:t>
            </a:r>
            <a:r>
              <a:rPr lang="en-US" b="1" dirty="0" err="1" smtClean="0"/>
              <a:t>NilaiRata</a:t>
            </a:r>
            <a:r>
              <a:rPr lang="en-US" b="1" dirty="0" smtClean="0"/>
              <a:t> </a:t>
            </a:r>
            <a:r>
              <a:rPr lang="en-US" b="1" dirty="0" err="1" smtClean="0"/>
              <a:t>RataNamaSiswa</a:t>
            </a:r>
            <a:r>
              <a:rPr lang="en-US" b="1" dirty="0" smtClean="0"/>
              <a:t>: . . . &lt;</a:t>
            </a:r>
            <a:r>
              <a:rPr lang="en-US" b="1" dirty="0" err="1" smtClean="0"/>
              <a:t>diinput</a:t>
            </a:r>
            <a:r>
              <a:rPr lang="en-US" b="1" dirty="0" smtClean="0"/>
              <a:t>&gt; </a:t>
            </a:r>
            <a:r>
              <a:rPr lang="en-US" b="1" dirty="0" err="1" smtClean="0"/>
              <a:t>NilaiPertandinganI</a:t>
            </a:r>
            <a:r>
              <a:rPr lang="en-US" b="1" dirty="0" smtClean="0"/>
              <a:t> : . . . &lt;</a:t>
            </a:r>
            <a:r>
              <a:rPr lang="en-US" b="1" dirty="0" err="1" smtClean="0"/>
              <a:t>diinput</a:t>
            </a:r>
            <a:r>
              <a:rPr lang="en-US" b="1" dirty="0" smtClean="0"/>
              <a:t>&gt; </a:t>
            </a:r>
            <a:r>
              <a:rPr lang="en-US" b="1" dirty="0" err="1" smtClean="0"/>
              <a:t>NilaiPertandinganII</a:t>
            </a:r>
            <a:r>
              <a:rPr lang="en-US" b="1" dirty="0" smtClean="0"/>
              <a:t> : . . . &lt;</a:t>
            </a:r>
            <a:r>
              <a:rPr lang="en-US" b="1" dirty="0" err="1" smtClean="0"/>
              <a:t>diinput</a:t>
            </a:r>
            <a:r>
              <a:rPr lang="en-US" b="1" dirty="0" smtClean="0"/>
              <a:t>&gt; </a:t>
            </a:r>
            <a:r>
              <a:rPr lang="en-US" b="1" dirty="0" err="1" smtClean="0"/>
              <a:t>NilaiPertandinganIII</a:t>
            </a:r>
            <a:r>
              <a:rPr lang="en-US" b="1" dirty="0" smtClean="0"/>
              <a:t> : . . . &lt;</a:t>
            </a:r>
            <a:r>
              <a:rPr lang="en-US" b="1" dirty="0" err="1" smtClean="0"/>
              <a:t>diinput</a:t>
            </a:r>
            <a:r>
              <a:rPr lang="en-US" b="1" dirty="0" smtClean="0"/>
              <a:t>&gt;</a:t>
            </a:r>
          </a:p>
          <a:p>
            <a:pPr>
              <a:buNone/>
            </a:pPr>
            <a:r>
              <a:rPr lang="en-US" b="1" dirty="0" err="1" smtClean="0"/>
              <a:t>LayarKeluaran</a:t>
            </a: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Siswayang</a:t>
            </a:r>
            <a:r>
              <a:rPr lang="en-US" b="1" dirty="0" smtClean="0"/>
              <a:t> </a:t>
            </a:r>
            <a:r>
              <a:rPr lang="en-US" b="1" dirty="0" err="1" smtClean="0"/>
              <a:t>bernama</a:t>
            </a:r>
            <a:r>
              <a:rPr lang="en-US" b="1" dirty="0" smtClean="0"/>
              <a:t>. . . &lt;</a:t>
            </a:r>
            <a:r>
              <a:rPr lang="en-US" b="1" dirty="0" err="1" smtClean="0"/>
              <a:t>tampildata</a:t>
            </a:r>
            <a:r>
              <a:rPr lang="en-US" b="1" dirty="0" smtClean="0"/>
              <a:t>&gt;</a:t>
            </a:r>
            <a:r>
              <a:rPr lang="en-US" b="1" dirty="0" err="1" smtClean="0"/>
              <a:t>Memperolehnilairata</a:t>
            </a:r>
            <a:r>
              <a:rPr lang="en-US" b="1" dirty="0" smtClean="0"/>
              <a:t>-rata ... &lt;</a:t>
            </a:r>
            <a:r>
              <a:rPr lang="en-US" b="1" dirty="0" err="1" smtClean="0"/>
              <a:t>hasilproses</a:t>
            </a:r>
            <a:r>
              <a:rPr lang="en-US" b="1" dirty="0" smtClean="0"/>
              <a:t>&gt;</a:t>
            </a:r>
            <a:r>
              <a:rPr lang="en-US" b="1" dirty="0" err="1" smtClean="0"/>
              <a:t>darihasilperlombaanyang</a:t>
            </a:r>
            <a:r>
              <a:rPr lang="en-US" b="1" dirty="0" smtClean="0"/>
              <a:t> </a:t>
            </a:r>
            <a:r>
              <a:rPr lang="en-US" b="1" dirty="0" err="1" smtClean="0"/>
              <a:t>diikutinya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099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2!!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Gaji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  : 15 %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en-US" dirty="0" smtClean="0"/>
          </a:p>
          <a:p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 : 3 %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Masukan</a:t>
            </a:r>
            <a:r>
              <a:rPr lang="en-US" dirty="0" smtClean="0"/>
              <a:t>(input) :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jam </a:t>
            </a:r>
            <a:r>
              <a:rPr lang="en-US" dirty="0" err="1" smtClean="0"/>
              <a:t>lembur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keluaran</a:t>
            </a:r>
            <a:r>
              <a:rPr lang="en-US" dirty="0" smtClean="0"/>
              <a:t>(output) :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tunjangan</a:t>
            </a:r>
            <a:r>
              <a:rPr lang="en-US" dirty="0" smtClean="0"/>
              <a:t>,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lembur,total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88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3!!!!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Nim</a:t>
            </a:r>
            <a:r>
              <a:rPr lang="en-US" dirty="0" smtClean="0"/>
              <a:t>, </a:t>
            </a:r>
            <a:r>
              <a:rPr lang="en-US" dirty="0" err="1" smtClean="0"/>
              <a:t>nama,nilai</a:t>
            </a:r>
            <a:r>
              <a:rPr lang="en-US" dirty="0" smtClean="0"/>
              <a:t> </a:t>
            </a:r>
            <a:r>
              <a:rPr lang="en-US" dirty="0" err="1" smtClean="0"/>
              <a:t>uts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uas</a:t>
            </a:r>
            <a:r>
              <a:rPr lang="en-US" dirty="0" smtClean="0"/>
              <a:t> </a:t>
            </a:r>
            <a:r>
              <a:rPr lang="en-US" dirty="0" err="1" smtClean="0"/>
              <a:t>diinputkan</a:t>
            </a: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=</a:t>
            </a:r>
            <a:r>
              <a:rPr lang="en-US" dirty="0" err="1" smtClean="0"/>
              <a:t>uts</a:t>
            </a:r>
            <a:r>
              <a:rPr lang="en-US" dirty="0" smtClean="0"/>
              <a:t>(30%),</a:t>
            </a:r>
            <a:r>
              <a:rPr lang="en-US" dirty="0" err="1" smtClean="0"/>
              <a:t>tugas</a:t>
            </a:r>
            <a:r>
              <a:rPr lang="en-US" dirty="0" smtClean="0"/>
              <a:t>(20%),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uas</a:t>
            </a:r>
            <a:r>
              <a:rPr lang="en-US" dirty="0" smtClean="0"/>
              <a:t>(50%);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nim,nama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gets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Tampilkan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14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Konstanta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Menggunakan const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const float desimal=3.14;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nilai desimal akan selalu tetap.</a:t>
            </a:r>
          </a:p>
          <a:p>
            <a:r>
              <a:rPr lang="id-ID" dirty="0" smtClean="0"/>
              <a:t>Menggunakan define #define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#define desimal 3.14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71310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Tipe data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id-ID" dirty="0" smtClean="0"/>
              <a:t>Ada 2 jenis tipe data: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Tipe data dasar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Tipe data bentukan</a:t>
            </a:r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25096"/>
              </p:ext>
            </p:extLst>
          </p:nvPr>
        </p:nvGraphicFramePr>
        <p:xfrm>
          <a:off x="1043608" y="2708920"/>
          <a:ext cx="7632848" cy="374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010"/>
                <a:gridCol w="1832374"/>
                <a:gridCol w="4176464"/>
              </a:tblGrid>
              <a:tr h="536248">
                <a:tc>
                  <a:txBody>
                    <a:bodyPr/>
                    <a:lstStyle/>
                    <a:p>
                      <a:r>
                        <a:rPr lang="id-ID" dirty="0" smtClean="0"/>
                        <a:t>Tipe</a:t>
                      </a:r>
                      <a:r>
                        <a:rPr lang="id-ID" baseline="0" dirty="0" smtClean="0"/>
                        <a:t> data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Ukuran memori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Jangkauan</a:t>
                      </a:r>
                      <a:r>
                        <a:rPr lang="id-ID" baseline="0" dirty="0" smtClean="0"/>
                        <a:t> nilai</a:t>
                      </a:r>
                      <a:endParaRPr lang="id-ID" dirty="0"/>
                    </a:p>
                  </a:txBody>
                  <a:tcPr/>
                </a:tc>
              </a:tr>
              <a:tr h="447244">
                <a:tc>
                  <a:txBody>
                    <a:bodyPr/>
                    <a:lstStyle/>
                    <a:p>
                      <a:r>
                        <a:rPr lang="id-ID" dirty="0" smtClean="0"/>
                        <a:t>char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id-ID" baseline="0" dirty="0" smtClean="0"/>
                        <a:t> byte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-128</a:t>
                      </a:r>
                      <a:r>
                        <a:rPr lang="id-ID" baseline="0" dirty="0" smtClean="0"/>
                        <a:t> hingga +128</a:t>
                      </a:r>
                      <a:endParaRPr lang="id-ID" dirty="0"/>
                    </a:p>
                  </a:txBody>
                  <a:tcPr/>
                </a:tc>
              </a:tr>
              <a:tr h="447244">
                <a:tc>
                  <a:txBody>
                    <a:bodyPr/>
                    <a:lstStyle/>
                    <a:p>
                      <a:r>
                        <a:rPr lang="id-ID" dirty="0" smtClean="0"/>
                        <a:t>Int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byte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-32768 hingga +32767</a:t>
                      </a:r>
                      <a:endParaRPr lang="id-ID" dirty="0"/>
                    </a:p>
                  </a:txBody>
                  <a:tcPr/>
                </a:tc>
              </a:tr>
              <a:tr h="553664">
                <a:tc>
                  <a:txBody>
                    <a:bodyPr/>
                    <a:lstStyle/>
                    <a:p>
                      <a:r>
                        <a:rPr lang="id-ID" dirty="0" smtClean="0"/>
                        <a:t>long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byte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-2.147.438.648 hingga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2.147.438.647</a:t>
                      </a:r>
                      <a:endParaRPr lang="id-ID" dirty="0"/>
                    </a:p>
                  </a:txBody>
                  <a:tcPr/>
                </a:tc>
              </a:tr>
              <a:tr h="553664">
                <a:tc>
                  <a:txBody>
                    <a:bodyPr/>
                    <a:lstStyle/>
                    <a:p>
                      <a:r>
                        <a:rPr lang="id-ID" dirty="0" smtClean="0"/>
                        <a:t>Float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 byte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3,4E-38 hingga 3,4E38</a:t>
                      </a:r>
                      <a:endParaRPr lang="id-ID" dirty="0"/>
                    </a:p>
                  </a:txBody>
                  <a:tcPr/>
                </a:tc>
              </a:tr>
              <a:tr h="553664">
                <a:tc>
                  <a:txBody>
                    <a:bodyPr/>
                    <a:lstStyle/>
                    <a:p>
                      <a:r>
                        <a:rPr lang="id-ID" dirty="0" smtClean="0"/>
                        <a:t>double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 byte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1.7E-308 hingga 1.7E308</a:t>
                      </a:r>
                      <a:endParaRPr lang="id-ID" dirty="0"/>
                    </a:p>
                  </a:txBody>
                  <a:tcPr/>
                </a:tc>
              </a:tr>
              <a:tr h="553664">
                <a:tc>
                  <a:txBody>
                    <a:bodyPr/>
                    <a:lstStyle/>
                    <a:p>
                      <a:r>
                        <a:rPr lang="id-ID" dirty="0" smtClean="0"/>
                        <a:t>longdoube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12byte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3.4E-4932 hingga 1.1E4932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09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#include &lt;iostream.h&gt;</a:t>
            </a:r>
          </a:p>
          <a:p>
            <a:pPr marL="0" indent="0">
              <a:buNone/>
            </a:pPr>
            <a:r>
              <a:rPr lang="id-ID" dirty="0" smtClean="0"/>
              <a:t>#include &lt;conio.h&gt;</a:t>
            </a:r>
          </a:p>
          <a:p>
            <a:pPr marL="0" indent="0">
              <a:buNone/>
            </a:pPr>
            <a:r>
              <a:rPr lang="id-ID" dirty="0" smtClean="0"/>
              <a:t> main()</a:t>
            </a:r>
          </a:p>
          <a:p>
            <a:pPr marL="0" indent="0">
              <a:buNone/>
            </a:pPr>
            <a:r>
              <a:rPr lang="id-ID" dirty="0" smtClean="0"/>
              <a:t>{</a:t>
            </a:r>
          </a:p>
          <a:p>
            <a:pPr marL="0" indent="0">
              <a:buNone/>
            </a:pPr>
            <a:r>
              <a:rPr lang="id-ID" dirty="0" smtClean="0"/>
              <a:t>	</a:t>
            </a:r>
          </a:p>
          <a:p>
            <a:pPr marL="0" indent="0">
              <a:buNone/>
            </a:pPr>
            <a:r>
              <a:rPr lang="id-ID" dirty="0" smtClean="0"/>
              <a:t>   	cout&lt;&lt;"Ukuran char        : "&lt;&lt;sizeof(char)&lt;&lt;endl;</a:t>
            </a:r>
          </a:p>
          <a:p>
            <a:pPr marL="0" indent="0">
              <a:buNone/>
            </a:pPr>
            <a:r>
              <a:rPr lang="id-ID" dirty="0" smtClean="0"/>
              <a:t>   	cout&lt;&lt;"Ukuran short       : "&lt;&lt;sizeof(short)&lt;&lt;endl;</a:t>
            </a:r>
          </a:p>
          <a:p>
            <a:pPr marL="0" indent="0">
              <a:buNone/>
            </a:pPr>
            <a:r>
              <a:rPr lang="id-ID" dirty="0" smtClean="0"/>
              <a:t>   	cout&lt;&lt;"Ukuran int         : "&lt;&lt;sizeof(int)&lt;&lt;endl;</a:t>
            </a:r>
          </a:p>
          <a:p>
            <a:pPr marL="0" indent="0">
              <a:buNone/>
            </a:pPr>
            <a:r>
              <a:rPr lang="id-ID" dirty="0" smtClean="0"/>
              <a:t>   	cout&lt;&lt;"Ukuran long        : "&lt;&lt;sizeof(long)&lt;&lt;endl;</a:t>
            </a:r>
          </a:p>
          <a:p>
            <a:pPr marL="0" indent="0">
              <a:buNone/>
            </a:pPr>
            <a:r>
              <a:rPr lang="id-ID" dirty="0" smtClean="0"/>
              <a:t>   	cout&lt;&lt;"Ukuran float       : "&lt;&lt;sizeof(float)&lt;&lt;endl;</a:t>
            </a:r>
          </a:p>
          <a:p>
            <a:pPr marL="0" indent="0">
              <a:buNone/>
            </a:pPr>
            <a:r>
              <a:rPr lang="id-ID" dirty="0" smtClean="0"/>
              <a:t>   	cout&lt;&lt;"Ukuran double      : "&lt;&lt;sizeof(double)&lt;&lt;endl;</a:t>
            </a:r>
          </a:p>
          <a:p>
            <a:pPr marL="0" indent="0">
              <a:buNone/>
            </a:pPr>
            <a:r>
              <a:rPr lang="id-ID" dirty="0" smtClean="0"/>
              <a:t>   	cout&lt;&lt;"Ukuran long double : "&lt;&lt;sizeof(long double)&lt;&lt;endl;</a:t>
            </a:r>
          </a:p>
          <a:p>
            <a:pPr marL="0" indent="0">
              <a:buNone/>
            </a:pPr>
            <a:r>
              <a:rPr lang="id-ID" dirty="0" smtClean="0"/>
              <a:t>   	getch();</a:t>
            </a:r>
          </a:p>
          <a:p>
            <a:pPr marL="0" indent="0">
              <a:buNone/>
            </a:pPr>
            <a:r>
              <a:rPr lang="id-ID" dirty="0" smtClean="0"/>
              <a:t>}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2511" cy="1143000"/>
          </a:xfr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960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Buatlah program dengan menggunakan define untuk menghitung volume </a:t>
            </a:r>
            <a:r>
              <a:rPr lang="id-ID" dirty="0" smtClean="0"/>
              <a:t>Tabung(Rumus </a:t>
            </a:r>
            <a:r>
              <a:rPr lang="id-ID" dirty="0"/>
              <a:t>Volume Tabung : phi x jari-jari x jari-jari x tinggi) dan Luas Tabung (</a:t>
            </a:r>
            <a:r>
              <a:rPr lang="id-ID" dirty="0" smtClean="0"/>
              <a:t>Rumus </a:t>
            </a:r>
            <a:r>
              <a:rPr lang="nl-NL" dirty="0" smtClean="0"/>
              <a:t>Luas </a:t>
            </a:r>
            <a:r>
              <a:rPr lang="nl-NL" dirty="0"/>
              <a:t>tabung : 2 x phi x jari-jari x tinggi )dimana jari-jari 7 dan tinggi 24.</a:t>
            </a:r>
          </a:p>
          <a:p>
            <a:pPr marL="514350" indent="-514350">
              <a:buFont typeface="+mj-lt"/>
              <a:buAutoNum type="arabicPeriod"/>
            </a:pPr>
            <a:r>
              <a:rPr lang="nn-NO" dirty="0" smtClean="0"/>
              <a:t>Buatlah </a:t>
            </a:r>
            <a:r>
              <a:rPr lang="nn-NO" dirty="0"/>
              <a:t>program untuk mencatat data mahasiswa yang terdiri dari field nama, nim </a:t>
            </a:r>
            <a:r>
              <a:rPr lang="nn-NO" dirty="0" smtClean="0"/>
              <a:t>dan</a:t>
            </a:r>
            <a:r>
              <a:rPr lang="id-ID" dirty="0" smtClean="0"/>
              <a:t> nilai</a:t>
            </a:r>
            <a:r>
              <a:rPr lang="id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858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dalam c++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1" y="731520"/>
            <a:ext cx="7739743" cy="3474720"/>
          </a:xfrm>
        </p:spPr>
        <p:txBody>
          <a:bodyPr/>
          <a:lstStyle/>
          <a:p>
            <a:r>
              <a:rPr lang="id-ID" dirty="0" smtClean="0"/>
              <a:t>Operator penugasan,Operator ini difungsikan untuk memberikan nilai yang ditandai dengan tanda(=).\</a:t>
            </a:r>
          </a:p>
          <a:p>
            <a:r>
              <a:rPr lang="id-ID" dirty="0" smtClean="0"/>
              <a:t>Operator aritmatika adalah operator yang melakukan manipulasi perhitungan.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20" t="35000" r="17098" b="32500"/>
          <a:stretch/>
        </p:blipFill>
        <p:spPr bwMode="auto">
          <a:xfrm>
            <a:off x="899592" y="4293096"/>
            <a:ext cx="7739743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387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Operator perbandingan adalah operator yang membandingkan dua nilai operand.</a:t>
            </a:r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86" t="34762" r="17098" b="32143"/>
          <a:stretch/>
        </p:blipFill>
        <p:spPr bwMode="auto">
          <a:xfrm>
            <a:off x="899592" y="2852936"/>
            <a:ext cx="7756072" cy="2269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5" t="23333" r="16505" b="25305"/>
          <a:stretch/>
        </p:blipFill>
        <p:spPr bwMode="auto">
          <a:xfrm>
            <a:off x="682047" y="2788940"/>
            <a:ext cx="7969864" cy="352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39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Operator logika 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id-ID" dirty="0" smtClean="0"/>
              <a:t>Operator yang menghasilkan nilai true atau nilai false</a:t>
            </a:r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1694400"/>
              </p:ext>
            </p:extLst>
          </p:nvPr>
        </p:nvGraphicFramePr>
        <p:xfrm>
          <a:off x="683568" y="2276872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448272"/>
                <a:gridCol w="4413176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Operator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Deskripsi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Contoh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&amp;&amp;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Logi</a:t>
                      </a:r>
                      <a:r>
                        <a:rPr lang="id-ID" baseline="0" dirty="0" smtClean="0"/>
                        <a:t>c And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A&amp;&amp;B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||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Logic</a:t>
                      </a:r>
                      <a:r>
                        <a:rPr lang="id-ID" baseline="0" dirty="0" smtClean="0"/>
                        <a:t> 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A||B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!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Logic Not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!A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88998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</TotalTime>
  <Words>1110</Words>
  <Application>Microsoft Office PowerPoint</Application>
  <PresentationFormat>On-screen Show (4:3)</PresentationFormat>
  <Paragraphs>236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Slipstream</vt:lpstr>
      <vt:lpstr>Elemen dasar</vt:lpstr>
      <vt:lpstr>Variabel</vt:lpstr>
      <vt:lpstr>Konstanta </vt:lpstr>
      <vt:lpstr>Tipe data </vt:lpstr>
      <vt:lpstr>PowerPoint Presentation</vt:lpstr>
      <vt:lpstr>latihan</vt:lpstr>
      <vt:lpstr>Operator dalam c++</vt:lpstr>
      <vt:lpstr>PowerPoint Presentation</vt:lpstr>
      <vt:lpstr>Operator logika </vt:lpstr>
      <vt:lpstr>Operator kondisi</vt:lpstr>
      <vt:lpstr>Statement input dan output</vt:lpstr>
      <vt:lpstr>output</vt:lpstr>
      <vt:lpstr>Printf</vt:lpstr>
      <vt:lpstr>Escape Sequence Character</vt:lpstr>
      <vt:lpstr>Puts </vt:lpstr>
      <vt:lpstr>Contoh program puts</vt:lpstr>
      <vt:lpstr>Putchar</vt:lpstr>
      <vt:lpstr>Contoh program putchar</vt:lpstr>
      <vt:lpstr>COUT</vt:lpstr>
      <vt:lpstr>Contoh program cout</vt:lpstr>
      <vt:lpstr>Statement input</vt:lpstr>
      <vt:lpstr>Statement input </vt:lpstr>
      <vt:lpstr>Statement input</vt:lpstr>
      <vt:lpstr>cin</vt:lpstr>
      <vt:lpstr>Fungsi gecth dan getche</vt:lpstr>
      <vt:lpstr>Latihan!!!</vt:lpstr>
      <vt:lpstr>Tampilan yang diinginkan adalah sebagai berikut!</vt:lpstr>
      <vt:lpstr>Latihan 2!!</vt:lpstr>
      <vt:lpstr>Latihan 3!!!!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</cp:revision>
  <dcterms:created xsi:type="dcterms:W3CDTF">2012-03-16T15:14:15Z</dcterms:created>
  <dcterms:modified xsi:type="dcterms:W3CDTF">2012-03-17T03:30:04Z</dcterms:modified>
</cp:coreProperties>
</file>