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8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3/20/2012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6EB565-0FE2-46A4-A635-30FCA6C7DF18}"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93467-22F0-46CE-A00F-F29A7CB30D7B}"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D0748-D29E-4D12-8F71-459D119EAF5B}"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4A787-C6F3-4267-B956-88996D2578A3}"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8CE0B-085A-46B3-B853-5BF6DB51C1E6}"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96E510-44A4-4373-A52F-306BA4749EEB}" type="datetime1">
              <a:rPr lang="en-US" smtClean="0"/>
              <a:t>3/20/2012</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AF13F-BD10-4E54-9A19-980300101AB0}" type="datetime1">
              <a:rPr lang="en-US" smtClean="0"/>
              <a:t>3/20/2012</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AEABF-F0EE-4384-B5F5-21B9281BD732}" type="datetime1">
              <a:rPr lang="en-US" smtClean="0"/>
              <a:t>3/20/2012</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E90F7-F8C4-4157-B6AE-A0499F546C69}" type="datetime1">
              <a:rPr lang="en-US" smtClean="0"/>
              <a:t>3/20/2012</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073B7-7C3C-4383-BF5A-31CE5548C46C}" type="datetime1">
              <a:rPr lang="en-US" smtClean="0"/>
              <a:t>3/20/2012</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894F-0705-4DE1-85F4-FD2E733C8CC8}" type="datetime1">
              <a:rPr lang="en-US" smtClean="0"/>
              <a:t>3/20/2012</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6F85F-C65A-448F-83E9-2CEC3BAD8D48}" type="datetime1">
              <a:rPr lang="en-US" smtClean="0"/>
              <a:t>3/20/2012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r>
              <a:rPr lang="id-ID" b="1" smtClean="0">
                <a:solidFill>
                  <a:schemeClr val="tx1"/>
                </a:solidFill>
              </a:rPr>
              <a:t>,M.Si.</a:t>
            </a:r>
            <a:r>
              <a:rPr lang="en-US" b="1" smtClean="0">
                <a:solidFill>
                  <a:schemeClr val="tx1"/>
                </a:solidFill>
              </a:rPr>
              <a:t> </a:t>
            </a:r>
            <a:endParaRPr lang="en-US" b="1" dirty="0">
              <a:solidFill>
                <a:schemeClr val="tx1"/>
              </a:solidFill>
            </a:endParaRPr>
          </a:p>
        </p:txBody>
      </p:sp>
      <p:sp>
        <p:nvSpPr>
          <p:cNvPr id="4" name="Date Placeholder 3"/>
          <p:cNvSpPr>
            <a:spLocks noGrp="1"/>
          </p:cNvSpPr>
          <p:nvPr>
            <p:ph type="dt" sz="half" idx="10"/>
          </p:nvPr>
        </p:nvSpPr>
        <p:spPr/>
        <p:txBody>
          <a:bodyPr/>
          <a:lstStyle/>
          <a:p>
            <a:fld id="{ABED74E9-B466-46FA-9984-8FAB70287546}" type="datetime1">
              <a:rPr lang="en-US" smtClean="0">
                <a:solidFill>
                  <a:schemeClr val="tx1"/>
                </a:solidFill>
              </a:rPr>
              <a:t>3/20/2012</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a:xfrm>
            <a:off x="2514600" y="6356350"/>
            <a:ext cx="4343400" cy="36512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1"/>
            <a:ext cx="7772400" cy="762000"/>
          </a:xfrm>
        </p:spPr>
        <p:txBody>
          <a:bodyPr>
            <a:normAutofit/>
          </a:bodyPr>
          <a:lstStyle/>
          <a:p>
            <a:r>
              <a:rPr lang="en-US" sz="2800" b="1" dirty="0" smtClean="0">
                <a:solidFill>
                  <a:srgbClr val="00B0F0"/>
                </a:solidFill>
              </a:rPr>
              <a:t>MATERI MUATAN (LANJUTAN)</a:t>
            </a:r>
            <a:endParaRPr lang="en-US" sz="2800" b="1" dirty="0">
              <a:solidFill>
                <a:srgbClr val="00B0F0"/>
              </a:solidFill>
            </a:endParaRPr>
          </a:p>
        </p:txBody>
      </p:sp>
      <p:sp>
        <p:nvSpPr>
          <p:cNvPr id="3" name="Subtitle 2"/>
          <p:cNvSpPr>
            <a:spLocks noGrp="1"/>
          </p:cNvSpPr>
          <p:nvPr>
            <p:ph type="subTitle" idx="1"/>
          </p:nvPr>
        </p:nvSpPr>
        <p:spPr>
          <a:xfrm>
            <a:off x="533400" y="1981200"/>
            <a:ext cx="7924800" cy="4343400"/>
          </a:xfrm>
        </p:spPr>
        <p:txBody>
          <a:bodyPr>
            <a:normAutofit lnSpcReduction="10000"/>
          </a:bodyPr>
          <a:lstStyle/>
          <a:p>
            <a:pPr algn="just"/>
            <a:r>
              <a:rPr lang="id-ID" sz="2000" dirty="0" smtClean="0">
                <a:solidFill>
                  <a:srgbClr val="00B0F0"/>
                </a:solidFill>
              </a:rPr>
              <a:t>Menurut </a:t>
            </a:r>
            <a:r>
              <a:rPr lang="id-ID" sz="2000" b="1" dirty="0" smtClean="0">
                <a:solidFill>
                  <a:srgbClr val="00B0F0"/>
                </a:solidFill>
              </a:rPr>
              <a:t>Mr. J.G. Steenbeek</a:t>
            </a:r>
            <a:r>
              <a:rPr lang="id-ID" sz="2000" dirty="0" smtClean="0">
                <a:solidFill>
                  <a:srgbClr val="00B0F0"/>
                </a:solidFill>
              </a:rPr>
              <a:t>, konstitusi berisi tiga hal pokok, yaitu :</a:t>
            </a:r>
            <a:endParaRPr lang="en-US" sz="2000" dirty="0" smtClean="0">
              <a:solidFill>
                <a:srgbClr val="00B0F0"/>
              </a:solidFill>
            </a:endParaRPr>
          </a:p>
          <a:p>
            <a:pPr lvl="0" algn="just"/>
            <a:r>
              <a:rPr lang="id-ID" sz="2000" dirty="0" smtClean="0">
                <a:solidFill>
                  <a:srgbClr val="00B0F0"/>
                </a:solidFill>
              </a:rPr>
              <a:t>Adanya jaminan terhadap hak-hak asasi manusia dan warga negaranya.</a:t>
            </a:r>
            <a:endParaRPr lang="en-US" sz="2000" dirty="0" smtClean="0">
              <a:solidFill>
                <a:srgbClr val="00B0F0"/>
              </a:solidFill>
            </a:endParaRPr>
          </a:p>
          <a:p>
            <a:pPr lvl="0" algn="just"/>
            <a:r>
              <a:rPr lang="id-ID" sz="2000" dirty="0" smtClean="0">
                <a:solidFill>
                  <a:srgbClr val="00B0F0"/>
                </a:solidFill>
              </a:rPr>
              <a:t>Ditetapkannya susunan ketatanegaraan suatu negara yang bersifat fundamental.</a:t>
            </a:r>
            <a:endParaRPr lang="en-US" sz="2000" dirty="0" smtClean="0">
              <a:solidFill>
                <a:srgbClr val="00B0F0"/>
              </a:solidFill>
            </a:endParaRPr>
          </a:p>
          <a:p>
            <a:pPr lvl="0" algn="just"/>
            <a:r>
              <a:rPr lang="id-ID" sz="2000" dirty="0" smtClean="0">
                <a:solidFill>
                  <a:srgbClr val="00B0F0"/>
                </a:solidFill>
              </a:rPr>
              <a:t>Adanya pembagian dan pembatasan tugas ketatanegaraan yang juga bersifat fundamental</a:t>
            </a:r>
            <a:endParaRPr lang="en-US" sz="2000" dirty="0" smtClean="0">
              <a:solidFill>
                <a:srgbClr val="00B0F0"/>
              </a:solidFill>
            </a:endParaRPr>
          </a:p>
          <a:p>
            <a:pPr algn="just"/>
            <a:r>
              <a:rPr lang="id-ID" sz="2000" dirty="0" smtClean="0">
                <a:solidFill>
                  <a:srgbClr val="00B0F0"/>
                </a:solidFill>
              </a:rPr>
              <a:t>Menurut </a:t>
            </a:r>
            <a:r>
              <a:rPr lang="id-ID" sz="2000" b="1" dirty="0" smtClean="0">
                <a:solidFill>
                  <a:srgbClr val="00B0F0"/>
                </a:solidFill>
              </a:rPr>
              <a:t>Miriam Budiardjo</a:t>
            </a:r>
            <a:r>
              <a:rPr lang="id-ID" sz="2000" dirty="0" smtClean="0">
                <a:solidFill>
                  <a:srgbClr val="00B0F0"/>
                </a:solidFill>
              </a:rPr>
              <a:t>, setiap Undang-undang Dasar memuat ketentuan-ketentuan sebagai berikut :</a:t>
            </a:r>
            <a:endParaRPr lang="en-US" sz="2000" dirty="0" smtClean="0">
              <a:solidFill>
                <a:srgbClr val="00B0F0"/>
              </a:solidFill>
            </a:endParaRPr>
          </a:p>
          <a:p>
            <a:pPr lvl="0" algn="just"/>
            <a:r>
              <a:rPr lang="id-ID" sz="2000" dirty="0" smtClean="0">
                <a:solidFill>
                  <a:srgbClr val="00B0F0"/>
                </a:solidFill>
              </a:rPr>
              <a:t>Organisasi negara, misalnya pembagian kekuasaan antara badan legislatif, eksekutif dan yudikatif</a:t>
            </a:r>
            <a:endParaRPr lang="en-US" sz="2000" dirty="0" smtClean="0">
              <a:solidFill>
                <a:srgbClr val="00B0F0"/>
              </a:solidFill>
            </a:endParaRPr>
          </a:p>
          <a:p>
            <a:pPr lvl="0" algn="just"/>
            <a:r>
              <a:rPr lang="id-ID" sz="2000" dirty="0" smtClean="0">
                <a:solidFill>
                  <a:srgbClr val="00B0F0"/>
                </a:solidFill>
              </a:rPr>
              <a:t>Hak-hak asasi manusia</a:t>
            </a:r>
            <a:endParaRPr lang="en-US" sz="2000" dirty="0" smtClean="0">
              <a:solidFill>
                <a:srgbClr val="00B0F0"/>
              </a:solidFill>
            </a:endParaRPr>
          </a:p>
          <a:p>
            <a:pPr lvl="0" algn="just"/>
            <a:r>
              <a:rPr lang="id-ID" sz="2000" dirty="0" smtClean="0">
                <a:solidFill>
                  <a:srgbClr val="00B0F0"/>
                </a:solidFill>
              </a:rPr>
              <a:t>Prosedur mengubah UUD</a:t>
            </a:r>
            <a:endParaRPr lang="en-US" sz="2000" dirty="0" smtClean="0">
              <a:solidFill>
                <a:srgbClr val="00B0F0"/>
              </a:solidFill>
            </a:endParaRPr>
          </a:p>
          <a:p>
            <a:pPr algn="just"/>
            <a:r>
              <a:rPr lang="id-ID" sz="2000" dirty="0" smtClean="0">
                <a:solidFill>
                  <a:srgbClr val="00B0F0"/>
                </a:solidFill>
              </a:rPr>
              <a:t>Ada kalanya memuat larangan untuk mengubah sifat tertentu dari UUD.</a:t>
            </a:r>
            <a:endParaRPr lang="en-US" sz="2000" dirty="0">
              <a:solidFill>
                <a:srgbClr val="00B0F0"/>
              </a:solidFill>
            </a:endParaRPr>
          </a:p>
        </p:txBody>
      </p:sp>
      <p:sp>
        <p:nvSpPr>
          <p:cNvPr id="4" name="Date Placeholder 3"/>
          <p:cNvSpPr>
            <a:spLocks noGrp="1"/>
          </p:cNvSpPr>
          <p:nvPr>
            <p:ph type="dt" sz="half" idx="10"/>
          </p:nvPr>
        </p:nvSpPr>
        <p:spPr/>
        <p:txBody>
          <a:bodyPr/>
          <a:lstStyle/>
          <a:p>
            <a:fld id="{D5702CB5-1E1F-42A0-A562-939BEB3F19C5}" type="datetime1">
              <a:rPr lang="en-US" smtClean="0">
                <a:solidFill>
                  <a:srgbClr val="00B0F0"/>
                </a:solidFill>
              </a:rPr>
              <a:t>3/20/2012</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smtClean="0">
                <a:solidFill>
                  <a:srgbClr val="00B0F0"/>
                </a:solidFill>
              </a:rPr>
              <a:t>HandOut Konstitusi Kelembagaan, By Tatik Rohmawati, S.IP.,M.Si</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90601"/>
            <a:ext cx="7772400" cy="762000"/>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609600" y="1600200"/>
            <a:ext cx="7924800" cy="4648200"/>
          </a:xfrm>
        </p:spPr>
        <p:txBody>
          <a:bodyPr>
            <a:noAutofit/>
          </a:bodyPr>
          <a:lstStyle/>
          <a:p>
            <a:pPr algn="just"/>
            <a:r>
              <a:rPr lang="id-ID" sz="1700" b="1" dirty="0" smtClean="0">
                <a:solidFill>
                  <a:srgbClr val="FFFF00"/>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700" b="1" dirty="0" smtClean="0">
              <a:solidFill>
                <a:srgbClr val="FFFF00"/>
              </a:solidFill>
            </a:endParaRPr>
          </a:p>
          <a:p>
            <a:pPr algn="just"/>
            <a:r>
              <a:rPr lang="id-ID" sz="1700" b="1" dirty="0" smtClean="0">
                <a:solidFill>
                  <a:srgbClr val="FFFF00"/>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700" b="1" dirty="0" smtClean="0">
              <a:solidFill>
                <a:srgbClr val="FFFF00"/>
              </a:solidFill>
            </a:endParaRPr>
          </a:p>
          <a:p>
            <a:pPr algn="just"/>
            <a:r>
              <a:rPr lang="id-ID" sz="1700" b="1" dirty="0" smtClean="0">
                <a:solidFill>
                  <a:srgbClr val="FFFF00"/>
                </a:solidFill>
              </a:rPr>
              <a:t>Dalam sebuah negara harus terdapat pembatasan kekuasaan terhadap setiap lembaga politik. Pembatasan terhadap lembaga-lembaga yang meliputi dua hal, antara lain :</a:t>
            </a:r>
            <a:endParaRPr lang="en-US" sz="1700" b="1" dirty="0" smtClean="0">
              <a:solidFill>
                <a:srgbClr val="FFFF00"/>
              </a:solidFill>
            </a:endParaRPr>
          </a:p>
          <a:p>
            <a:pPr lvl="1" algn="just"/>
            <a:r>
              <a:rPr lang="id-ID" sz="1700" b="1" dirty="0" smtClean="0">
                <a:solidFill>
                  <a:srgbClr val="FFFF00"/>
                </a:solidFill>
              </a:rPr>
              <a:t>Pembatasan kekuasaan yang meliputi isi kekuasaannya, artinya bahwa konstitusi ditentukan oleh tugas dan wewenang lembaga-lembaga negara.</a:t>
            </a:r>
            <a:endParaRPr lang="en-US" sz="1700" b="1" dirty="0" smtClean="0">
              <a:solidFill>
                <a:srgbClr val="FFFF00"/>
              </a:solidFill>
            </a:endParaRPr>
          </a:p>
          <a:p>
            <a:pPr algn="just"/>
            <a:r>
              <a:rPr lang="id-ID" sz="1700" b="1" dirty="0" smtClean="0">
                <a:solidFill>
                  <a:srgbClr val="FFFF00"/>
                </a:solidFill>
              </a:rPr>
              <a:t>Pembatasan kekuasaan yang berkaitan dengan waktu dijalankannya kekuasaan tersebut, artinya pembatasan kekuasaan mengenai waktu kekuasaan itu dapat dijalankan.</a:t>
            </a:r>
            <a:endParaRPr lang="en-US" sz="1700" b="1" dirty="0">
              <a:solidFill>
                <a:srgbClr val="FFFF00"/>
              </a:solidFill>
            </a:endParaRPr>
          </a:p>
        </p:txBody>
      </p:sp>
      <p:sp>
        <p:nvSpPr>
          <p:cNvPr id="4" name="Date Placeholder 3"/>
          <p:cNvSpPr>
            <a:spLocks noGrp="1"/>
          </p:cNvSpPr>
          <p:nvPr>
            <p:ph type="dt" sz="half" idx="10"/>
          </p:nvPr>
        </p:nvSpPr>
        <p:spPr/>
        <p:txBody>
          <a:bodyPr/>
          <a:lstStyle/>
          <a:p>
            <a:fld id="{4472BFC8-7B71-4D55-9375-1900C4356327}" type="datetime1">
              <a:rPr lang="en-US" smtClean="0">
                <a:solidFill>
                  <a:srgbClr val="FFFF00"/>
                </a:solidFill>
              </a:rPr>
              <a:t>3/20/2012</a:t>
            </a:fld>
            <a:endParaRPr lang="en-US" dirty="0">
              <a:solidFill>
                <a:srgbClr val="FFFF00"/>
              </a:solidFill>
            </a:endParaRPr>
          </a:p>
        </p:txBody>
      </p:sp>
      <p:sp>
        <p:nvSpPr>
          <p:cNvPr id="5" name="Footer Placeholder 4"/>
          <p:cNvSpPr>
            <a:spLocks noGrp="1"/>
          </p:cNvSpPr>
          <p:nvPr>
            <p:ph type="ftr" sz="quarter" idx="11"/>
          </p:nvPr>
        </p:nvSpPr>
        <p:spPr/>
        <p:txBody>
          <a:bodyPr/>
          <a:lstStyle/>
          <a:p>
            <a:r>
              <a:rPr lang="en-US" smtClean="0">
                <a:solidFill>
                  <a:srgbClr val="FFFF00"/>
                </a:solidFill>
              </a:rPr>
              <a:t>HandOut Konstitusi Kelembagaan, By Tatik Rohmawati, S.IP.,M.Si</a:t>
            </a:r>
            <a:endParaRPr lang="en-US" dirty="0">
              <a:solidFill>
                <a:srgbClr val="FFFF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74CE6BCC-7AC1-4DB4-8D7A-EE8EF2BAC4ED}"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96FA80A3-F606-4895-8D33-EA5681BA5AF3}" type="datetime1">
              <a:rPr lang="en-US" smtClean="0">
                <a:solidFill>
                  <a:schemeClr val="tx1"/>
                </a:solidFill>
              </a:rPr>
              <a:t>3/20/2012</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762001"/>
          </a:xfrm>
        </p:spPr>
        <p:txBody>
          <a:bodyPr>
            <a:normAutofit/>
          </a:bodyPr>
          <a:lstStyle/>
          <a:p>
            <a:r>
              <a:rPr lang="en-US" sz="3600" b="1" dirty="0" smtClean="0">
                <a:solidFill>
                  <a:srgbClr val="FF0000"/>
                </a:solidFill>
              </a:rPr>
              <a:t>KLASIFIKASI (LANJUTAN)</a:t>
            </a:r>
            <a:endParaRPr lang="en-US" sz="3600" b="1" dirty="0">
              <a:solidFill>
                <a:srgbClr val="FF0000"/>
              </a:solidFill>
            </a:endParaRPr>
          </a:p>
        </p:txBody>
      </p:sp>
      <p:sp>
        <p:nvSpPr>
          <p:cNvPr id="3" name="Subtitle 2"/>
          <p:cNvSpPr>
            <a:spLocks noGrp="1"/>
          </p:cNvSpPr>
          <p:nvPr>
            <p:ph type="subTitle" idx="1"/>
          </p:nvPr>
        </p:nvSpPr>
        <p:spPr>
          <a:xfrm>
            <a:off x="685800" y="1905000"/>
            <a:ext cx="7696200" cy="4191000"/>
          </a:xfrm>
        </p:spPr>
        <p:txBody>
          <a:bodyPr>
            <a:normAutofit fontScale="32500" lnSpcReduction="20000"/>
          </a:bodyPr>
          <a:lstStyle/>
          <a:p>
            <a:pPr lvl="0" algn="just"/>
            <a:r>
              <a:rPr lang="id-ID" sz="6200" u="sng" dirty="0" smtClean="0">
                <a:solidFill>
                  <a:srgbClr val="FF0000"/>
                </a:solidFill>
              </a:rPr>
              <a:t>Konstitusi derajat-tinggi dan konstitusi tidak derajat-tinggi</a:t>
            </a:r>
            <a:r>
              <a:rPr lang="id-ID" sz="6200" dirty="0" smtClean="0">
                <a:solidFill>
                  <a:srgbClr val="FF0000"/>
                </a:solidFill>
              </a:rPr>
              <a:t> (</a:t>
            </a:r>
            <a:r>
              <a:rPr lang="id-ID" sz="6200" i="1" dirty="0" smtClean="0">
                <a:solidFill>
                  <a:srgbClr val="FF0000"/>
                </a:solidFill>
              </a:rPr>
              <a:t>supreme constitution and not supreme constitution</a:t>
            </a:r>
            <a:r>
              <a:rPr lang="id-ID" sz="6200" dirty="0" smtClean="0">
                <a:solidFill>
                  <a:srgbClr val="FF0000"/>
                </a:solidFill>
              </a:rPr>
              <a:t> )</a:t>
            </a:r>
            <a:endParaRPr lang="en-US" sz="6200" dirty="0" smtClean="0">
              <a:solidFill>
                <a:srgbClr val="FF0000"/>
              </a:solidFill>
            </a:endParaRPr>
          </a:p>
          <a:p>
            <a:pPr algn="just"/>
            <a:r>
              <a:rPr lang="id-ID" sz="6200" dirty="0" smtClean="0">
                <a:solidFill>
                  <a:srgbClr val="FF0000"/>
                </a:solidFill>
              </a:rPr>
              <a:t>Konstitusi derajat tinggi adalah konstitusi yang mempunyai kedudukan tertinggi dalam negara. Sedangkan konstitusi tidak derajat tinggi adalah kostitusi yang tidak mempunyai kedudukan serta derajat seperti konstitusi derajat tinggi.</a:t>
            </a:r>
            <a:endParaRPr lang="en-US" sz="6200" dirty="0" smtClean="0">
              <a:solidFill>
                <a:srgbClr val="FF0000"/>
              </a:solidFill>
            </a:endParaRPr>
          </a:p>
          <a:p>
            <a:pPr lvl="0" algn="just"/>
            <a:r>
              <a:rPr lang="id-ID" sz="6200" u="sng" dirty="0" smtClean="0">
                <a:solidFill>
                  <a:srgbClr val="FF0000"/>
                </a:solidFill>
              </a:rPr>
              <a:t>Konstitusi serikat dan konstitusi kesatuan</a:t>
            </a:r>
            <a:r>
              <a:rPr lang="id-ID" sz="6200" dirty="0" smtClean="0">
                <a:solidFill>
                  <a:srgbClr val="FF0000"/>
                </a:solidFill>
              </a:rPr>
              <a:t> (</a:t>
            </a:r>
            <a:r>
              <a:rPr lang="id-ID" sz="6200" i="1" dirty="0" smtClean="0">
                <a:solidFill>
                  <a:srgbClr val="FF0000"/>
                </a:solidFill>
              </a:rPr>
              <a:t>federal constitution and unitary constitution</a:t>
            </a:r>
            <a:r>
              <a:rPr lang="id-ID" sz="6200" dirty="0" smtClean="0">
                <a:solidFill>
                  <a:srgbClr val="FF0000"/>
                </a:solidFill>
              </a:rPr>
              <a:t>), yaitu berkaitan dengan bentuk suatu negara</a:t>
            </a:r>
            <a:endParaRPr lang="en-US" sz="6200" dirty="0" smtClean="0">
              <a:solidFill>
                <a:srgbClr val="FF0000"/>
              </a:solidFill>
            </a:endParaRPr>
          </a:p>
          <a:p>
            <a:pPr algn="just"/>
            <a:r>
              <a:rPr lang="id-ID" sz="6200" dirty="0" smtClean="0">
                <a:solidFill>
                  <a:srgbClr val="FF0000"/>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6200" dirty="0" smtClean="0">
              <a:solidFill>
                <a:srgbClr val="FF0000"/>
              </a:solidFill>
            </a:endParaRPr>
          </a:p>
          <a:p>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8202448A-B998-4522-BC38-3C57FE18A780}" type="datetime1">
              <a:rPr lang="en-US" smtClean="0">
                <a:solidFill>
                  <a:srgbClr val="FF0000"/>
                </a:solidFill>
              </a:rPr>
              <a:t>3/20/2012</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solidFill>
                  <a:srgbClr val="FF0000"/>
                </a:solidFill>
              </a:rPr>
              <a:t>HandOut Konstitusi Kelembagaan, By Tatik Rohmawati, 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14</a:t>
            </a:fld>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t>KLASIFIKASI KONSTITUSI (LANJUTAN)</a:t>
            </a:r>
            <a:endParaRPr lang="en-US" sz="3600" b="1" dirty="0"/>
          </a:p>
        </p:txBody>
      </p:sp>
      <p:sp>
        <p:nvSpPr>
          <p:cNvPr id="3" name="Subtitle 2"/>
          <p:cNvSpPr>
            <a:spLocks noGrp="1"/>
          </p:cNvSpPr>
          <p:nvPr>
            <p:ph type="subTitle" idx="1"/>
          </p:nvPr>
        </p:nvSpPr>
        <p:spPr>
          <a:xfrm>
            <a:off x="685800" y="1676400"/>
            <a:ext cx="7924800" cy="4419600"/>
          </a:xfrm>
        </p:spPr>
        <p:txBody>
          <a:bodyPr>
            <a:normAutofit fontScale="92500" lnSpcReduction="10000"/>
          </a:bodyPr>
          <a:lstStyle/>
          <a:p>
            <a:pPr lvl="0" algn="just"/>
            <a:r>
              <a:rPr lang="id-ID" sz="2000" u="sng" dirty="0" smtClean="0"/>
              <a:t>Konstitusi sistem pemerintahan presidensial dan konstitusi sistem pemerintahan parlementer</a:t>
            </a:r>
            <a:r>
              <a:rPr lang="id-ID" sz="2000" dirty="0" smtClean="0"/>
              <a:t> (</a:t>
            </a:r>
            <a:r>
              <a:rPr lang="id-ID" sz="2000" i="1" dirty="0" smtClean="0"/>
              <a:t>presidental executive and parlementary executive constitution</a:t>
            </a:r>
            <a:r>
              <a:rPr lang="id-ID" sz="2000" dirty="0" smtClean="0"/>
              <a:t>)</a:t>
            </a:r>
            <a:endParaRPr lang="en-US" sz="2000" dirty="0" smtClean="0"/>
          </a:p>
          <a:p>
            <a:pPr algn="just"/>
            <a:r>
              <a:rPr lang="id-ID" sz="2000" dirty="0" smtClean="0"/>
              <a:t>Menurut </a:t>
            </a:r>
            <a:r>
              <a:rPr lang="id-ID" sz="2000" b="1" dirty="0" smtClean="0"/>
              <a:t>C.F. Strong</a:t>
            </a:r>
            <a:r>
              <a:rPr lang="id-ID" sz="2000" dirty="0" smtClean="0"/>
              <a:t>, ciri-ciri pokok sistem pemerintahan presidential yaitu :</a:t>
            </a:r>
            <a:endParaRPr lang="en-US" sz="2000" dirty="0" smtClean="0"/>
          </a:p>
          <a:p>
            <a:pPr marL="457200" lvl="0" indent="-457200" algn="just">
              <a:buAutoNum type="alphaLcPeriod"/>
            </a:pPr>
            <a:r>
              <a:rPr lang="id-ID" sz="2000" dirty="0" smtClean="0"/>
              <a:t>Disamping mempunyai kekuasaan nominal sebagai Kepala Negara, presiden juga berkedudukan sebagai Kepala Pemerintahan (yang sekarang lebih dominan).</a:t>
            </a:r>
            <a:endParaRPr lang="en-US" sz="2000" dirty="0" smtClean="0"/>
          </a:p>
          <a:p>
            <a:pPr marL="457200" lvl="0" indent="-457200" algn="just">
              <a:buAutoNum type="alphaLcPeriod"/>
            </a:pPr>
            <a:r>
              <a:rPr lang="id-ID" sz="2000" dirty="0" smtClean="0"/>
              <a:t>Presiden tidak dipilih oleh pemegang kekuasaan legislatif, tetapi dipilih langsung oleh rakyat atau dewan pemilih seperti Amerika Serikat.</a:t>
            </a:r>
            <a:endParaRPr lang="en-US" sz="2000" dirty="0" smtClean="0"/>
          </a:p>
          <a:p>
            <a:pPr marL="457200" lvl="0" indent="-457200" algn="just">
              <a:buAutoNum type="alphaLcPeriod"/>
            </a:pPr>
            <a:r>
              <a:rPr lang="id-ID" sz="2000" dirty="0" smtClean="0"/>
              <a:t>Presiden tidak termasuk pemegang kekuasaan legislatif.</a:t>
            </a:r>
            <a:endParaRPr lang="en-US" sz="2000" dirty="0" smtClean="0"/>
          </a:p>
          <a:p>
            <a:pPr marL="457200" lvl="0" indent="-457200" algn="just">
              <a:buAutoNum type="alphaLcPeriod"/>
            </a:pPr>
            <a:r>
              <a:rPr lang="id-ID" sz="2000" dirty="0" smtClean="0"/>
              <a:t>Presiden tidak dapat membubarkan pemegang kekuasaan legislatif dan tidak dapat memerintahkan diadakan pemilihan.</a:t>
            </a:r>
            <a:endParaRPr lang="en-US" sz="2000" dirty="0" smtClean="0"/>
          </a:p>
          <a:p>
            <a:pPr algn="just"/>
            <a:r>
              <a:rPr lang="id-ID" sz="2000" dirty="0" smtClean="0"/>
              <a:t>Konstitusi yang mengatur ciri-ciri di atas disebut konstitusi sistem pemerintahan presidential.</a:t>
            </a:r>
            <a:endParaRPr lang="en-US" sz="2000" dirty="0" smtClean="0"/>
          </a:p>
          <a:p>
            <a:pPr algn="just"/>
            <a:endParaRPr lang="en-US" sz="2000" dirty="0"/>
          </a:p>
        </p:txBody>
      </p:sp>
      <p:sp>
        <p:nvSpPr>
          <p:cNvPr id="4" name="Date Placeholder 3"/>
          <p:cNvSpPr>
            <a:spLocks noGrp="1"/>
          </p:cNvSpPr>
          <p:nvPr>
            <p:ph type="dt" sz="half" idx="10"/>
          </p:nvPr>
        </p:nvSpPr>
        <p:spPr/>
        <p:txBody>
          <a:bodyPr/>
          <a:lstStyle/>
          <a:p>
            <a:fld id="{960B5F7A-F3EA-43CA-9803-BB4780487615}"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F42783B-387B-42EB-ABB3-0343621933EE}"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9D873615-7DF7-46F4-8C23-F926BB67A8F6}" type="datetime1">
              <a:rPr lang="en-US" smtClean="0"/>
              <a:t>3/20/2012</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D3F7268D-97E4-4D95-AAC5-3154C2AD34CC}"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BAC2310D-368A-444A-A2F2-F77E5FA2A907}" type="datetime1">
              <a:rPr lang="en-US" smtClean="0">
                <a:solidFill>
                  <a:srgbClr val="FF0000"/>
                </a:solidFill>
              </a:rPr>
              <a:t>3/20/2012</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solidFill>
                  <a:srgbClr val="FF0000"/>
                </a:solidFill>
              </a:rPr>
              <a:t>HandOut Konstitusi Kelembagaan, By Tatik Rohmawati, 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990600"/>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685800" y="1524000"/>
            <a:ext cx="7696200" cy="4114800"/>
          </a:xfrm>
        </p:spPr>
        <p:txBody>
          <a:bodyPr>
            <a:noAutofit/>
          </a:bodyPr>
          <a:lstStyle/>
          <a:p>
            <a:pPr algn="just"/>
            <a:r>
              <a:rPr lang="id-ID" sz="2000" b="1" dirty="0" smtClean="0">
                <a:solidFill>
                  <a:schemeClr val="tx1"/>
                </a:solidFill>
              </a:rPr>
              <a:t>Konstitusi berasal dari bahasa Perancis yaitu </a:t>
            </a:r>
            <a:r>
              <a:rPr lang="id-ID" sz="2000" b="1" i="1" dirty="0" smtClean="0">
                <a:solidFill>
                  <a:schemeClr val="tx1"/>
                </a:solidFill>
              </a:rPr>
              <a:t>constituer</a:t>
            </a:r>
            <a:r>
              <a:rPr lang="id-ID" sz="2000" b="1" dirty="0" smtClean="0">
                <a:solidFill>
                  <a:schemeClr val="tx1"/>
                </a:solidFill>
              </a:rPr>
              <a:t> yang artinya membentuk. Dilihat dari peristilahan konstitusi diartikan pembentukan suatu negara atau menyusun dan menyatakan suatu negara.</a:t>
            </a:r>
            <a:endParaRPr lang="en-US" sz="2000" b="1" dirty="0" smtClean="0">
              <a:solidFill>
                <a:schemeClr val="tx1"/>
              </a:solidFill>
            </a:endParaRPr>
          </a:p>
          <a:p>
            <a:pPr algn="just"/>
            <a:r>
              <a:rPr lang="id-ID" sz="2000" b="1" dirty="0" smtClean="0">
                <a:solidFill>
                  <a:schemeClr val="tx1"/>
                </a:solidFill>
              </a:rPr>
              <a:t>Undang-undang Dasar berasal dari terjemahan bahasa Belanda “</a:t>
            </a:r>
            <a:r>
              <a:rPr lang="id-ID" sz="2000" b="1" i="1" dirty="0" smtClean="0">
                <a:solidFill>
                  <a:schemeClr val="tx1"/>
                </a:solidFill>
              </a:rPr>
              <a:t>Gronwet</a:t>
            </a:r>
            <a:r>
              <a:rPr lang="id-ID" sz="2000" b="1" dirty="0" smtClean="0">
                <a:solidFill>
                  <a:schemeClr val="tx1"/>
                </a:solidFill>
              </a:rPr>
              <a:t>”. </a:t>
            </a:r>
            <a:r>
              <a:rPr lang="id-ID" sz="2000" b="1" i="1" dirty="0" smtClean="0">
                <a:solidFill>
                  <a:schemeClr val="tx1"/>
                </a:solidFill>
              </a:rPr>
              <a:t>Wet</a:t>
            </a:r>
            <a:r>
              <a:rPr lang="id-ID" sz="2000" b="1" dirty="0" smtClean="0">
                <a:solidFill>
                  <a:schemeClr val="tx1"/>
                </a:solidFill>
              </a:rPr>
              <a:t> artinya undang-undang dan </a:t>
            </a:r>
            <a:r>
              <a:rPr lang="id-ID" sz="2000" b="1" i="1" dirty="0" smtClean="0">
                <a:solidFill>
                  <a:schemeClr val="tx1"/>
                </a:solidFill>
              </a:rPr>
              <a:t>grond</a:t>
            </a:r>
            <a:r>
              <a:rPr lang="id-ID" sz="20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000" b="1" dirty="0" smtClean="0">
              <a:solidFill>
                <a:schemeClr val="tx1"/>
              </a:solidFill>
            </a:endParaRPr>
          </a:p>
          <a:p>
            <a:pPr algn="just"/>
            <a:r>
              <a:rPr lang="id-ID" sz="2000" b="1" dirty="0" smtClean="0">
                <a:solidFill>
                  <a:schemeClr val="tx1"/>
                </a:solidFill>
              </a:rPr>
              <a:t>Konstitusi dalam bahasa Latin berasal dari dua kata yaitu </a:t>
            </a:r>
            <a:r>
              <a:rPr lang="id-ID" sz="2000" b="1" i="1" dirty="0" smtClean="0">
                <a:solidFill>
                  <a:schemeClr val="tx1"/>
                </a:solidFill>
              </a:rPr>
              <a:t>cume </a:t>
            </a:r>
            <a:r>
              <a:rPr lang="id-ID" sz="2000" b="1" dirty="0" smtClean="0">
                <a:solidFill>
                  <a:schemeClr val="tx1"/>
                </a:solidFill>
              </a:rPr>
              <a:t>dan </a:t>
            </a:r>
            <a:r>
              <a:rPr lang="id-ID" sz="2000" b="1" i="1" dirty="0" smtClean="0">
                <a:solidFill>
                  <a:schemeClr val="tx1"/>
                </a:solidFill>
              </a:rPr>
              <a:t>statuere</a:t>
            </a:r>
            <a:r>
              <a:rPr lang="id-ID" sz="2000" b="1" dirty="0" smtClean="0">
                <a:solidFill>
                  <a:schemeClr val="tx1"/>
                </a:solidFill>
              </a:rPr>
              <a:t>. </a:t>
            </a:r>
            <a:r>
              <a:rPr lang="id-ID" sz="2000" b="1" i="1" dirty="0" smtClean="0">
                <a:solidFill>
                  <a:schemeClr val="tx1"/>
                </a:solidFill>
              </a:rPr>
              <a:t>Cume</a:t>
            </a:r>
            <a:r>
              <a:rPr lang="id-ID" sz="2000" b="1" dirty="0" smtClean="0">
                <a:solidFill>
                  <a:schemeClr val="tx1"/>
                </a:solidFill>
              </a:rPr>
              <a:t> artinya bersama dengan ...., sedangkan </a:t>
            </a:r>
            <a:r>
              <a:rPr lang="id-ID" sz="2000" b="1" i="1" dirty="0" smtClean="0">
                <a:solidFill>
                  <a:schemeClr val="tx1"/>
                </a:solidFill>
              </a:rPr>
              <a:t>statuere</a:t>
            </a:r>
            <a:r>
              <a:rPr lang="id-ID" sz="2000" b="1" dirty="0" smtClean="0">
                <a:solidFill>
                  <a:schemeClr val="tx1"/>
                </a:solidFill>
              </a:rPr>
              <a:t> artinya membuat sesuatu agar berdiri atau mendirikan/menetapkan. Jadi konstitusi berarti menetapkan sesuatu secara bersama-sama.</a:t>
            </a:r>
            <a:endParaRPr lang="en-US" sz="2000" b="1" dirty="0" smtClean="0">
              <a:solidFill>
                <a:schemeClr val="tx1"/>
              </a:solidFill>
            </a:endParaRPr>
          </a:p>
          <a:p>
            <a:pPr algn="just"/>
            <a:endParaRPr lang="en-US" sz="2000" b="1" dirty="0">
              <a:solidFill>
                <a:schemeClr val="tx1"/>
              </a:solidFill>
            </a:endParaRPr>
          </a:p>
        </p:txBody>
      </p:sp>
      <p:sp>
        <p:nvSpPr>
          <p:cNvPr id="2" name="Date Placeholder 1"/>
          <p:cNvSpPr>
            <a:spLocks noGrp="1"/>
          </p:cNvSpPr>
          <p:nvPr>
            <p:ph type="dt" sz="half" idx="10"/>
          </p:nvPr>
        </p:nvSpPr>
        <p:spPr/>
        <p:txBody>
          <a:bodyPr/>
          <a:lstStyle/>
          <a:p>
            <a:fld id="{164D47DF-35F7-4125-83A2-823E8B44F057}" type="datetime1">
              <a:rPr lang="en-US" smtClean="0">
                <a:solidFill>
                  <a:schemeClr val="tx1"/>
                </a:solidFill>
              </a:rPr>
              <a:t>3/20/2012</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B749BB98-535D-4D90-98CE-CBED7C538D7C}" type="datetime1">
              <a:rPr lang="en-US" smtClean="0">
                <a:solidFill>
                  <a:schemeClr val="tx1"/>
                </a:solidFill>
              </a:rPr>
              <a:t>3/20/2012</a:t>
            </a:fld>
            <a:endParaRPr lang="en-US">
              <a:solidFill>
                <a:schemeClr val="tx1"/>
              </a:solidFill>
            </a:endParaRPr>
          </a:p>
        </p:txBody>
      </p:sp>
      <p:sp>
        <p:nvSpPr>
          <p:cNvPr id="3" name="Footer Placeholder 2"/>
          <p:cNvSpPr>
            <a:spLocks noGrp="1"/>
          </p:cNvSpPr>
          <p:nvPr>
            <p:ph type="ftr" sz="quarter" idx="11"/>
          </p:nvPr>
        </p:nvSpPr>
        <p:spPr/>
        <p:txBody>
          <a:bodyPr/>
          <a:lstStyle/>
          <a:p>
            <a:r>
              <a:rPr lang="en-US" smtClean="0">
                <a:solidFill>
                  <a:schemeClr val="tx1"/>
                </a:solidFill>
              </a:rPr>
              <a:t>HandOut Konstitusi Kelembagaan, By Tatik Rohmawati, S.IP.,M.Si</a:t>
            </a:r>
            <a:endParaRPr lang="en-US">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A4447A90-3543-4984-A715-C3EC351A9F3C}"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DE593EE5-51F7-47CA-A728-09E6CAA2C3BD}"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2286000"/>
            <a:ext cx="7696200" cy="3581400"/>
          </a:xfrm>
        </p:spPr>
        <p:txBody>
          <a:bodyPr>
            <a:noAutofit/>
          </a:bodyPr>
          <a:lstStyle/>
          <a:p>
            <a:pPr algn="just"/>
            <a:r>
              <a:rPr lang="id-ID" sz="2400" dirty="0" smtClean="0">
                <a:solidFill>
                  <a:schemeClr val="tx1"/>
                </a:solidFill>
              </a:rPr>
              <a:t>Berdasarkan pengertian-pengertian konstitusi dari para ahli, maka dapat disimpulkan bahwa konstitusi adalah :</a:t>
            </a:r>
            <a:endParaRPr lang="en-US" sz="2400" dirty="0" smtClean="0">
              <a:solidFill>
                <a:schemeClr val="tx1"/>
              </a:solidFill>
            </a:endParaRPr>
          </a:p>
          <a:p>
            <a:pPr marL="457200" lvl="0" indent="-457200" algn="just">
              <a:buAutoNum type="arabicPeriod"/>
            </a:pPr>
            <a:r>
              <a:rPr lang="id-ID" sz="2400" dirty="0" smtClean="0">
                <a:solidFill>
                  <a:schemeClr val="tx1"/>
                </a:solidFill>
              </a:rPr>
              <a:t>Suatu kumpulan kaidah yang memberikan pembatasan-pembatasan kekuasaan kepada para penguasa.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dokumen tentang pembagian tugas dan sekaligus petugasnya dari suatu sistem politik.</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dari lembaga-lembaga negara.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yang menyangkut masalah hak-hak asasi manusia.</a:t>
            </a:r>
            <a:endParaRPr lang="en-US" sz="2400" dirty="0">
              <a:solidFill>
                <a:schemeClr val="tx1"/>
              </a:solidFill>
            </a:endParaRPr>
          </a:p>
        </p:txBody>
      </p:sp>
      <p:sp>
        <p:nvSpPr>
          <p:cNvPr id="4" name="Date Placeholder 3"/>
          <p:cNvSpPr>
            <a:spLocks noGrp="1"/>
          </p:cNvSpPr>
          <p:nvPr>
            <p:ph type="dt" sz="half" idx="10"/>
          </p:nvPr>
        </p:nvSpPr>
        <p:spPr/>
        <p:txBody>
          <a:bodyPr/>
          <a:lstStyle/>
          <a:p>
            <a:fld id="{829D66E3-26EF-4474-869C-8B62B0A91F7E}"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762000" y="2133600"/>
            <a:ext cx="7696200" cy="4038600"/>
          </a:xfrm>
        </p:spPr>
        <p:txBody>
          <a:bodyPr>
            <a:normAutofit/>
          </a:bodyPr>
          <a:lstStyle/>
          <a:p>
            <a:pPr algn="just"/>
            <a:r>
              <a:rPr lang="id-ID" sz="2000" dirty="0" smtClean="0">
                <a:solidFill>
                  <a:schemeClr val="tx1"/>
                </a:solidFill>
              </a:rPr>
              <a:t>Menurut </a:t>
            </a:r>
            <a:r>
              <a:rPr lang="id-ID" sz="2000" b="1" dirty="0" smtClean="0">
                <a:solidFill>
                  <a:schemeClr val="tx1"/>
                </a:solidFill>
              </a:rPr>
              <a:t>Henc van Maarseveen</a:t>
            </a:r>
            <a:r>
              <a:rPr lang="id-ID" sz="2000" dirty="0" smtClean="0">
                <a:solidFill>
                  <a:schemeClr val="tx1"/>
                </a:solidFill>
              </a:rPr>
              <a:t> dan </a:t>
            </a:r>
            <a:r>
              <a:rPr lang="id-ID" sz="2000" b="1" dirty="0" smtClean="0">
                <a:solidFill>
                  <a:schemeClr val="tx1"/>
                </a:solidFill>
              </a:rPr>
              <a:t>Gervander Tang</a:t>
            </a:r>
            <a:r>
              <a:rPr lang="id-ID" sz="2000" dirty="0" smtClean="0">
                <a:solidFill>
                  <a:schemeClr val="tx1"/>
                </a:solidFill>
              </a:rPr>
              <a:t>, mengatakan bahwa konstitusi selain sebagai dokumen nasional juga sebagai alat untuk membentuk sistem politik dan sistem hukum negaranya sendiri. Sedangkan menurut </a:t>
            </a:r>
            <a:r>
              <a:rPr lang="id-ID" sz="2000" b="1" dirty="0" smtClean="0">
                <a:solidFill>
                  <a:schemeClr val="tx1"/>
                </a:solidFill>
              </a:rPr>
              <a:t>A.A.H. Struycken</a:t>
            </a:r>
            <a:r>
              <a:rPr lang="id-ID" sz="2000" dirty="0" smtClean="0">
                <a:solidFill>
                  <a:schemeClr val="tx1"/>
                </a:solidFill>
              </a:rPr>
              <a:t> Undang-Undang Dasar (</a:t>
            </a:r>
            <a:r>
              <a:rPr lang="id-ID" sz="2000" i="1" dirty="0" smtClean="0">
                <a:solidFill>
                  <a:schemeClr val="tx1"/>
                </a:solidFill>
              </a:rPr>
              <a:t>grondwet</a:t>
            </a:r>
            <a:r>
              <a:rPr lang="id-ID" sz="2000" dirty="0" smtClean="0">
                <a:solidFill>
                  <a:schemeClr val="tx1"/>
                </a:solidFill>
              </a:rPr>
              <a:t>) sebagai konstitusi tertulis merupakan sebuah dokumen formal yang berisi :</a:t>
            </a:r>
            <a:endParaRPr lang="en-US" sz="2000" dirty="0" smtClean="0">
              <a:solidFill>
                <a:schemeClr val="tx1"/>
              </a:solidFill>
            </a:endParaRPr>
          </a:p>
          <a:p>
            <a:pPr lvl="0" algn="just"/>
            <a:r>
              <a:rPr lang="id-ID" sz="2000" dirty="0" smtClean="0">
                <a:solidFill>
                  <a:schemeClr val="tx1"/>
                </a:solidFill>
              </a:rPr>
              <a:t>Hasil perjuangan politik bangsa di masa lampau.</a:t>
            </a:r>
            <a:endParaRPr lang="en-US" sz="2000" dirty="0" smtClean="0">
              <a:solidFill>
                <a:schemeClr val="tx1"/>
              </a:solidFill>
            </a:endParaRPr>
          </a:p>
          <a:p>
            <a:pPr lvl="0" algn="just"/>
            <a:r>
              <a:rPr lang="id-ID" sz="2000" dirty="0" smtClean="0">
                <a:solidFill>
                  <a:schemeClr val="tx1"/>
                </a:solidFill>
              </a:rPr>
              <a:t>Tingkat-tingkat tertinggi perkembangan ketatanegaraan bangsa.</a:t>
            </a:r>
            <a:endParaRPr lang="en-US" sz="2000" dirty="0" smtClean="0">
              <a:solidFill>
                <a:schemeClr val="tx1"/>
              </a:solidFill>
            </a:endParaRPr>
          </a:p>
          <a:p>
            <a:pPr lvl="0" algn="just"/>
            <a:r>
              <a:rPr lang="id-ID" sz="2000" dirty="0" smtClean="0">
                <a:solidFill>
                  <a:schemeClr val="tx1"/>
                </a:solidFill>
              </a:rPr>
              <a:t>Pandangan tokoh-tokoh bangsa yang hendak diwujudkan, baik waktu sekarang maupun untuk masa yang akan datang.</a:t>
            </a:r>
            <a:endParaRPr lang="en-US" sz="2000" dirty="0" smtClean="0">
              <a:solidFill>
                <a:schemeClr val="tx1"/>
              </a:solidFill>
            </a:endParaRPr>
          </a:p>
          <a:p>
            <a:pPr lvl="0" algn="just"/>
            <a:r>
              <a:rPr lang="id-ID" sz="2000" dirty="0" smtClean="0">
                <a:solidFill>
                  <a:schemeClr val="tx1"/>
                </a:solidFill>
              </a:rPr>
              <a:t>Suatu keinginan, dengan mana perkembangan kehidupan ketatanegaraan bangsa hendak dipimpin.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E08E4498-4708-4C10-92A1-89EAB5D229E0}" type="datetime1">
              <a:rPr lang="en-US" smtClean="0">
                <a:solidFill>
                  <a:schemeClr val="tx1"/>
                </a:solidFill>
              </a:rPr>
              <a:t>3/20/2012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1923</Words>
  <Application>Microsoft Office PowerPoint</Application>
  <PresentationFormat>On-screen Show (4:3)</PresentationFormat>
  <Paragraphs>183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Windows 7</cp:lastModifiedBy>
  <cp:revision>24</cp:revision>
  <dcterms:created xsi:type="dcterms:W3CDTF">2010-03-16T14:44:09Z</dcterms:created>
  <dcterms:modified xsi:type="dcterms:W3CDTF">2012-03-20T15:20:56Z</dcterms:modified>
</cp:coreProperties>
</file>