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alindia Jud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Panjang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Konektor Lurus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Judu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25" name="SubJudu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d-ID" smtClean="0"/>
              <a:t>Klik untuk mengedit gaya subjudul Master</a:t>
            </a:r>
            <a:endParaRPr kumimoji="0" lang="en-US"/>
          </a:p>
        </p:txBody>
      </p:sp>
      <p:sp>
        <p:nvSpPr>
          <p:cNvPr id="31" name="Dudukan Tanggal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18" name="Dudukan Ka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Dudukan Nomor Salindi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4" name="Duduk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5" name="Duduk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Dudukan Nomor Salindi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Teks Vertik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4" name="Dudukan Tanggal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5" name="Dudukan Ka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Dudukan Nomor Salindi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Is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4" name="Duduk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5" name="Duduk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Dudukan Nomor Salindi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ulu Sek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Teks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d-ID" smtClean="0"/>
              <a:t>Klik untuk mengedit gaya teks Master</a:t>
            </a:r>
          </a:p>
        </p:txBody>
      </p:sp>
      <p:sp>
        <p:nvSpPr>
          <p:cNvPr id="4" name="Dudukan Tanggal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5" name="Dudukan Ka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Dudukan Nomor Salindi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Is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4" name="Dudukan Is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5" name="Dudukan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6" name="Dudukan Ka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Dudukan Nomor Salindi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Teks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d-ID" smtClean="0"/>
              <a:t>Klik untuk mengedit gaya teks Master</a:t>
            </a:r>
          </a:p>
        </p:txBody>
      </p:sp>
      <p:sp>
        <p:nvSpPr>
          <p:cNvPr id="4" name="Dudukan Teks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d-ID" smtClean="0"/>
              <a:t>Klik untuk mengedit gaya teks Master</a:t>
            </a:r>
          </a:p>
        </p:txBody>
      </p:sp>
      <p:sp>
        <p:nvSpPr>
          <p:cNvPr id="5" name="Dudukan Is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6" name="Dudukan Is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7" name="Dudukan Tanggal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8" name="Dudukan Ka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Dudukan Nomor Salindi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Tanggal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4" name="Dudukan Ka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Dudukan Nomor Salindi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Tanggal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3" name="Dudukan Ka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Dudukan Nomor Salindi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si dengan K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" name="Dudukan Teks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d-ID" smtClean="0"/>
              <a:t>Klik untuk mengedit gaya teks Master</a:t>
            </a:r>
          </a:p>
        </p:txBody>
      </p:sp>
      <p:sp>
        <p:nvSpPr>
          <p:cNvPr id="4" name="Dudukan Is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d-ID" smtClean="0"/>
              <a:t>Klik untuk mengedit gaya teks Master</a:t>
            </a:r>
          </a:p>
          <a:p>
            <a:pPr lvl="1" eaLnBrk="1" latinLnBrk="0" hangingPunct="1"/>
            <a:r>
              <a:rPr lang="id-ID" smtClean="0"/>
              <a:t>Tingkat kedua</a:t>
            </a:r>
          </a:p>
          <a:p>
            <a:pPr lvl="2" eaLnBrk="1" latinLnBrk="0" hangingPunct="1"/>
            <a:r>
              <a:rPr lang="id-ID" smtClean="0"/>
              <a:t>Tingkat ketiga</a:t>
            </a:r>
          </a:p>
          <a:p>
            <a:pPr lvl="3" eaLnBrk="1" latinLnBrk="0" hangingPunct="1"/>
            <a:r>
              <a:rPr lang="id-ID" smtClean="0"/>
              <a:t>Tingkat keempat</a:t>
            </a:r>
          </a:p>
          <a:p>
            <a:pPr lvl="4" eaLnBrk="1" latinLnBrk="0" hangingPunct="1"/>
            <a:r>
              <a:rPr lang="id-ID" smtClean="0"/>
              <a:t>Tingkat kelima</a:t>
            </a:r>
            <a:endParaRPr kumimoji="0" lang="en-US"/>
          </a:p>
        </p:txBody>
      </p:sp>
      <p:sp>
        <p:nvSpPr>
          <p:cNvPr id="5" name="Dudukan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6" name="Dudukan Ka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Dudukan Nomor Salindi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ukisan dengan Kap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Panjang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ersegi Panjang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d-ID" smtClean="0"/>
              <a:t>Klik untuk mengedit gaya judul Master</a:t>
            </a:r>
            <a:endParaRPr kumimoji="0" lang="en-US" dirty="0"/>
          </a:p>
        </p:txBody>
      </p:sp>
      <p:sp>
        <p:nvSpPr>
          <p:cNvPr id="4" name="Dudukan Teks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d-ID" smtClean="0"/>
              <a:t>Klik untuk mengedit gaya teks Master</a:t>
            </a:r>
          </a:p>
        </p:txBody>
      </p:sp>
      <p:sp>
        <p:nvSpPr>
          <p:cNvPr id="5" name="Dudukan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6" name="Dudukan Ka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Dudukan Nomor Salindi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Dudukan Gamba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d-ID" smtClean="0"/>
              <a:t>Klik ikon untuk tambah gambar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rsegi Panjang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Dudukan Judu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d-ID" smtClean="0"/>
              <a:t>Klik untuk mengedit gaya judul Master</a:t>
            </a:r>
            <a:endParaRPr kumimoji="0" lang="en-US"/>
          </a:p>
        </p:txBody>
      </p:sp>
      <p:sp>
        <p:nvSpPr>
          <p:cNvPr id="31" name="Dudukan Teks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d-ID" smtClean="0"/>
              <a:t>Klik untuk mengedit gaya teks Master</a:t>
            </a:r>
          </a:p>
          <a:p>
            <a:pPr lvl="1" eaLnBrk="1" latinLnBrk="0" hangingPunct="1"/>
            <a:r>
              <a:rPr kumimoji="0" lang="id-ID" smtClean="0"/>
              <a:t>Tingkat kedua</a:t>
            </a:r>
          </a:p>
          <a:p>
            <a:pPr lvl="2" eaLnBrk="1" latinLnBrk="0" hangingPunct="1"/>
            <a:r>
              <a:rPr kumimoji="0" lang="id-ID" smtClean="0"/>
              <a:t>Tingkat ketiga</a:t>
            </a:r>
          </a:p>
          <a:p>
            <a:pPr lvl="3" eaLnBrk="1" latinLnBrk="0" hangingPunct="1"/>
            <a:r>
              <a:rPr kumimoji="0" lang="id-ID" smtClean="0"/>
              <a:t>Tingkat keempat</a:t>
            </a:r>
          </a:p>
          <a:p>
            <a:pPr lvl="4" eaLnBrk="1" latinLnBrk="0" hangingPunct="1"/>
            <a:r>
              <a:rPr kumimoji="0" lang="id-ID" smtClean="0"/>
              <a:t>Tingkat kelima</a:t>
            </a:r>
            <a:endParaRPr kumimoji="0" lang="en-US"/>
          </a:p>
        </p:txBody>
      </p:sp>
      <p:sp>
        <p:nvSpPr>
          <p:cNvPr id="27" name="Dudukan Tanggal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841604-8FE9-47FD-AB93-D3CFDD27172A}" type="datetimeFigureOut">
              <a:rPr lang="id-ID" smtClean="0"/>
              <a:pPr/>
              <a:t>14/03/2011</a:t>
            </a:fld>
            <a:endParaRPr lang="id-ID"/>
          </a:p>
        </p:txBody>
      </p:sp>
      <p:sp>
        <p:nvSpPr>
          <p:cNvPr id="4" name="Dudukan Ka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Dudukan Nomor Salindi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8C383E-80A3-41F6-AB0C-C2DABBE5190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/>
          <p:cNvSpPr txBox="1"/>
          <p:nvPr/>
        </p:nvSpPr>
        <p:spPr>
          <a:xfrm>
            <a:off x="3714744" y="1285860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latin typeface="Book Antiqua" pitchFamily="18" charset="0"/>
              </a:rPr>
              <a:t>BAHASA TUBUH &amp; KOMUNIKASI NON VERBAL</a:t>
            </a:r>
            <a:endParaRPr lang="id-ID" sz="40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2757478" cy="677246"/>
          </a:xfrm>
        </p:spPr>
        <p:txBody>
          <a:bodyPr/>
          <a:lstStyle/>
          <a:p>
            <a:r>
              <a:rPr lang="id-ID" dirty="0" smtClean="0"/>
              <a:t>sentuhan</a:t>
            </a:r>
            <a:endParaRPr lang="id-ID" dirty="0"/>
          </a:p>
        </p:txBody>
      </p:sp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1319518"/>
          </a:xfrm>
        </p:spPr>
        <p:txBody>
          <a:bodyPr/>
          <a:lstStyle/>
          <a:p>
            <a:pPr>
              <a:buNone/>
            </a:pPr>
            <a:r>
              <a:rPr lang="id-ID" dirty="0" err="1" smtClean="0"/>
              <a:t>Sentuha</a:t>
            </a:r>
            <a:r>
              <a:rPr lang="id-ID" dirty="0" smtClean="0"/>
              <a:t> memiliki fungsi sebagai </a:t>
            </a:r>
            <a:r>
              <a:rPr lang="id-ID" dirty="0" err="1" smtClean="0"/>
              <a:t>statu</a:t>
            </a:r>
            <a:r>
              <a:rPr lang="id-ID" dirty="0" smtClean="0"/>
              <a:t> sosial, keakraban, perasaan luas, bisa juga rangsangan.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357694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86256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318" y="1785926"/>
            <a:ext cx="2409838" cy="34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643446"/>
            <a:ext cx="26567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4329114" cy="677246"/>
          </a:xfrm>
        </p:spPr>
        <p:txBody>
          <a:bodyPr/>
          <a:lstStyle/>
          <a:p>
            <a:r>
              <a:rPr lang="id-ID" dirty="0" smtClean="0"/>
              <a:t>Penampilan fisik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000109"/>
            <a:ext cx="27603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0108"/>
            <a:ext cx="4115756" cy="27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2447" y="4000504"/>
            <a:ext cx="17881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0549" y="3929066"/>
            <a:ext cx="2354657" cy="25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1400156" cy="605808"/>
          </a:xfrm>
        </p:spPr>
        <p:txBody>
          <a:bodyPr/>
          <a:lstStyle/>
          <a:p>
            <a:r>
              <a:rPr lang="id-ID" dirty="0" smtClean="0"/>
              <a:t>diam</a:t>
            </a:r>
            <a:endParaRPr lang="id-ID" dirty="0"/>
          </a:p>
        </p:txBody>
      </p:sp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2071702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Faktor yang mempengaruhi penafsiran diam:</a:t>
            </a:r>
          </a:p>
          <a:p>
            <a:pPr>
              <a:buFontTx/>
              <a:buChar char="-"/>
            </a:pPr>
            <a:r>
              <a:rPr lang="id-ID" dirty="0" smtClean="0"/>
              <a:t>Durasi waktu</a:t>
            </a:r>
          </a:p>
          <a:p>
            <a:pPr>
              <a:buFontTx/>
              <a:buChar char="-"/>
            </a:pPr>
            <a:r>
              <a:rPr lang="id-ID" dirty="0" smtClean="0"/>
              <a:t>Hubungan antar orang bersangkutan</a:t>
            </a:r>
          </a:p>
          <a:p>
            <a:pPr>
              <a:buFontTx/>
              <a:buChar char="-"/>
            </a:pPr>
            <a:r>
              <a:rPr lang="id-ID" dirty="0" smtClean="0"/>
              <a:t>Situasi atau kelayakan waktu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4" name="Judul 1"/>
          <p:cNvSpPr txBox="1">
            <a:spLocks/>
          </p:cNvSpPr>
          <p:nvPr/>
        </p:nvSpPr>
        <p:spPr>
          <a:xfrm>
            <a:off x="528638" y="2928934"/>
            <a:ext cx="1971660" cy="60580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warna</a:t>
            </a:r>
            <a:endParaRPr kumimoji="0" lang="id-ID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udukan Isi 2"/>
          <p:cNvSpPr txBox="1">
            <a:spLocks/>
          </p:cNvSpPr>
          <p:nvPr/>
        </p:nvSpPr>
        <p:spPr>
          <a:xfrm>
            <a:off x="476272" y="3571876"/>
            <a:ext cx="723900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Char char="-"/>
              <a:tabLst/>
              <a:defRPr/>
            </a:pPr>
            <a:r>
              <a:rPr kumimoji="0" lang="id-ID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Suasana emosional, cita rasa, afiliasi politik, atau keyakinan agama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Char char="-"/>
              <a:tabLst/>
              <a:defRPr/>
            </a:pPr>
            <a:r>
              <a:rPr lang="id-ID" sz="2600" baseline="0" dirty="0" smtClean="0"/>
              <a:t>Wajah merah, hijau matanya kalau lihat</a:t>
            </a:r>
            <a:r>
              <a:rPr lang="id-ID" sz="2600" dirty="0" smtClean="0"/>
              <a:t> duit, termasuk warna kulit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48684"/>
          </a:xfrm>
        </p:spPr>
        <p:txBody>
          <a:bodyPr/>
          <a:lstStyle/>
          <a:p>
            <a:r>
              <a:rPr lang="id-ID" dirty="0" smtClean="0"/>
              <a:t>Perilaku mata</a:t>
            </a:r>
            <a:endParaRPr lang="id-ID" dirty="0"/>
          </a:p>
        </p:txBody>
      </p:sp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57850"/>
          </a:xfrm>
        </p:spPr>
        <p:txBody>
          <a:bodyPr>
            <a:noAutofit/>
          </a:bodyPr>
          <a:lstStyle/>
          <a:p>
            <a:r>
              <a:rPr lang="id-ID" sz="2100" dirty="0" smtClean="0"/>
              <a:t>Emblem. Gerakan mata tertentu merupakan simbol yang memiliki kesetaraan dengan simbol verbal. Kedipan mata dapat mengatakan, </a:t>
            </a:r>
            <a:r>
              <a:rPr lang="id-ID" sz="2100" dirty="0" err="1" smtClean="0"/>
              <a:t>“saya</a:t>
            </a:r>
            <a:r>
              <a:rPr lang="id-ID" sz="2100" dirty="0" smtClean="0"/>
              <a:t> tidak sungguh-sungguh”</a:t>
            </a:r>
          </a:p>
          <a:p>
            <a:r>
              <a:rPr lang="id-ID" sz="2100" dirty="0" smtClean="0"/>
              <a:t>Ilustrator. Pandangan ke bawah dapat </a:t>
            </a:r>
            <a:r>
              <a:rPr lang="id-ID" sz="2100" dirty="0" err="1" smtClean="0"/>
              <a:t>menunjukan</a:t>
            </a:r>
            <a:r>
              <a:rPr lang="id-ID" sz="2100" dirty="0" smtClean="0"/>
              <a:t> depresi atau kesedihan</a:t>
            </a:r>
          </a:p>
          <a:p>
            <a:r>
              <a:rPr lang="id-ID" sz="2100" dirty="0" smtClean="0"/>
              <a:t>Regulator. Kontak mata berarti saluran percakapan terbuka. Memalingkan muka </a:t>
            </a:r>
            <a:r>
              <a:rPr lang="id-ID" sz="2100" dirty="0" err="1" smtClean="0"/>
              <a:t>memandakan</a:t>
            </a:r>
            <a:r>
              <a:rPr lang="id-ID" sz="2100" dirty="0" smtClean="0"/>
              <a:t> </a:t>
            </a:r>
            <a:r>
              <a:rPr lang="id-ID" sz="2100" dirty="0" err="1" smtClean="0"/>
              <a:t>ketidaksediaan</a:t>
            </a:r>
            <a:r>
              <a:rPr lang="id-ID" sz="2100" dirty="0" smtClean="0"/>
              <a:t> berkomunikasi.</a:t>
            </a:r>
          </a:p>
          <a:p>
            <a:r>
              <a:rPr lang="id-ID" sz="2100" dirty="0" smtClean="0"/>
              <a:t>Penyesuai. Kedipan mata yang cepat meningkat ketika orang berada dalam tekanan. </a:t>
            </a:r>
            <a:r>
              <a:rPr lang="id-ID" sz="2100" dirty="0" err="1" smtClean="0"/>
              <a:t>Respon</a:t>
            </a:r>
            <a:r>
              <a:rPr lang="id-ID" sz="2100" dirty="0" smtClean="0"/>
              <a:t> yang tidak disadari, upaya tubuh untuk mengurangi </a:t>
            </a:r>
            <a:r>
              <a:rPr lang="id-ID" sz="2100" dirty="0" err="1" smtClean="0"/>
              <a:t>kecmasan</a:t>
            </a:r>
            <a:r>
              <a:rPr lang="id-ID" sz="2100" dirty="0" smtClean="0"/>
              <a:t>.</a:t>
            </a:r>
          </a:p>
          <a:p>
            <a:r>
              <a:rPr lang="id-ID" sz="2100" dirty="0" err="1" smtClean="0"/>
              <a:t>Affect</a:t>
            </a:r>
            <a:r>
              <a:rPr lang="id-ID" sz="2100" dirty="0" smtClean="0"/>
              <a:t> </a:t>
            </a:r>
            <a:r>
              <a:rPr lang="id-ID" sz="2100" dirty="0" err="1" smtClean="0"/>
              <a:t>Display</a:t>
            </a:r>
            <a:r>
              <a:rPr lang="id-ID" sz="2100" dirty="0" smtClean="0"/>
              <a:t>. Pembesaran manik-manik (pupil </a:t>
            </a:r>
            <a:r>
              <a:rPr lang="id-ID" sz="2100" dirty="0" err="1" smtClean="0"/>
              <a:t>dilation</a:t>
            </a:r>
            <a:r>
              <a:rPr lang="id-ID" sz="2100" dirty="0" smtClean="0"/>
              <a:t>) </a:t>
            </a:r>
            <a:r>
              <a:rPr lang="id-ID" sz="2100" dirty="0" err="1" smtClean="0"/>
              <a:t>menunjukan</a:t>
            </a:r>
            <a:r>
              <a:rPr lang="id-ID" sz="2100" dirty="0" smtClean="0"/>
              <a:t> peningkatan emosi. Isyarat wajah lainnya </a:t>
            </a:r>
            <a:r>
              <a:rPr lang="id-ID" sz="2100" dirty="0" err="1" smtClean="0"/>
              <a:t>menunjukan</a:t>
            </a:r>
            <a:r>
              <a:rPr lang="id-ID" sz="2100" dirty="0" smtClean="0"/>
              <a:t> perasaan takut, terkejut, atau senang.</a:t>
            </a:r>
            <a:endParaRPr lang="id-ID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prilaku </a:t>
            </a:r>
            <a:r>
              <a:rPr lang="id-ID" dirty="0" err="1" smtClean="0"/>
              <a:t>nonverbal</a:t>
            </a:r>
            <a:endParaRPr lang="id-ID" dirty="0"/>
          </a:p>
        </p:txBody>
      </p:sp>
      <p:sp>
        <p:nvSpPr>
          <p:cNvPr id="3" name="Dudukan Is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Mengulangi prilaku verbal, misalnya anda </a:t>
            </a:r>
            <a:r>
              <a:rPr lang="id-ID" dirty="0" err="1" smtClean="0"/>
              <a:t>menganggukan</a:t>
            </a:r>
            <a:r>
              <a:rPr lang="id-ID" dirty="0" smtClean="0"/>
              <a:t> kepala ketika anda mengatakan </a:t>
            </a:r>
            <a:r>
              <a:rPr lang="id-ID" dirty="0" err="1" smtClean="0"/>
              <a:t>“Ya</a:t>
            </a:r>
            <a:r>
              <a:rPr lang="id-ID" dirty="0" smtClean="0"/>
              <a:t>”, atau sebaliknya.</a:t>
            </a:r>
          </a:p>
          <a:p>
            <a:r>
              <a:rPr lang="id-ID" dirty="0" smtClean="0"/>
              <a:t>Menggantikan prilaku verbal, misalnya menggoyangkan tangan anda dengan telapak tangan mengarah ke depan (sebagai pengganti kata tidak)</a:t>
            </a:r>
          </a:p>
          <a:p>
            <a:r>
              <a:rPr lang="id-ID" dirty="0" err="1" smtClean="0"/>
              <a:t>Meregulasi</a:t>
            </a:r>
            <a:r>
              <a:rPr lang="id-ID" dirty="0" smtClean="0"/>
              <a:t> prilaku verbal. Mahasiswa mengenakan jaket atau membereskan buku-buku ketika kuliah segera berakhir.</a:t>
            </a:r>
          </a:p>
          <a:p>
            <a:r>
              <a:rPr lang="id-ID" dirty="0" smtClean="0"/>
              <a:t>Membantah atau bertentangan dengan prilaku verbal. Seorang suami mengatakan </a:t>
            </a:r>
            <a:r>
              <a:rPr lang="id-ID" dirty="0" err="1" smtClean="0"/>
              <a:t>“Bagus</a:t>
            </a:r>
            <a:r>
              <a:rPr lang="id-ID" dirty="0" smtClean="0"/>
              <a:t>!! Bagus!, ketika dimintai komentar, seraya terus membaca koran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500034" y="428604"/>
            <a:ext cx="7239000" cy="1143008"/>
          </a:xfrm>
        </p:spPr>
        <p:txBody>
          <a:bodyPr/>
          <a:lstStyle/>
          <a:p>
            <a:r>
              <a:rPr lang="id-ID" dirty="0" smtClean="0"/>
              <a:t>Memperteguh, menekankan, atau melengkapi prilaku verbal.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736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92880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14818"/>
            <a:ext cx="29245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357562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643446"/>
            <a:ext cx="22812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3286116" y="2285992"/>
            <a:ext cx="1857388" cy="1714512"/>
            <a:chOff x="2928926" y="2143116"/>
            <a:chExt cx="1857388" cy="1714512"/>
          </a:xfrm>
        </p:grpSpPr>
        <p:sp>
          <p:nvSpPr>
            <p:cNvPr id="4" name="Oval 3"/>
            <p:cNvSpPr/>
            <p:nvPr/>
          </p:nvSpPr>
          <p:spPr>
            <a:xfrm>
              <a:off x="2928926" y="2143116"/>
              <a:ext cx="1857388" cy="1714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Kotak Teks 5"/>
            <p:cNvSpPr txBox="1"/>
            <p:nvPr/>
          </p:nvSpPr>
          <p:spPr>
            <a:xfrm>
              <a:off x="3214678" y="2711231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Pesan </a:t>
              </a:r>
              <a:r>
                <a:rPr lang="id-ID" dirty="0" err="1" smtClean="0"/>
                <a:t>Non</a:t>
              </a:r>
              <a:r>
                <a:rPr lang="id-ID" dirty="0" smtClean="0"/>
                <a:t> Verbal</a:t>
              </a:r>
              <a:endParaRPr lang="id-ID" dirty="0"/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4786314" y="571480"/>
            <a:ext cx="2000264" cy="714380"/>
            <a:chOff x="5214942" y="928670"/>
            <a:chExt cx="2000264" cy="714380"/>
          </a:xfrm>
        </p:grpSpPr>
        <p:sp>
          <p:nvSpPr>
            <p:cNvPr id="8" name="Persegi Panjang Sudut Bundar 7"/>
            <p:cNvSpPr/>
            <p:nvPr/>
          </p:nvSpPr>
          <p:spPr>
            <a:xfrm>
              <a:off x="5214942" y="928670"/>
              <a:ext cx="2000264" cy="7143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Kotak Teks 15"/>
            <p:cNvSpPr txBox="1"/>
            <p:nvPr/>
          </p:nvSpPr>
          <p:spPr>
            <a:xfrm>
              <a:off x="5286380" y="113084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Bahasa Tubuh</a:t>
              </a:r>
              <a:endParaRPr lang="id-ID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1357290" y="500042"/>
            <a:ext cx="2000264" cy="714380"/>
            <a:chOff x="2143108" y="928670"/>
            <a:chExt cx="2000264" cy="714380"/>
          </a:xfrm>
        </p:grpSpPr>
        <p:sp>
          <p:nvSpPr>
            <p:cNvPr id="11" name="Persegi Panjang Sudut Bundar 10"/>
            <p:cNvSpPr/>
            <p:nvPr/>
          </p:nvSpPr>
          <p:spPr>
            <a:xfrm>
              <a:off x="2143108" y="928670"/>
              <a:ext cx="2000264" cy="7143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Kotak Teks 17"/>
            <p:cNvSpPr txBox="1"/>
            <p:nvPr/>
          </p:nvSpPr>
          <p:spPr>
            <a:xfrm>
              <a:off x="2285984" y="114298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Sentuhan </a:t>
              </a:r>
              <a:endParaRPr lang="id-ID" dirty="0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428596" y="2357430"/>
            <a:ext cx="2000264" cy="714380"/>
            <a:chOff x="1571604" y="2143116"/>
            <a:chExt cx="2000264" cy="714380"/>
          </a:xfrm>
        </p:grpSpPr>
        <p:sp>
          <p:nvSpPr>
            <p:cNvPr id="12" name="Persegi Panjang Sudut Bundar 11"/>
            <p:cNvSpPr/>
            <p:nvPr/>
          </p:nvSpPr>
          <p:spPr>
            <a:xfrm>
              <a:off x="1571604" y="2143116"/>
              <a:ext cx="2000264" cy="71438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Kotak Teks 19"/>
            <p:cNvSpPr txBox="1"/>
            <p:nvPr/>
          </p:nvSpPr>
          <p:spPr>
            <a:xfrm>
              <a:off x="1714480" y="2285992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err="1" smtClean="0"/>
                <a:t>Parabahasa</a:t>
              </a:r>
              <a:endParaRPr lang="id-ID" dirty="0"/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5857884" y="2143116"/>
            <a:ext cx="2000264" cy="714380"/>
            <a:chOff x="5143504" y="2071678"/>
            <a:chExt cx="2000264" cy="714380"/>
          </a:xfrm>
        </p:grpSpPr>
        <p:sp>
          <p:nvSpPr>
            <p:cNvPr id="10" name="Persegi Panjang Sudut Bundar 9"/>
            <p:cNvSpPr/>
            <p:nvPr/>
          </p:nvSpPr>
          <p:spPr>
            <a:xfrm>
              <a:off x="5143504" y="2071678"/>
              <a:ext cx="2000264" cy="7143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Kotak Teks 21"/>
            <p:cNvSpPr txBox="1"/>
            <p:nvPr/>
          </p:nvSpPr>
          <p:spPr>
            <a:xfrm>
              <a:off x="5214942" y="2273850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Tampilan Fisik</a:t>
              </a:r>
              <a:endParaRPr lang="id-ID" dirty="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5643570" y="4357694"/>
            <a:ext cx="2000264" cy="714380"/>
            <a:chOff x="5643570" y="3929066"/>
            <a:chExt cx="2000264" cy="714380"/>
          </a:xfrm>
        </p:grpSpPr>
        <p:sp>
          <p:nvSpPr>
            <p:cNvPr id="13" name="Persegi Panjang Sudut Bundar 12"/>
            <p:cNvSpPr/>
            <p:nvPr/>
          </p:nvSpPr>
          <p:spPr>
            <a:xfrm>
              <a:off x="5643570" y="3929066"/>
              <a:ext cx="2000264" cy="71438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Kotak Teks 23"/>
            <p:cNvSpPr txBox="1"/>
            <p:nvPr/>
          </p:nvSpPr>
          <p:spPr>
            <a:xfrm>
              <a:off x="6215074" y="407194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Diam </a:t>
              </a:r>
              <a:endParaRPr lang="id-ID" dirty="0"/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714348" y="4429132"/>
            <a:ext cx="2000264" cy="714380"/>
            <a:chOff x="1500166" y="3929066"/>
            <a:chExt cx="2000264" cy="714380"/>
          </a:xfrm>
        </p:grpSpPr>
        <p:sp>
          <p:nvSpPr>
            <p:cNvPr id="14" name="Persegi Panjang Sudut Bundar 13"/>
            <p:cNvSpPr/>
            <p:nvPr/>
          </p:nvSpPr>
          <p:spPr>
            <a:xfrm>
              <a:off x="1500166" y="3929066"/>
              <a:ext cx="2000264" cy="7143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Kotak Teks 25"/>
            <p:cNvSpPr txBox="1"/>
            <p:nvPr/>
          </p:nvSpPr>
          <p:spPr>
            <a:xfrm>
              <a:off x="2071670" y="407194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Warna </a:t>
              </a:r>
              <a:endParaRPr lang="id-ID" dirty="0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3428992" y="5500702"/>
            <a:ext cx="2000264" cy="714380"/>
            <a:chOff x="3857620" y="5000636"/>
            <a:chExt cx="2000264" cy="714380"/>
          </a:xfrm>
        </p:grpSpPr>
        <p:sp>
          <p:nvSpPr>
            <p:cNvPr id="15" name="Persegi Panjang Sudut Bundar 14"/>
            <p:cNvSpPr/>
            <p:nvPr/>
          </p:nvSpPr>
          <p:spPr>
            <a:xfrm>
              <a:off x="3857620" y="5000636"/>
              <a:ext cx="2000264" cy="71438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Kotak Teks 27"/>
            <p:cNvSpPr txBox="1"/>
            <p:nvPr/>
          </p:nvSpPr>
          <p:spPr>
            <a:xfrm>
              <a:off x="4357686" y="514351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err="1" smtClean="0"/>
                <a:t>Artefak</a:t>
              </a:r>
              <a:r>
                <a:rPr lang="id-ID" dirty="0" smtClean="0"/>
                <a:t> </a:t>
              </a:r>
              <a:endParaRPr lang="id-ID" dirty="0"/>
            </a:p>
          </p:txBody>
        </p:sp>
      </p:grpSp>
      <p:cxnSp>
        <p:nvCxnSpPr>
          <p:cNvPr id="31" name="Konektor Panah Lurus 30"/>
          <p:cNvCxnSpPr>
            <a:stCxn id="4" idx="1"/>
          </p:cNvCxnSpPr>
          <p:nvPr/>
        </p:nvCxnSpPr>
        <p:spPr>
          <a:xfrm rot="16200000" flipV="1">
            <a:off x="2439322" y="1418274"/>
            <a:ext cx="1251216" cy="986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Konektor Panah Lurus 32"/>
          <p:cNvCxnSpPr>
            <a:stCxn id="4" idx="7"/>
          </p:cNvCxnSpPr>
          <p:nvPr/>
        </p:nvCxnSpPr>
        <p:spPr>
          <a:xfrm rot="5400000" flipH="1" flipV="1">
            <a:off x="4667644" y="1632588"/>
            <a:ext cx="1108340" cy="700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Konektor Panah Lurus 34"/>
          <p:cNvCxnSpPr>
            <a:stCxn id="4" idx="2"/>
          </p:cNvCxnSpPr>
          <p:nvPr/>
        </p:nvCxnSpPr>
        <p:spPr>
          <a:xfrm rot="10800000">
            <a:off x="2500298" y="2857496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Konektor Panah Lurus 36"/>
          <p:cNvCxnSpPr>
            <a:stCxn id="4" idx="6"/>
          </p:cNvCxnSpPr>
          <p:nvPr/>
        </p:nvCxnSpPr>
        <p:spPr>
          <a:xfrm flipV="1">
            <a:off x="5143504" y="2786058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Konektor Panah Lurus 38"/>
          <p:cNvCxnSpPr>
            <a:stCxn id="4" idx="3"/>
          </p:cNvCxnSpPr>
          <p:nvPr/>
        </p:nvCxnSpPr>
        <p:spPr>
          <a:xfrm rot="5400000">
            <a:off x="2653636" y="3453206"/>
            <a:ext cx="608274" cy="1200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Konektor Panah Lurus 40"/>
          <p:cNvCxnSpPr>
            <a:stCxn id="4" idx="4"/>
          </p:cNvCxnSpPr>
          <p:nvPr/>
        </p:nvCxnSpPr>
        <p:spPr>
          <a:xfrm rot="5400000">
            <a:off x="3536149" y="4679165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Konektor Panah Lurus 42"/>
          <p:cNvCxnSpPr>
            <a:stCxn id="4" idx="5"/>
          </p:cNvCxnSpPr>
          <p:nvPr/>
        </p:nvCxnSpPr>
        <p:spPr>
          <a:xfrm rot="16200000" flipH="1">
            <a:off x="4703363" y="3917553"/>
            <a:ext cx="965464" cy="629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614734" cy="605808"/>
          </a:xfrm>
        </p:spPr>
        <p:txBody>
          <a:bodyPr/>
          <a:lstStyle/>
          <a:p>
            <a:r>
              <a:rPr lang="id-ID" dirty="0" smtClean="0"/>
              <a:t>Bahasa tubuh</a:t>
            </a:r>
            <a:endParaRPr lang="id-ID" dirty="0"/>
          </a:p>
        </p:txBody>
      </p:sp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500034" y="1071546"/>
            <a:ext cx="7239000" cy="542928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Isyarat Tangan</a:t>
            </a:r>
          </a:p>
          <a:p>
            <a:pPr>
              <a:buFontTx/>
              <a:buChar char="-"/>
            </a:pPr>
            <a:r>
              <a:rPr lang="id-ID" dirty="0" smtClean="0"/>
              <a:t>Ketika orang </a:t>
            </a:r>
            <a:r>
              <a:rPr lang="id-ID" dirty="0" err="1" smtClean="0"/>
              <a:t>menelpon</a:t>
            </a:r>
            <a:r>
              <a:rPr lang="id-ID" dirty="0" smtClean="0"/>
              <a:t>, gerakan tangan </a:t>
            </a:r>
            <a:r>
              <a:rPr lang="id-ID" dirty="0" err="1" smtClean="0"/>
              <a:t>seringkali</a:t>
            </a:r>
            <a:r>
              <a:rPr lang="id-ID" dirty="0" smtClean="0"/>
              <a:t> menginformasikan apa yang sedang ia bicarakan.</a:t>
            </a:r>
          </a:p>
          <a:p>
            <a:pPr>
              <a:buFontTx/>
              <a:buChar char="-"/>
            </a:pPr>
            <a:r>
              <a:rPr lang="id-ID" dirty="0" err="1" smtClean="0"/>
              <a:t>Untun</a:t>
            </a:r>
            <a:r>
              <a:rPr lang="id-ID" dirty="0" smtClean="0"/>
              <a:t> menunjuk </a:t>
            </a:r>
            <a:r>
              <a:rPr lang="id-ID" dirty="0" err="1" smtClean="0"/>
              <a:t>“saya</a:t>
            </a:r>
            <a:r>
              <a:rPr lang="id-ID" dirty="0" smtClean="0"/>
              <a:t>”, telunjuk sering </a:t>
            </a:r>
            <a:r>
              <a:rPr lang="id-ID" dirty="0" err="1" smtClean="0"/>
              <a:t>digerakan</a:t>
            </a:r>
            <a:r>
              <a:rPr lang="id-ID" dirty="0" smtClean="0"/>
              <a:t> ke arah dada atau hidung.</a:t>
            </a:r>
          </a:p>
          <a:p>
            <a:pPr>
              <a:buFontTx/>
              <a:buChar char="-"/>
            </a:pPr>
            <a:r>
              <a:rPr lang="id-ID" dirty="0" smtClean="0"/>
              <a:t>Simbol </a:t>
            </a:r>
            <a:r>
              <a:rPr lang="id-ID" dirty="0" err="1" smtClean="0"/>
              <a:t>“V</a:t>
            </a:r>
            <a:r>
              <a:rPr lang="id-ID" dirty="0" smtClean="0"/>
              <a:t>” dengan jari telunjuk dan jari tengah menandakan kemenangan</a:t>
            </a:r>
          </a:p>
          <a:p>
            <a:pPr>
              <a:buFontTx/>
              <a:buChar char="-"/>
            </a:pPr>
            <a:r>
              <a:rPr lang="id-ID" dirty="0" smtClean="0"/>
              <a:t>Telunjuk </a:t>
            </a:r>
            <a:r>
              <a:rPr lang="id-ID" dirty="0" err="1" smtClean="0"/>
              <a:t>dgn</a:t>
            </a:r>
            <a:r>
              <a:rPr lang="id-ID" dirty="0" smtClean="0"/>
              <a:t> posisi miring di kening, atau memutar-mutar di depan telinga diartikan </a:t>
            </a:r>
            <a:r>
              <a:rPr lang="id-ID" dirty="0" err="1" smtClean="0"/>
              <a:t>“gila</a:t>
            </a:r>
            <a:r>
              <a:rPr lang="id-ID" dirty="0" smtClean="0"/>
              <a:t>”</a:t>
            </a:r>
          </a:p>
          <a:p>
            <a:pPr>
              <a:buFontTx/>
              <a:buChar char="-"/>
            </a:pPr>
            <a:r>
              <a:rPr lang="id-ID" dirty="0" smtClean="0"/>
              <a:t>Jempol : cari tumpangan, cabul, menunjuk arah, habisi. 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4443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14356"/>
            <a:ext cx="34377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71810"/>
            <a:ext cx="3808570" cy="28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000504"/>
            <a:ext cx="1819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392909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Gerakan Kepala</a:t>
            </a:r>
          </a:p>
          <a:p>
            <a:pPr>
              <a:buFontTx/>
              <a:buChar char="-"/>
            </a:pPr>
            <a:r>
              <a:rPr lang="id-ID" sz="2000" dirty="0" smtClean="0"/>
              <a:t>Anggukan kepala (Indonesia vs Bulgaria, India)</a:t>
            </a:r>
          </a:p>
          <a:p>
            <a:pPr>
              <a:buFontTx/>
              <a:buChar char="-"/>
            </a:pPr>
            <a:r>
              <a:rPr lang="id-ID" sz="2000" dirty="0" err="1" smtClean="0"/>
              <a:t>Menyentakan</a:t>
            </a:r>
            <a:r>
              <a:rPr lang="id-ID" sz="2000" dirty="0" smtClean="0"/>
              <a:t> kepala </a:t>
            </a:r>
            <a:r>
              <a:rPr lang="id-ID" sz="2000" dirty="0" err="1" smtClean="0"/>
              <a:t>kebelakang</a:t>
            </a:r>
            <a:r>
              <a:rPr lang="id-ID" sz="2000" dirty="0" smtClean="0"/>
              <a:t> + menengadah</a:t>
            </a:r>
          </a:p>
          <a:p>
            <a:pPr>
              <a:buFontTx/>
              <a:buChar char="-"/>
            </a:pPr>
            <a:r>
              <a:rPr lang="id-ID" sz="2000" dirty="0" smtClean="0"/>
              <a:t>Geleng kepala</a:t>
            </a:r>
          </a:p>
          <a:p>
            <a:r>
              <a:rPr lang="id-ID" sz="2000" dirty="0" smtClean="0"/>
              <a:t>Postur Tubuh dan Posisi Kaki</a:t>
            </a:r>
          </a:p>
          <a:p>
            <a:pPr>
              <a:buFontTx/>
              <a:buChar char="-"/>
            </a:pPr>
            <a:r>
              <a:rPr lang="id-ID" sz="2000" dirty="0" smtClean="0"/>
              <a:t>Tubuh memberi informasi: tegap, lemah, santai, serius.</a:t>
            </a:r>
          </a:p>
          <a:p>
            <a:pPr>
              <a:buFontTx/>
              <a:buChar char="-"/>
            </a:pPr>
            <a:r>
              <a:rPr lang="id-ID" sz="2000" dirty="0" smtClean="0"/>
              <a:t>Cara duduk: di kursi lain dengan di atas lantai</a:t>
            </a:r>
          </a:p>
          <a:p>
            <a:pPr>
              <a:buFontTx/>
              <a:buChar char="-"/>
            </a:pPr>
            <a:r>
              <a:rPr lang="id-ID" sz="2000" dirty="0" smtClean="0"/>
              <a:t>Cara berjalan tangan di belakang</a:t>
            </a:r>
          </a:p>
          <a:p>
            <a:pPr>
              <a:buFontTx/>
              <a:buChar char="-"/>
            </a:pPr>
            <a:r>
              <a:rPr lang="id-ID" sz="2000" dirty="0" smtClean="0"/>
              <a:t>Cara duduk menyender penuh </a:t>
            </a:r>
            <a:r>
              <a:rPr lang="id-ID" sz="2000" dirty="0" err="1" smtClean="0"/>
              <a:t>dgn</a:t>
            </a:r>
            <a:r>
              <a:rPr lang="id-ID" sz="2000" dirty="0" smtClean="0"/>
              <a:t> kaki selonjoran</a:t>
            </a:r>
          </a:p>
          <a:p>
            <a:pPr>
              <a:buFontTx/>
              <a:buChar char="-"/>
            </a:pPr>
            <a:r>
              <a:rPr lang="id-ID" sz="2000" dirty="0" smtClean="0"/>
              <a:t>Memperlihatkan alas kaki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14818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321361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udukan Isi 2"/>
          <p:cNvSpPr>
            <a:spLocks noGrp="1"/>
          </p:cNvSpPr>
          <p:nvPr>
            <p:ph idx="1"/>
          </p:nvPr>
        </p:nvSpPr>
        <p:spPr>
          <a:xfrm>
            <a:off x="457200" y="297192"/>
            <a:ext cx="7239000" cy="2274552"/>
          </a:xfrm>
        </p:spPr>
        <p:txBody>
          <a:bodyPr>
            <a:normAutofit fontScale="85000" lnSpcReduction="10000"/>
          </a:bodyPr>
          <a:lstStyle/>
          <a:p>
            <a:r>
              <a:rPr lang="id-ID" dirty="0" err="1" smtClean="0"/>
              <a:t>Aktifitas</a:t>
            </a:r>
            <a:r>
              <a:rPr lang="id-ID" dirty="0" smtClean="0"/>
              <a:t> Wajah &amp; Tatapan Mata</a:t>
            </a:r>
          </a:p>
          <a:p>
            <a:pPr>
              <a:buFontTx/>
              <a:buChar char="-"/>
            </a:pPr>
            <a:r>
              <a:rPr lang="id-ID" dirty="0" smtClean="0"/>
              <a:t>Wajah mempengaruhi komunikasi 55%, </a:t>
            </a:r>
            <a:r>
              <a:rPr lang="id-ID" dirty="0" err="1" smtClean="0"/>
              <a:t>vocal</a:t>
            </a:r>
            <a:r>
              <a:rPr lang="id-ID" dirty="0" smtClean="0"/>
              <a:t> 30%, dan verbal 7%</a:t>
            </a:r>
          </a:p>
          <a:p>
            <a:pPr>
              <a:buFontTx/>
              <a:buChar char="-"/>
            </a:pPr>
            <a:r>
              <a:rPr lang="id-ID" dirty="0" smtClean="0"/>
              <a:t>Mengangkat alis, gerak bibir, dll.</a:t>
            </a:r>
          </a:p>
          <a:p>
            <a:pPr>
              <a:buFontTx/>
              <a:buChar char="-"/>
            </a:pPr>
            <a:r>
              <a:rPr lang="id-ID" dirty="0" smtClean="0"/>
              <a:t>Kontak Mata: fungsi ekspresif &amp; fungsi pengaturan</a:t>
            </a:r>
          </a:p>
          <a:p>
            <a:pPr>
              <a:buFontTx/>
              <a:buChar char="-"/>
            </a:pPr>
            <a:r>
              <a:rPr lang="id-ID" dirty="0" smtClean="0"/>
              <a:t>Istilah: mata duitan, mata keranjang, mata batin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131173" cy="23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71744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00306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000636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500570"/>
            <a:ext cx="1438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5000612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kur">
  <a:themeElements>
    <a:clrScheme name="Makur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akur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akur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441</Words>
  <Application>Microsoft Office PowerPoint</Application>
  <PresentationFormat>Tampilan Layar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Salindia</vt:lpstr>
      </vt:variant>
      <vt:variant>
        <vt:i4>12</vt:i4>
      </vt:variant>
    </vt:vector>
  </HeadingPairs>
  <TitlesOfParts>
    <vt:vector size="13" baseType="lpstr">
      <vt:lpstr>Makur</vt:lpstr>
      <vt:lpstr>Salindia 1</vt:lpstr>
      <vt:lpstr>Perilaku mata</vt:lpstr>
      <vt:lpstr>Fungsi prilaku nonverbal</vt:lpstr>
      <vt:lpstr>Salindia 4</vt:lpstr>
      <vt:lpstr>Salindia 5</vt:lpstr>
      <vt:lpstr>Bahasa tubuh</vt:lpstr>
      <vt:lpstr>Salindia 7</vt:lpstr>
      <vt:lpstr>Salindia 8</vt:lpstr>
      <vt:lpstr>Salindia 9</vt:lpstr>
      <vt:lpstr>sentuhan</vt:lpstr>
      <vt:lpstr>Penampilan fisik</vt:lpstr>
      <vt:lpstr>diam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Salindia 1</dc:title>
  <dc:creator>Salsa</dc:creator>
  <cp:lastModifiedBy>Salsa</cp:lastModifiedBy>
  <cp:revision>11</cp:revision>
  <dcterms:created xsi:type="dcterms:W3CDTF">2011-03-13T18:58:43Z</dcterms:created>
  <dcterms:modified xsi:type="dcterms:W3CDTF">2011-03-13T20:46:26Z</dcterms:modified>
</cp:coreProperties>
</file>