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4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8" r:id="rId32"/>
    <p:sldId id="289" r:id="rId33"/>
    <p:sldId id="290" r:id="rId34"/>
    <p:sldId id="285" r:id="rId35"/>
    <p:sldId id="286" r:id="rId36"/>
    <p:sldId id="291" r:id="rId37"/>
    <p:sldId id="292" r:id="rId38"/>
    <p:sldId id="293" r:id="rId39"/>
    <p:sldId id="294" r:id="rId40"/>
    <p:sldId id="295" r:id="rId41"/>
    <p:sldId id="297" r:id="rId42"/>
    <p:sldId id="299" r:id="rId43"/>
    <p:sldId id="300" r:id="rId44"/>
    <p:sldId id="301" r:id="rId45"/>
  </p:sldIdLst>
  <p:sldSz cx="9144000" cy="6858000" type="screen4x3"/>
  <p:notesSz cx="7302500" cy="9588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1580-CD22-4256-8EA9-96390A81876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F3B0E-1316-4989-83CF-F9806347F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FFFC27-A704-43B5-930C-B84D17B44934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7370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UKURAN GEJALA PUSAT DAN UKURAN LETAK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740664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berkelompok</a:t>
            </a:r>
            <a:r>
              <a:rPr lang="en-US" dirty="0" smtClean="0"/>
              <a:t> (</a:t>
            </a:r>
            <a:r>
              <a:rPr lang="en-US" dirty="0" err="1" smtClean="0"/>
              <a:t>dengan</a:t>
            </a:r>
            <a:r>
              <a:rPr lang="en-US" dirty="0" smtClean="0"/>
              <a:t> coding)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19200"/>
          </a:xfrm>
        </p:spPr>
        <p:txBody>
          <a:bodyPr/>
          <a:lstStyle/>
          <a:p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coding</a:t>
            </a:r>
            <a:r>
              <a:rPr lang="en-US" dirty="0" smtClean="0"/>
              <a:t>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2667000"/>
          <a:ext cx="2770096" cy="1828800"/>
        </p:xfrm>
        <a:graphic>
          <a:graphicData uri="http://schemas.openxmlformats.org/presentationml/2006/ole">
            <p:oleObj spid="_x0000_s6146" name="Equation" r:id="rId3" imgW="1307880" imgH="8632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76800" y="25908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Keterangan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</a:t>
            </a:r>
            <a:r>
              <a:rPr lang="en-US" sz="2400" dirty="0" err="1" smtClean="0"/>
              <a:t>niali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(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P =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endParaRPr lang="en-US" sz="2400" dirty="0" smtClean="0"/>
          </a:p>
          <a:p>
            <a:r>
              <a:rPr lang="en-US" sz="2400" dirty="0" err="1" smtClean="0"/>
              <a:t>C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=</a:t>
            </a:r>
            <a:r>
              <a:rPr lang="en-US" sz="2400" dirty="0" err="1" smtClean="0"/>
              <a:t>koding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85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kemarin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800" y="22860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4495800"/>
            <a:ext cx="749808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rata-rata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hitungnya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tengah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f.c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497012" y="4114800"/>
          <a:ext cx="2770188" cy="1828800"/>
        </p:xfrm>
        <a:graphic>
          <a:graphicData uri="http://schemas.openxmlformats.org/presentationml/2006/ole">
            <p:oleObj spid="_x0000_s23554" name="Equation" r:id="rId3" imgW="130788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Berbobot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data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, w</a:t>
            </a:r>
            <a:r>
              <a:rPr lang="en-US" baseline="-25000" dirty="0" smtClean="0"/>
              <a:t>2</a:t>
            </a:r>
            <a:r>
              <a:rPr lang="en-US" dirty="0" smtClean="0"/>
              <a:t>, w</a:t>
            </a:r>
            <a:r>
              <a:rPr lang="en-US" baseline="-25000" dirty="0" smtClean="0"/>
              <a:t>3</a:t>
            </a:r>
            <a:r>
              <a:rPr lang="en-US" dirty="0" smtClean="0"/>
              <a:t>, …,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. 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formula: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038350" y="3733800"/>
          <a:ext cx="6288088" cy="2106613"/>
        </p:xfrm>
        <a:graphic>
          <a:graphicData uri="http://schemas.openxmlformats.org/presentationml/2006/ole">
            <p:oleObj spid="_x0000_s24578" name="Equation" r:id="rId3" imgW="250164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Ukur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data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formula yang </a:t>
            </a:r>
            <a:r>
              <a:rPr lang="en-US" dirty="0" err="1" smtClean="0"/>
              <a:t>digunakan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3124200"/>
          <a:ext cx="4737464" cy="731520"/>
        </p:xfrm>
        <a:graphic>
          <a:graphicData uri="http://schemas.openxmlformats.org/presentationml/2006/ole">
            <p:oleObj spid="_x0000_s25602" name="Equation" r:id="rId3" imgW="1726920" imgH="2664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3810000"/>
            <a:ext cx="749808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cukup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digunakan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formula: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425825" y="4406900"/>
          <a:ext cx="3065463" cy="1671638"/>
        </p:xfrm>
        <a:graphic>
          <a:graphicData uri="http://schemas.openxmlformats.org/presentationml/2006/ole">
            <p:oleObj spid="_x0000_s25603" name="Equation" r:id="rId4" imgW="111744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764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: 25, 102, 394, </a:t>
            </a:r>
            <a:r>
              <a:rPr lang="en-US" dirty="0" err="1" smtClean="0"/>
              <a:t>dan</a:t>
            </a:r>
            <a:r>
              <a:rPr lang="en-US" dirty="0" smtClean="0"/>
              <a:t> 1610. </a:t>
            </a:r>
            <a:r>
              <a:rPr lang="en-US" dirty="0" err="1" smtClean="0"/>
              <a:t>Berapakah</a:t>
            </a:r>
            <a:r>
              <a:rPr lang="en-US" dirty="0" smtClean="0"/>
              <a:t> rata-rata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514600" y="3124200"/>
          <a:ext cx="4737100" cy="731838"/>
        </p:xfrm>
        <a:graphic>
          <a:graphicData uri="http://schemas.openxmlformats.org/presentationml/2006/ole">
            <p:oleObj spid="_x0000_s26626" name="Equation" r:id="rId3" imgW="172692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kependudukan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752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1980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didaerah</a:t>
            </a:r>
            <a:r>
              <a:rPr lang="en-US" dirty="0" smtClean="0"/>
              <a:t> “X” </a:t>
            </a:r>
            <a:r>
              <a:rPr lang="en-US" dirty="0" err="1" smtClean="0"/>
              <a:t>adalah</a:t>
            </a:r>
            <a:r>
              <a:rPr lang="en-US" dirty="0" smtClean="0"/>
              <a:t> 1.256,760 </a:t>
            </a:r>
            <a:r>
              <a:rPr lang="en-US" dirty="0" err="1" smtClean="0"/>
              <a:t>jiwa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1985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didaerah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1.498.332 </a:t>
            </a:r>
            <a:r>
              <a:rPr lang="en-US" dirty="0" err="1" smtClean="0"/>
              <a:t>jiwa</a:t>
            </a:r>
            <a:r>
              <a:rPr lang="en-US" dirty="0" smtClean="0"/>
              <a:t>. Daerah “X”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pendudukan</a:t>
            </a:r>
            <a:r>
              <a:rPr lang="en-US" dirty="0" smtClean="0"/>
              <a:t> per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didaerah</a:t>
            </a:r>
            <a:r>
              <a:rPr lang="en-US" dirty="0" smtClean="0"/>
              <a:t> “X” </a:t>
            </a:r>
            <a:r>
              <a:rPr lang="en-US" dirty="0" err="1" smtClean="0"/>
              <a:t>itu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124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Jawaban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3581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Gunakan</a:t>
            </a:r>
            <a:r>
              <a:rPr lang="en-US" sz="2800" dirty="0" smtClean="0"/>
              <a:t> formula</a:t>
            </a:r>
            <a:endParaRPr lang="en-US" sz="28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600200" y="4114800"/>
          <a:ext cx="2125663" cy="1323975"/>
        </p:xfrm>
        <a:graphic>
          <a:graphicData uri="http://schemas.openxmlformats.org/presentationml/2006/ole">
            <p:oleObj spid="_x0000_s27651" name="Equation" r:id="rId3" imgW="7743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Rata-rata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data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4763" y="2971800"/>
          <a:ext cx="2497137" cy="1554163"/>
        </p:xfrm>
        <a:graphic>
          <a:graphicData uri="http://schemas.openxmlformats.org/presentationml/2006/ole">
            <p:oleObj spid="_x0000_s28674" name="Equation" r:id="rId3" imgW="134604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09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kemarin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2077720"/>
          <a:ext cx="3810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371600" y="4343400"/>
            <a:ext cx="749808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err="1" smtClean="0"/>
              <a:t>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rata-rata </a:t>
            </a:r>
            <a:r>
              <a:rPr lang="en-US" sz="3200" dirty="0" err="1" smtClean="0"/>
              <a:t>ukur</a:t>
            </a:r>
            <a:r>
              <a:rPr lang="en-US" sz="3200" dirty="0" smtClean="0"/>
              <a:t>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100"/>
                <a:gridCol w="1981200"/>
                <a:gridCol w="121031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tengah</a:t>
                      </a:r>
                      <a:r>
                        <a:rPr lang="en-US" baseline="0" dirty="0" smtClean="0"/>
                        <a:t> (X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 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/>
                        <a:t>f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err="1" smtClean="0"/>
                        <a:t>Log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524000" y="4495800"/>
          <a:ext cx="2497137" cy="1554163"/>
        </p:xfrm>
        <a:graphic>
          <a:graphicData uri="http://schemas.openxmlformats.org/presentationml/2006/ole">
            <p:oleObj spid="_x0000_s29698" name="Equation" r:id="rId3" imgW="134604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86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</a:t>
            </a:r>
            <a:r>
              <a:rPr lang="en-US" sz="2800" dirty="0" err="1" smtClean="0"/>
              <a:t>gambaran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sekumpulan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819400"/>
            <a:ext cx="746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lvl="0" indent="-341313" algn="just">
              <a:buFont typeface="Arial" pitchFamily="34" charset="0"/>
              <a:buChar char="•"/>
            </a:pPr>
            <a:r>
              <a:rPr lang="fi-FI" sz="2800" i="1" dirty="0" smtClean="0"/>
              <a:t>Ukuran gejala pusat</a:t>
            </a:r>
            <a:r>
              <a:rPr lang="fi-FI" sz="2800" dirty="0" smtClean="0"/>
              <a:t> adalah ukuran statistik yang menggambarkan gejala pusat pengelompokan data</a:t>
            </a:r>
          </a:p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4101405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lvl="0" indent="-287338" algn="just">
              <a:buFont typeface="Arial" pitchFamily="34" charset="0"/>
              <a:buChar char="•"/>
            </a:pPr>
            <a:r>
              <a:rPr lang="fi-FI" sz="2800" dirty="0" smtClean="0"/>
              <a:t>Yang termasuk kedalam ukuran gejala pusat adalah </a:t>
            </a:r>
            <a:r>
              <a:rPr lang="fi-FI" sz="2800" i="1" dirty="0" smtClean="0"/>
              <a:t>rata-rata hitung, rata-rata ukur, rata-rata harmonik </a:t>
            </a:r>
            <a:r>
              <a:rPr lang="fi-FI" sz="2800" dirty="0" smtClean="0"/>
              <a:t>dan </a:t>
            </a:r>
            <a:r>
              <a:rPr lang="fi-FI" sz="2800" i="1" dirty="0" smtClean="0"/>
              <a:t>modus</a:t>
            </a:r>
            <a:r>
              <a:rPr lang="fi-FI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Harmonis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524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data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harmonis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formula: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3124200"/>
          <a:ext cx="3719286" cy="1301750"/>
        </p:xfrm>
        <a:graphic>
          <a:graphicData uri="http://schemas.openxmlformats.org/presentationml/2006/ole">
            <p:oleObj spid="_x0000_s30722" name="Equation" r:id="rId3" imgW="1777680" imgH="622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905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Si A </a:t>
            </a:r>
            <a:r>
              <a:rPr lang="en-US" sz="2800" dirty="0" err="1" smtClean="0"/>
              <a:t>berpergan</a:t>
            </a:r>
            <a:r>
              <a:rPr lang="en-US" sz="2800" dirty="0" smtClean="0"/>
              <a:t> </a:t>
            </a:r>
            <a:r>
              <a:rPr lang="en-US" sz="2800" dirty="0" err="1" smtClean="0"/>
              <a:t>pulang</a:t>
            </a:r>
            <a:r>
              <a:rPr lang="en-US" sz="2800" dirty="0" smtClean="0"/>
              <a:t> </a:t>
            </a:r>
            <a:r>
              <a:rPr lang="en-US" sz="2800" dirty="0" err="1" smtClean="0"/>
              <a:t>pergi</a:t>
            </a:r>
            <a:r>
              <a:rPr lang="en-US" sz="2800" dirty="0" smtClean="0"/>
              <a:t>.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pergi</a:t>
            </a:r>
            <a:r>
              <a:rPr lang="en-US" sz="2800" dirty="0" smtClean="0"/>
              <a:t>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kelajuan</a:t>
            </a:r>
            <a:r>
              <a:rPr lang="en-US" sz="2800" dirty="0" smtClean="0"/>
              <a:t> 10km/jam,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pulangnya</a:t>
            </a:r>
            <a:r>
              <a:rPr lang="en-US" sz="2800" dirty="0" smtClean="0"/>
              <a:t> 20 km/jam. </a:t>
            </a:r>
            <a:r>
              <a:rPr lang="en-US" sz="2800" dirty="0" err="1" smtClean="0"/>
              <a:t>Berapakah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kelajuan</a:t>
            </a:r>
            <a:r>
              <a:rPr lang="en-US" sz="2800" dirty="0" smtClean="0"/>
              <a:t> A </a:t>
            </a:r>
            <a:r>
              <a:rPr lang="en-US" sz="2800" dirty="0" err="1" smtClean="0"/>
              <a:t>pulang</a:t>
            </a:r>
            <a:r>
              <a:rPr lang="en-US" sz="2800" dirty="0" smtClean="0"/>
              <a:t> </a:t>
            </a:r>
            <a:r>
              <a:rPr lang="en-US" sz="2800" dirty="0" err="1" smtClean="0"/>
              <a:t>pergi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3200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Jawaban</a:t>
            </a:r>
            <a:endParaRPr lang="en-US" sz="2800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524000" y="3810000"/>
          <a:ext cx="2709862" cy="955675"/>
        </p:xfrm>
        <a:graphic>
          <a:graphicData uri="http://schemas.openxmlformats.org/presentationml/2006/ole">
            <p:oleObj spid="_x0000_s31746" name="Equation" r:id="rId3" imgW="1295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Rata-Rata </a:t>
            </a:r>
            <a:r>
              <a:rPr lang="en-US" dirty="0" err="1" smtClean="0"/>
              <a:t>Harmonis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rata-rata </a:t>
            </a:r>
            <a:r>
              <a:rPr lang="en-US" dirty="0" err="1" smtClean="0"/>
              <a:t>harmonis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formula: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2667000"/>
          <a:ext cx="1682751" cy="2095501"/>
        </p:xfrm>
        <a:graphic>
          <a:graphicData uri="http://schemas.openxmlformats.org/presentationml/2006/ole">
            <p:oleObj spid="_x0000_s32770" name="Equation" r:id="rId3" imgW="67284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UH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35608" y="1447800"/>
            <a:ext cx="749808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kemarin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95600" y="2077720"/>
          <a:ext cx="3810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371600" y="4343400"/>
            <a:ext cx="749808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err="1" smtClean="0"/>
              <a:t>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rata-rata </a:t>
            </a:r>
            <a:r>
              <a:rPr lang="en-US" sz="3200" dirty="0" err="1" smtClean="0"/>
              <a:t>ukur</a:t>
            </a:r>
            <a:r>
              <a:rPr lang="en-US" sz="3200" dirty="0" smtClean="0"/>
              <a:t>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00"/>
                <a:gridCol w="2136776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tengah</a:t>
                      </a:r>
                      <a:r>
                        <a:rPr lang="en-US" baseline="0" dirty="0" smtClean="0"/>
                        <a:t> (X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-25000" dirty="0" err="1" smtClean="0"/>
                        <a:t>i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baseline="0" dirty="0" smtClean="0"/>
                        <a:t>/X</a:t>
                      </a:r>
                      <a:r>
                        <a:rPr lang="en-US" baseline="-25000" dirty="0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447800" y="4114800"/>
          <a:ext cx="1682750" cy="2095500"/>
        </p:xfrm>
        <a:graphic>
          <a:graphicData uri="http://schemas.openxmlformats.org/presentationml/2006/ole">
            <p:oleObj spid="_x0000_s33794" name="Equation" r:id="rId3" imgW="67284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192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Modus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frekuensinya</a:t>
            </a:r>
            <a:r>
              <a:rPr lang="en-US" dirty="0" smtClean="0"/>
              <a:t> paling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3200400"/>
            <a:ext cx="7498080" cy="121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deretan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diperoleh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2,8,9,11,2,6,6,7,5,2,2.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modusnya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22860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Contoh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Modus data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Formula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modus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42297" y="2514600"/>
          <a:ext cx="3010903" cy="1155700"/>
        </p:xfrm>
        <a:graphic>
          <a:graphicData uri="http://schemas.openxmlformats.org/presentationml/2006/ole">
            <p:oleObj spid="_x0000_s34818" name="Equation" r:id="rId3" imgW="1257120" imgH="4824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3733800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Keterangan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b  = </a:t>
            </a:r>
            <a:r>
              <a:rPr lang="en-US" sz="2800" dirty="0" err="1" smtClean="0"/>
              <a:t>batas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modal</a:t>
            </a:r>
          </a:p>
          <a:p>
            <a:r>
              <a:rPr lang="en-US" sz="2800" dirty="0" smtClean="0"/>
              <a:t>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modal </a:t>
            </a:r>
            <a:r>
              <a:rPr lang="en-US" sz="2800" dirty="0" err="1" smtClean="0"/>
              <a:t>dikurangi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interval </a:t>
            </a:r>
            <a:r>
              <a:rPr lang="en-US" sz="2800" dirty="0" err="1" smtClean="0"/>
              <a:t>sebelumnya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b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modal </a:t>
            </a:r>
            <a:r>
              <a:rPr lang="en-US" sz="2800" dirty="0" err="1" smtClean="0"/>
              <a:t>dikurangi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interval </a:t>
            </a:r>
            <a:r>
              <a:rPr lang="en-US" sz="2800" dirty="0" err="1" smtClean="0"/>
              <a:t>berikutnya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Modus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35608" y="1447800"/>
            <a:ext cx="749808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kemarin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95600" y="2077720"/>
          <a:ext cx="3810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371600" y="4343400"/>
            <a:ext cx="749808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err="1" smtClean="0"/>
              <a:t>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modusnya</a:t>
            </a:r>
            <a:r>
              <a:rPr lang="en-US" sz="3200" dirty="0" smtClean="0"/>
              <a:t>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r>
              <a:rPr lang="en-US" dirty="0" smtClean="0"/>
              <a:t> Modus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00400" y="1371600"/>
          <a:ext cx="33655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750"/>
                <a:gridCol w="1682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38862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Tentukan</a:t>
            </a:r>
            <a:r>
              <a:rPr lang="en-US" sz="3200" dirty="0" smtClean="0"/>
              <a:t>: b =       ; b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       ;  b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 </a:t>
            </a:r>
            <a:endParaRPr lang="en-US" sz="3200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600200" y="4724400"/>
          <a:ext cx="3011487" cy="1155700"/>
        </p:xfrm>
        <a:graphic>
          <a:graphicData uri="http://schemas.openxmlformats.org/presentationml/2006/ole">
            <p:oleObj spid="_x0000_s35842" name="Equation" r:id="rId3" imgW="12571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err="1" smtClean="0"/>
              <a:t>Ukuran</a:t>
            </a:r>
            <a:r>
              <a:rPr lang="en-US" i="1" dirty="0" smtClean="0"/>
              <a:t> </a:t>
            </a:r>
            <a:r>
              <a:rPr lang="en-US" i="1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data. </a:t>
            </a:r>
          </a:p>
          <a:p>
            <a:pPr algn="just"/>
            <a:r>
              <a:rPr lang="en-US" dirty="0" smtClean="0"/>
              <a:t>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median, </a:t>
            </a:r>
            <a:r>
              <a:rPr lang="en-US" i="1" dirty="0" err="1" smtClean="0"/>
              <a:t>kuartil</a:t>
            </a:r>
            <a:r>
              <a:rPr lang="en-US" i="1" dirty="0" smtClean="0"/>
              <a:t>, </a:t>
            </a:r>
            <a:r>
              <a:rPr lang="en-US" i="1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persentil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28800"/>
          </a:xfrm>
        </p:spPr>
        <p:txBody>
          <a:bodyPr/>
          <a:lstStyle/>
          <a:p>
            <a:pPr algn="just"/>
            <a:r>
              <a:rPr lang="en-US" dirty="0" err="1" smtClean="0"/>
              <a:t>Bila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rata-rata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baseline="-25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3429000"/>
          <a:ext cx="4776788" cy="1295400"/>
        </p:xfrm>
        <a:graphic>
          <a:graphicData uri="http://schemas.openxmlformats.org/presentationml/2006/ole">
            <p:oleObj spid="_x0000_s1026" name="Equation" r:id="rId3" imgW="224784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192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Median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diurutkan</a:t>
            </a:r>
            <a:r>
              <a:rPr lang="en-US" dirty="0" smtClean="0"/>
              <a:t> (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47800" y="2590800"/>
            <a:ext cx="749808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3429000"/>
            <a:ext cx="7498080" cy="121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17320" y="25146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Contoh</a:t>
            </a:r>
            <a:r>
              <a:rPr kumimoji="0" lang="en-US" sz="43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Median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47800" y="3505200"/>
            <a:ext cx="749808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data: 5, 5, 7, 9, 11, 12, 15, 18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47800" y="4648200"/>
            <a:ext cx="749808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data: 3, 4, 4, 5, 6, 8, 8, 9, 10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Median data </a:t>
            </a:r>
            <a:r>
              <a:rPr lang="en-US" dirty="0" err="1" smtClean="0"/>
              <a:t>berkelompok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066800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data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, </a:t>
            </a:r>
            <a:r>
              <a:rPr lang="en-US" dirty="0" err="1" smtClean="0"/>
              <a:t>gunakan</a:t>
            </a:r>
            <a:r>
              <a:rPr lang="en-US" dirty="0" smtClean="0"/>
              <a:t> formula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5975" y="2438400"/>
          <a:ext cx="3238500" cy="1143000"/>
        </p:xfrm>
        <a:graphic>
          <a:graphicData uri="http://schemas.openxmlformats.org/presentationml/2006/ole">
            <p:oleObj spid="_x0000_s45058" name="Equation" r:id="rId3" imgW="1295280" imgH="4572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417320" y="3505200"/>
            <a:ext cx="7498080" cy="3048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b = </a:t>
            </a:r>
            <a:r>
              <a:rPr lang="en-US" sz="3200" dirty="0" err="1" smtClean="0"/>
              <a:t>batas</a:t>
            </a:r>
            <a:r>
              <a:rPr lang="en-US" sz="3200" dirty="0" smtClean="0"/>
              <a:t> </a:t>
            </a:r>
            <a:r>
              <a:rPr lang="en-US" sz="3200" dirty="0" err="1" smtClean="0"/>
              <a:t>bawah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median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panjang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banyak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F =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frekuensi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smtClean="0"/>
              <a:t>median</a:t>
            </a:r>
            <a:endParaRPr lang="en-US" sz="32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frekuensi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median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85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kemarin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71800" y="22860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1447800" y="4495800"/>
            <a:ext cx="749808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mediannya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657600"/>
            <a:ext cx="749808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Kelas</a:t>
            </a:r>
            <a:r>
              <a:rPr lang="en-US" dirty="0" smtClean="0"/>
              <a:t> median:</a:t>
            </a:r>
          </a:p>
          <a:p>
            <a:pPr>
              <a:buNone/>
            </a:pPr>
            <a:r>
              <a:rPr lang="en-US" smtClean="0"/>
              <a:t>b </a:t>
            </a:r>
            <a:r>
              <a:rPr lang="en-US" dirty="0" smtClean="0"/>
              <a:t>=    ;p =       ;F =           ;f =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13716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539875" y="4876800"/>
          <a:ext cx="3365500" cy="1143000"/>
        </p:xfrm>
        <a:graphic>
          <a:graphicData uri="http://schemas.openxmlformats.org/presentationml/2006/ole">
            <p:oleObj spid="_x0000_s46082" name="Equation" r:id="rId3" imgW="13460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52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data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…,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diurutkan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terkecil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data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4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baseline="-25000" dirty="0" smtClean="0"/>
              <a:t>. </a:t>
            </a:r>
            <a:r>
              <a:rPr lang="en-US" sz="2800" dirty="0" smtClean="0"/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17320" y="2895600"/>
            <a:ext cx="749808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Langkah-langkah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penentuan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2800" dirty="0" err="1" smtClean="0"/>
              <a:t>Susun</a:t>
            </a:r>
            <a:r>
              <a:rPr lang="en-US" sz="2800" dirty="0" smtClean="0"/>
              <a:t> data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endParaRPr lang="en-US" sz="2800" dirty="0" smtClean="0"/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kuartil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formula: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 startAt="3"/>
              <a:tabLst/>
              <a:defRPr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kuartil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7400" y="4800600"/>
          <a:ext cx="1392072" cy="685800"/>
        </p:xfrm>
        <a:graphic>
          <a:graphicData uri="http://schemas.openxmlformats.org/presentationml/2006/ole">
            <p:oleObj spid="_x0000_s43010" name="Equation" r:id="rId3" imgW="863280" imgH="39348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3830638" y="4800600"/>
          <a:ext cx="1044575" cy="685800"/>
        </p:xfrm>
        <a:graphic>
          <a:graphicData uri="http://schemas.openxmlformats.org/presentationml/2006/ole">
            <p:oleObj spid="_x0000_s43011" name="Equation" r:id="rId4" imgW="647640" imgH="39348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098675" y="5747625"/>
          <a:ext cx="3692525" cy="950038"/>
        </p:xfrm>
        <a:graphic>
          <a:graphicData uri="http://schemas.openxmlformats.org/presentationml/2006/ole">
            <p:oleObj spid="_x0000_s43012" name="Equation" r:id="rId5" imgW="1650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430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13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 40, 30, 50, 65, 45, 55, 70, 60, 80, 35, 85, 95, 100.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1, 2, 3!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17320" y="2362200"/>
            <a:ext cx="7498080" cy="914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Jawaban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1600" y="3200400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Urutkan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bernilai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kecil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71600" y="4191000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 startAt="2"/>
              <a:tabLst/>
              <a:defRPr/>
            </a:pPr>
            <a:r>
              <a:rPr lang="en-US" sz="3200" dirty="0" err="1" smtClean="0"/>
              <a:t>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letaknya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71600" y="5029200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 startAt="3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nilainya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5029200" y="4267200"/>
          <a:ext cx="1701624" cy="838200"/>
        </p:xfrm>
        <a:graphic>
          <a:graphicData uri="http://schemas.openxmlformats.org/presentationml/2006/ole">
            <p:oleObj spid="_x0000_s44034" name="Equation" r:id="rId3" imgW="863280" imgH="39348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981200" y="5715000"/>
          <a:ext cx="4648200" cy="695325"/>
        </p:xfrm>
        <a:graphic>
          <a:graphicData uri="http://schemas.openxmlformats.org/presentationml/2006/ole">
            <p:oleObj spid="_x0000_s44035" name="Equation" r:id="rId4" imgW="1739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data </a:t>
            </a:r>
            <a:r>
              <a:rPr lang="en-US" dirty="0" err="1" smtClean="0"/>
              <a:t>berkelompok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1295400"/>
            <a:ext cx="749808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Langkah-langkah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penentuan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3200" dirty="0" err="1" smtClean="0"/>
              <a:t>Susun</a:t>
            </a:r>
            <a:r>
              <a:rPr lang="en-US" sz="3200" dirty="0" smtClean="0"/>
              <a:t> data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urutan</a:t>
            </a:r>
            <a:r>
              <a:rPr lang="en-US" sz="3200" dirty="0" smtClean="0"/>
              <a:t> </a:t>
            </a:r>
            <a:r>
              <a:rPr lang="en-US" sz="3200" dirty="0" err="1" smtClean="0"/>
              <a:t>nilainya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yang </a:t>
            </a:r>
            <a:r>
              <a:rPr lang="en-US" sz="3200" dirty="0" err="1" smtClean="0"/>
              <a:t>kecil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endParaRPr lang="en-US" sz="3200" dirty="0" smtClean="0"/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kuartil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formula: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7400" y="3810000"/>
          <a:ext cx="2320120" cy="1143000"/>
        </p:xfrm>
        <a:graphic>
          <a:graphicData uri="http://schemas.openxmlformats.org/presentationml/2006/ole">
            <p:oleObj spid="_x0000_s47106" name="Equation" r:id="rId3" imgW="863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62000"/>
          </a:xfrm>
        </p:spPr>
        <p:txBody>
          <a:bodyPr/>
          <a:lstStyle/>
          <a:p>
            <a:pPr marL="596646" lvl="0" indent="-514350">
              <a:buFont typeface="+mj-lt"/>
              <a:buAutoNum type="arabicPeriod" startAt="3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 marL="596646" indent="-514350">
              <a:buNone/>
            </a:pPr>
            <a:endParaRPr lang="en-US" dirty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284413" y="2133600"/>
          <a:ext cx="3570287" cy="982663"/>
        </p:xfrm>
        <a:graphic>
          <a:graphicData uri="http://schemas.openxmlformats.org/presentationml/2006/ole">
            <p:oleObj spid="_x0000_s48130" name="Equation" r:id="rId3" imgW="1790640" imgH="45720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417320" y="3200400"/>
            <a:ext cx="7498080" cy="3352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b = Ujung </a:t>
            </a:r>
            <a:r>
              <a:rPr lang="en-US" sz="3200" dirty="0" err="1" smtClean="0"/>
              <a:t>bawah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kuartil</a:t>
            </a:r>
            <a:r>
              <a:rPr lang="en-US" sz="3200" dirty="0" smtClean="0"/>
              <a:t> </a:t>
            </a:r>
            <a:r>
              <a:rPr lang="en-US" sz="3200" dirty="0" err="1" smtClean="0"/>
              <a:t>ke-i</a:t>
            </a:r>
            <a:endParaRPr lang="en-US" sz="32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panjang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banyak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F =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frekuensi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kuartil</a:t>
            </a:r>
            <a:endParaRPr lang="en-US" sz="32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frekuensi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kuartil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35608" y="1447800"/>
            <a:ext cx="749808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 menggunakan contoh kemarin: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71800" y="22860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4495800"/>
            <a:ext cx="749808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Kuartil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ke-1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kuartil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ke-2!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12192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47800" y="3429000"/>
            <a:ext cx="749808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ke-1:</a:t>
            </a:r>
          </a:p>
          <a:p>
            <a:pPr>
              <a:buNone/>
            </a:pPr>
            <a:r>
              <a:rPr lang="en-US" dirty="0" smtClean="0"/>
              <a:t>b =    ;p =       ;F =           ;f =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71600" y="4800600"/>
            <a:ext cx="7498080" cy="144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kuartil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ke-2: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  ;p =       ;F =           ;f =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Rata-rata </a:t>
            </a:r>
            <a:r>
              <a:rPr lang="en-US" dirty="0" err="1" smtClean="0"/>
              <a:t>hitung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09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70, 75, 60, 65, 80,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hitungnya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Jawab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1148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70; X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75; X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60; X</a:t>
            </a:r>
            <a:r>
              <a:rPr lang="en-US" sz="3200" baseline="-25000" dirty="0" smtClean="0"/>
              <a:t>4 </a:t>
            </a:r>
            <a:r>
              <a:rPr lang="en-US" sz="3200" dirty="0" smtClean="0"/>
              <a:t>= 65; X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 = 80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52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data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…,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diurutkan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terkecil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data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10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baseline="-25000" dirty="0" smtClean="0"/>
              <a:t>. </a:t>
            </a:r>
            <a:r>
              <a:rPr lang="en-US" sz="2800" dirty="0" smtClean="0"/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17320" y="2895600"/>
            <a:ext cx="749808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Langkah-langkah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penentuan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2800" dirty="0" err="1" smtClean="0"/>
              <a:t>Susun</a:t>
            </a:r>
            <a:r>
              <a:rPr lang="en-US" sz="2800" dirty="0" smtClean="0"/>
              <a:t> data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endParaRPr lang="en-US" sz="2800" dirty="0" smtClean="0"/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destil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formula: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 startAt="3"/>
              <a:tabLst/>
              <a:defRPr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desil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4800600"/>
          <a:ext cx="1392072" cy="685800"/>
        </p:xfrm>
        <a:graphic>
          <a:graphicData uri="http://schemas.openxmlformats.org/presentationml/2006/ole">
            <p:oleObj spid="_x0000_s49154" name="Equation" r:id="rId3" imgW="863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Destil</a:t>
            </a:r>
            <a:r>
              <a:rPr lang="en-US" dirty="0" smtClean="0"/>
              <a:t> data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Formula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modus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92375" y="2544763"/>
          <a:ext cx="5110163" cy="1093787"/>
        </p:xfrm>
        <a:graphic>
          <a:graphicData uri="http://schemas.openxmlformats.org/presentationml/2006/ole">
            <p:oleObj spid="_x0000_s50178" name="Equation" r:id="rId3" imgW="2133360" imgH="457200" progId="Equation.3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1417320" y="3657600"/>
            <a:ext cx="7498080" cy="2895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b = </a:t>
            </a:r>
            <a:r>
              <a:rPr lang="en-US" sz="3200" dirty="0" err="1" smtClean="0"/>
              <a:t>batas</a:t>
            </a:r>
            <a:r>
              <a:rPr lang="en-US" sz="3200" dirty="0" smtClean="0"/>
              <a:t> </a:t>
            </a:r>
            <a:r>
              <a:rPr lang="en-US" sz="3200" dirty="0" err="1" smtClean="0"/>
              <a:t>bawah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destil</a:t>
            </a:r>
            <a:r>
              <a:rPr lang="en-US" sz="3200" dirty="0" smtClean="0"/>
              <a:t> </a:t>
            </a:r>
            <a:r>
              <a:rPr lang="en-US" sz="3200" dirty="0" err="1" smtClean="0"/>
              <a:t>ke-i</a:t>
            </a:r>
            <a:endParaRPr lang="en-US" sz="32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panjang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banyak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F =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frekuensi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destil</a:t>
            </a:r>
            <a:endParaRPr lang="en-US" sz="32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frekuensi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/>
              <a:t>desti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Destil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35608" y="1447800"/>
            <a:ext cx="749808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kemarin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71800" y="22860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4495800"/>
            <a:ext cx="749808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Destil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ke-5!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12192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47800" y="3429000"/>
            <a:ext cx="749808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Destil</a:t>
            </a:r>
            <a:r>
              <a:rPr lang="en-US" dirty="0" smtClean="0"/>
              <a:t> ke-5:</a:t>
            </a:r>
          </a:p>
          <a:p>
            <a:pPr>
              <a:buNone/>
            </a:pPr>
            <a:r>
              <a:rPr lang="en-US" dirty="0" smtClean="0"/>
              <a:t>b =    ;p =       ;F =           ;f =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32560" y="1828800"/>
            <a:ext cx="7406640" cy="1600200"/>
          </a:xfrm>
        </p:spPr>
        <p:txBody>
          <a:bodyPr>
            <a:normAutofit/>
          </a:bodyPr>
          <a:lstStyle/>
          <a:p>
            <a:pPr algn="just"/>
            <a:r>
              <a:rPr lang="en-US" sz="6000" dirty="0" smtClean="0"/>
              <a:t>ADA PERTANYAAN???</a:t>
            </a:r>
            <a:endParaRPr 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048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data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data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katakanlah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</a:t>
            </a:r>
            <a:r>
              <a:rPr lang="en-US" baseline="-25000" dirty="0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hitungnya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4572000"/>
          <a:ext cx="6096000" cy="2106471"/>
        </p:xfrm>
        <a:graphic>
          <a:graphicData uri="http://schemas.openxmlformats.org/presentationml/2006/ole">
            <p:oleObj spid="_x0000_s3074" name="Equation" r:id="rId3" imgW="242568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rata-rata </a:t>
            </a:r>
            <a:r>
              <a:rPr lang="en-US" dirty="0" err="1" smtClean="0"/>
              <a:t>hitung</a:t>
            </a:r>
            <a:r>
              <a:rPr lang="en-US" dirty="0" smtClean="0"/>
              <a:t>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2819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ujian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inggris</a:t>
            </a:r>
            <a:r>
              <a:rPr lang="en-US" sz="2800" dirty="0" smtClean="0"/>
              <a:t>,  </a:t>
            </a:r>
            <a:r>
              <a:rPr lang="en-US" sz="2800" dirty="0" err="1" smtClean="0"/>
              <a:t>ada</a:t>
            </a:r>
            <a:r>
              <a:rPr lang="en-US" sz="2800" dirty="0" smtClean="0"/>
              <a:t> 1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50, </a:t>
            </a:r>
            <a:r>
              <a:rPr lang="en-US" sz="2800" dirty="0" err="1" smtClean="0"/>
              <a:t>ada</a:t>
            </a:r>
            <a:r>
              <a:rPr lang="en-US" sz="2800" dirty="0" smtClean="0"/>
              <a:t> 3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60, </a:t>
            </a:r>
            <a:r>
              <a:rPr lang="en-US" sz="2800" dirty="0" err="1" smtClean="0"/>
              <a:t>ada</a:t>
            </a:r>
            <a:r>
              <a:rPr lang="en-US" sz="2800" dirty="0" smtClean="0"/>
              <a:t> 5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65, </a:t>
            </a:r>
            <a:r>
              <a:rPr lang="en-US" sz="2800" dirty="0" err="1" smtClean="0"/>
              <a:t>ada</a:t>
            </a:r>
            <a:r>
              <a:rPr lang="en-US" sz="2800" dirty="0" smtClean="0"/>
              <a:t> 4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80, </a:t>
            </a:r>
            <a:r>
              <a:rPr lang="en-US" sz="2800" dirty="0" err="1" smtClean="0"/>
              <a:t>ada</a:t>
            </a:r>
            <a:r>
              <a:rPr lang="en-US" sz="2800" dirty="0" smtClean="0"/>
              <a:t> 2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95</a:t>
            </a:r>
          </a:p>
          <a:p>
            <a:pPr marL="0" indent="0" algn="just">
              <a:buNone/>
            </a:pP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hitungnya</a:t>
            </a:r>
            <a:r>
              <a:rPr lang="en-US" sz="2800" dirty="0" smtClean="0"/>
              <a:t>?</a:t>
            </a:r>
          </a:p>
          <a:p>
            <a:pPr marL="0" indent="0"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berkelompok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86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data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formula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8" name="Equation" r:id="rId3" imgW="114120" imgH="215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600200" y="3581400"/>
          <a:ext cx="2043113" cy="2106613"/>
        </p:xfrm>
        <a:graphic>
          <a:graphicData uri="http://schemas.openxmlformats.org/presentationml/2006/ole">
            <p:oleObj spid="_x0000_s4099" name="Equation" r:id="rId4" imgW="812520" imgH="8380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7200" y="4114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i </a:t>
            </a:r>
            <a:r>
              <a:rPr lang="en-US" sz="2800" dirty="0" smtClean="0"/>
              <a:t> =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53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kemarin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057400"/>
          <a:ext cx="4064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4267200"/>
            <a:ext cx="749808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rata-rata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hitungnya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8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00"/>
                <a:gridCol w="2136774"/>
                <a:gridCol w="1874837"/>
                <a:gridCol w="18748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tengah</a:t>
                      </a:r>
                      <a:r>
                        <a:rPr lang="en-US" dirty="0" smtClean="0"/>
                        <a:t> (X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-25000" dirty="0" err="1" smtClean="0"/>
                        <a:t>i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24000" y="3886200"/>
          <a:ext cx="2043113" cy="2106613"/>
        </p:xfrm>
        <a:graphic>
          <a:graphicData uri="http://schemas.openxmlformats.org/presentationml/2006/ole">
            <p:oleObj spid="_x0000_s5122" name="Equation" r:id="rId3" imgW="81252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326</TotalTime>
  <Words>1597</Words>
  <Application>Microsoft Office PowerPoint</Application>
  <PresentationFormat>On-screen Show (4:3)</PresentationFormat>
  <Paragraphs>392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Solstice</vt:lpstr>
      <vt:lpstr>Equation</vt:lpstr>
      <vt:lpstr>Microsoft Equation 3.0</vt:lpstr>
      <vt:lpstr>UKURAN GEJALA PUSAT DAN UKURAN LETAK</vt:lpstr>
      <vt:lpstr>Ukuran gejala pusat</vt:lpstr>
      <vt:lpstr>Rata-Rata Hitung</vt:lpstr>
      <vt:lpstr>Contoh Rata-rata hitung</vt:lpstr>
      <vt:lpstr>Rata-Rata Hitung(2)</vt:lpstr>
      <vt:lpstr>Contoh rata-rata hitung (2) </vt:lpstr>
      <vt:lpstr>Rata-rata hitung dengan data berkelompok</vt:lpstr>
      <vt:lpstr>Contoh</vt:lpstr>
      <vt:lpstr>Jawaban</vt:lpstr>
      <vt:lpstr>Rata-rata hitung dengan data berkelompok (dengan coding)</vt:lpstr>
      <vt:lpstr>Contoh</vt:lpstr>
      <vt:lpstr>Jawaban</vt:lpstr>
      <vt:lpstr>Rata-Rata Hitung Berbobot</vt:lpstr>
      <vt:lpstr>Rata-Rata Ukur</vt:lpstr>
      <vt:lpstr>Contoh</vt:lpstr>
      <vt:lpstr>Contoh dibidang kependudukan</vt:lpstr>
      <vt:lpstr>Rata-rata ukur untuk data kelompok</vt:lpstr>
      <vt:lpstr>Contoh UK</vt:lpstr>
      <vt:lpstr>Jawaban</vt:lpstr>
      <vt:lpstr>Rata-Rata Harmonis</vt:lpstr>
      <vt:lpstr>Contoh UH</vt:lpstr>
      <vt:lpstr>Rata-Rata Harmonis untuk Data Kelompok</vt:lpstr>
      <vt:lpstr>Contoh UH</vt:lpstr>
      <vt:lpstr>Jawaban</vt:lpstr>
      <vt:lpstr>Modus</vt:lpstr>
      <vt:lpstr>Modus data kelompok</vt:lpstr>
      <vt:lpstr>Contoh Modus</vt:lpstr>
      <vt:lpstr>Jawaban Modus</vt:lpstr>
      <vt:lpstr>Ukuran Letak</vt:lpstr>
      <vt:lpstr>Median</vt:lpstr>
      <vt:lpstr>Median data berkelompok</vt:lpstr>
      <vt:lpstr>Contoh</vt:lpstr>
      <vt:lpstr>Jawaban</vt:lpstr>
      <vt:lpstr>Kuartil</vt:lpstr>
      <vt:lpstr>Contoh Kuartil</vt:lpstr>
      <vt:lpstr>Kuartil data berkelompok</vt:lpstr>
      <vt:lpstr>Lanjutan</vt:lpstr>
      <vt:lpstr>Contoh Kuartil</vt:lpstr>
      <vt:lpstr>Jawaban</vt:lpstr>
      <vt:lpstr>Desil</vt:lpstr>
      <vt:lpstr>Destil data kelompok</vt:lpstr>
      <vt:lpstr>Contoh Destil</vt:lpstr>
      <vt:lpstr>Jawaban</vt:lpstr>
      <vt:lpstr>ADA PERTANYAAN???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GEJALA PUSAT</dc:title>
  <dc:creator>Kania</dc:creator>
  <cp:lastModifiedBy>Hp</cp:lastModifiedBy>
  <cp:revision>38</cp:revision>
  <dcterms:created xsi:type="dcterms:W3CDTF">2012-03-18T12:19:45Z</dcterms:created>
  <dcterms:modified xsi:type="dcterms:W3CDTF">2012-03-21T02:53:25Z</dcterms:modified>
</cp:coreProperties>
</file>