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9"/>
  </p:notesMasterIdLst>
  <p:sldIdLst>
    <p:sldId id="256" r:id="rId4"/>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A696D-87D9-4216-B8D4-0154EAE6430B}" type="datetimeFigureOut">
              <a:rPr lang="en-US" smtClean="0"/>
              <a:t>3/21/2012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9C12E-FC7D-4709-A30D-7BFD6F9B9B1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B2FBF-143B-42CA-BB1D-0DE26AAE27D0}"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16925-5DC9-4590-9F37-57315438DF86}"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D6A26-A84B-4491-83EC-A46F176A9ABF}"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C3B2FBF-143B-42CA-BB1D-0DE26AAE27D0}" type="datetime1">
              <a:rPr lang="en-US" smtClean="0"/>
              <a:t>3/21/2012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Materi Sistem Pemerintahan Daerah, by Tatik Rohmawati, S.IP.,M.Si.</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DE4723C-7E3E-43ED-AA3B-FE7521D4332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18483E3-117E-45FB-8158-565F808DC63C}" type="datetime1">
              <a:rPr lang="en-US" smtClean="0"/>
              <a:t>3/21/2012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BD4F189-A6A4-46A3-B2C0-93505D4E363D}" type="datetime1">
              <a:rPr lang="en-US" smtClean="0"/>
              <a:t>3/21/2012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DE4723C-7E3E-43ED-AA3B-FE7521D43329}"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D771E03-9F14-4D9B-9E0B-C97872C0AF50}" type="datetime1">
              <a:rPr lang="en-US" smtClean="0"/>
              <a:t>3/21/2012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DE4723C-7E3E-43ED-AA3B-FE7521D4332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54EA5B7-A32F-4D59-A7CC-52AC9DEDD187}" type="datetime1">
              <a:rPr lang="en-US" smtClean="0"/>
              <a:t>3/21/2012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Materi Sistem Pemerintahan Daerah, by Tatik Rohmawati, S.IP.,M.Si.</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DE4723C-7E3E-43ED-AA3B-FE7521D433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5B5818-BDB3-4816-BAED-5CB1094836E7}" type="datetime1">
              <a:rPr lang="en-US" smtClean="0"/>
              <a:t>3/21/2012</a:t>
            </a:fld>
            <a:endParaRPr lang="en-US"/>
          </a:p>
        </p:txBody>
      </p:sp>
      <p:sp>
        <p:nvSpPr>
          <p:cNvPr id="4" name="Footer Placeholder 3"/>
          <p:cNvSpPr>
            <a:spLocks noGrp="1"/>
          </p:cNvSpPr>
          <p:nvPr>
            <p:ph type="ftr" sz="quarter" idx="11"/>
          </p:nvPr>
        </p:nvSpPr>
        <p:spPr/>
        <p:txBody>
          <a:bodyPr/>
          <a:lstStyle/>
          <a:p>
            <a:r>
              <a:rPr lang="en-US" smtClean="0"/>
              <a:t>Materi Sistem Pemerintahan Daerah, by Tatik Rohmawati, S.IP.,M.Si.</a:t>
            </a:r>
            <a:endParaRPr lang="en-US"/>
          </a:p>
        </p:txBody>
      </p:sp>
      <p:sp>
        <p:nvSpPr>
          <p:cNvPr id="5" name="Slide Number Placeholder 4"/>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5E288A0-D2D1-414A-850C-7B2EE55DDFAC}" type="datetime1">
              <a:rPr lang="en-US" smtClean="0"/>
              <a:t>3/21/2012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Materi Sistem Pemerintahan Daerah, by Tatik Rohmawati, S.IP.,M.Si.</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DE4723C-7E3E-43ED-AA3B-FE7521D4332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C7FF7F9-C6D2-4D78-A5A6-70489031DAE8}" type="datetime1">
              <a:rPr lang="en-US" smtClean="0"/>
              <a:t>3/21/2012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DE4723C-7E3E-43ED-AA3B-FE7521D433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483E3-117E-45FB-8158-565F808DC63C}"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E41C1BF-E99E-467F-8371-BF40907452B2}" type="datetime1">
              <a:rPr lang="en-US" smtClean="0"/>
              <a:t>3/21/2012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DE4723C-7E3E-43ED-AA3B-FE7521D433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F16925-5DC9-4590-9F37-57315438DF86}"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D6A26-A84B-4491-83EC-A46F176A9ABF}"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C3B2FBF-143B-42CA-BB1D-0DE26AAE27D0}" type="datetime1">
              <a:rPr lang="en-US" smtClean="0"/>
              <a:t>3/21/2012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Materi Sistem Pemerintahan Daerah, by Tatik Rohmawati, S.IP.,M.Si.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E4723C-7E3E-43ED-AA3B-FE7521D43329}"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8483E3-117E-45FB-8158-565F808DC63C}"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extLst/>
          </a:lstStyle>
          <a:p>
            <a:fld id="{5DE4723C-7E3E-43ED-AA3B-FE7521D4332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D4F189-A6A4-46A3-B2C0-93505D4E363D}"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extLst/>
          </a:lstStyle>
          <a:p>
            <a:fld id="{5DE4723C-7E3E-43ED-AA3B-FE7521D4332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771E03-9F14-4D9B-9E0B-C97872C0AF50}" type="datetime1">
              <a:rPr lang="en-US" smtClean="0"/>
              <a:t>3/21/2012</a:t>
            </a:fld>
            <a:endParaRPr lang="en-US"/>
          </a:p>
        </p:txBody>
      </p:sp>
      <p:sp>
        <p:nvSpPr>
          <p:cNvPr id="6" name="Footer Placeholder 5"/>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p:txBody>
          <a:bodyPr/>
          <a:lstStyle>
            <a:extLst/>
          </a:lstStyle>
          <a:p>
            <a:fld id="{5DE4723C-7E3E-43ED-AA3B-FE7521D4332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4EA5B7-A32F-4D59-A7CC-52AC9DEDD187}" type="datetime1">
              <a:rPr lang="en-US" smtClean="0"/>
              <a:t>3/21/2012</a:t>
            </a:fld>
            <a:endParaRPr lang="en-US"/>
          </a:p>
        </p:txBody>
      </p:sp>
      <p:sp>
        <p:nvSpPr>
          <p:cNvPr id="8" name="Footer Placeholder 7"/>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9" name="Slide Number Placeholder 8"/>
          <p:cNvSpPr>
            <a:spLocks noGrp="1"/>
          </p:cNvSpPr>
          <p:nvPr>
            <p:ph type="sldNum" sz="quarter" idx="12"/>
          </p:nvPr>
        </p:nvSpPr>
        <p:spPr/>
        <p:txBody>
          <a:bodyPr/>
          <a:lstStyle>
            <a:extLst/>
          </a:lstStyle>
          <a:p>
            <a:fld id="{5DE4723C-7E3E-43ED-AA3B-FE7521D433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5B5818-BDB3-4816-BAED-5CB1094836E7}" type="datetime1">
              <a:rPr lang="en-US" smtClean="0"/>
              <a:t>3/21/2012</a:t>
            </a:fld>
            <a:endParaRPr lang="en-US"/>
          </a:p>
        </p:txBody>
      </p:sp>
      <p:sp>
        <p:nvSpPr>
          <p:cNvPr id="4" name="Footer Placeholder 3"/>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5" name="Slide Number Placeholder 4"/>
          <p:cNvSpPr>
            <a:spLocks noGrp="1"/>
          </p:cNvSpPr>
          <p:nvPr>
            <p:ph type="sldNum" sz="quarter" idx="12"/>
          </p:nvPr>
        </p:nvSpPr>
        <p:spPr/>
        <p:txBody>
          <a:bodyPr/>
          <a:lstStyle>
            <a:extLst/>
          </a:lstStyle>
          <a:p>
            <a:fld id="{5DE4723C-7E3E-43ED-AA3B-FE7521D4332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E288A0-D2D1-414A-850C-7B2EE55DDFAC}" type="datetime1">
              <a:rPr lang="en-US" smtClean="0"/>
              <a:t>3/21/2012</a:t>
            </a:fld>
            <a:endParaRPr lang="en-US"/>
          </a:p>
        </p:txBody>
      </p:sp>
      <p:sp>
        <p:nvSpPr>
          <p:cNvPr id="3" name="Footer Placeholder 2"/>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4" name="Slide Number Placeholder 3"/>
          <p:cNvSpPr>
            <a:spLocks noGrp="1"/>
          </p:cNvSpPr>
          <p:nvPr>
            <p:ph type="sldNum" sz="quarter" idx="12"/>
          </p:nvPr>
        </p:nvSpPr>
        <p:spPr/>
        <p:txBody>
          <a:bodyPr/>
          <a:lstStyle>
            <a:extLst/>
          </a:lstStyle>
          <a:p>
            <a:fld id="{5DE4723C-7E3E-43ED-AA3B-FE7521D433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4F189-A6A4-46A3-B2C0-93505D4E363D}"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7FF7F9-C6D2-4D78-A5A6-70489031DAE8}" type="datetime1">
              <a:rPr lang="en-US" smtClean="0"/>
              <a:t>3/21/2012</a:t>
            </a:fld>
            <a:endParaRPr lang="en-US"/>
          </a:p>
        </p:txBody>
      </p:sp>
      <p:sp>
        <p:nvSpPr>
          <p:cNvPr id="6" name="Footer Placeholder 5"/>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p:txBody>
          <a:bodyPr/>
          <a:lstStyle>
            <a:extLst/>
          </a:lstStyle>
          <a:p>
            <a:fld id="{5DE4723C-7E3E-43ED-AA3B-FE7521D433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41C1BF-E99E-467F-8371-BF40907452B2}" type="datetime1">
              <a:rPr lang="en-US" smtClean="0"/>
              <a:t>3/21/2012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E4723C-7E3E-43ED-AA3B-FE7521D4332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F16925-5DC9-4590-9F37-57315438DF86}"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extLst/>
          </a:lstStyle>
          <a:p>
            <a:fld id="{5DE4723C-7E3E-43ED-AA3B-FE7521D4332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7D6A26-A84B-4491-83EC-A46F176A9ABF}"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extLst/>
          </a:lstStyle>
          <a:p>
            <a:fld id="{5DE4723C-7E3E-43ED-AA3B-FE7521D433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771E03-9F14-4D9B-9E0B-C97872C0AF50}"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4EA5B7-A32F-4D59-A7CC-52AC9DEDD187}" type="datetime1">
              <a:rPr lang="en-US" smtClean="0"/>
              <a:t>3/21/2012</a:t>
            </a:fld>
            <a:endParaRPr lang="en-US"/>
          </a:p>
        </p:txBody>
      </p:sp>
      <p:sp>
        <p:nvSpPr>
          <p:cNvPr id="8" name="Footer Placeholder 7"/>
          <p:cNvSpPr>
            <a:spLocks noGrp="1"/>
          </p:cNvSpPr>
          <p:nvPr>
            <p:ph type="ftr" sz="quarter" idx="11"/>
          </p:nvPr>
        </p:nvSpPr>
        <p:spPr/>
        <p:txBody>
          <a:bodyPr/>
          <a:lstStyle/>
          <a:p>
            <a:r>
              <a:rPr lang="en-US" smtClean="0"/>
              <a:t>Materi Sistem Pemerintahan Daerah, by Tatik Rohmawati, S.IP.,M.Si.</a:t>
            </a:r>
            <a:endParaRPr lang="en-US"/>
          </a:p>
        </p:txBody>
      </p:sp>
      <p:sp>
        <p:nvSpPr>
          <p:cNvPr id="9" name="Slide Number Placeholder 8"/>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5B5818-BDB3-4816-BAED-5CB1094836E7}" type="datetime1">
              <a:rPr lang="en-US" smtClean="0"/>
              <a:t>3/21/2012</a:t>
            </a:fld>
            <a:endParaRPr lang="en-US"/>
          </a:p>
        </p:txBody>
      </p:sp>
      <p:sp>
        <p:nvSpPr>
          <p:cNvPr id="4" name="Footer Placeholder 3"/>
          <p:cNvSpPr>
            <a:spLocks noGrp="1"/>
          </p:cNvSpPr>
          <p:nvPr>
            <p:ph type="ftr" sz="quarter" idx="11"/>
          </p:nvPr>
        </p:nvSpPr>
        <p:spPr/>
        <p:txBody>
          <a:bodyPr/>
          <a:lstStyle/>
          <a:p>
            <a:r>
              <a:rPr lang="en-US" smtClean="0"/>
              <a:t>Materi Sistem Pemerintahan Daerah, by Tatik Rohmawati, S.IP.,M.Si.</a:t>
            </a:r>
            <a:endParaRPr lang="en-US"/>
          </a:p>
        </p:txBody>
      </p:sp>
      <p:sp>
        <p:nvSpPr>
          <p:cNvPr id="5" name="Slide Number Placeholder 4"/>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288A0-D2D1-414A-850C-7B2EE55DDFAC}" type="datetime1">
              <a:rPr lang="en-US" smtClean="0"/>
              <a:t>3/21/2012</a:t>
            </a:fld>
            <a:endParaRPr lang="en-US"/>
          </a:p>
        </p:txBody>
      </p:sp>
      <p:sp>
        <p:nvSpPr>
          <p:cNvPr id="3" name="Footer Placeholder 2"/>
          <p:cNvSpPr>
            <a:spLocks noGrp="1"/>
          </p:cNvSpPr>
          <p:nvPr>
            <p:ph type="ftr" sz="quarter" idx="11"/>
          </p:nvPr>
        </p:nvSpPr>
        <p:spPr/>
        <p:txBody>
          <a:bodyPr/>
          <a:lstStyle/>
          <a:p>
            <a:r>
              <a:rPr lang="en-US" smtClean="0"/>
              <a:t>Materi Sistem Pemerintahan Daerah, by Tatik Rohmawati, S.IP.,M.Si.</a:t>
            </a:r>
            <a:endParaRPr lang="en-US"/>
          </a:p>
        </p:txBody>
      </p:sp>
      <p:sp>
        <p:nvSpPr>
          <p:cNvPr id="4" name="Slide Number Placeholder 3"/>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FF7F9-C6D2-4D78-A5A6-70489031DAE8}"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1C1BF-E99E-467F-8371-BF40907452B2}"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Materi Sistem Pemerintahan Daerah, by Tatik Rohmawati, S.IP.,M.Si.</a:t>
            </a:r>
            <a:endParaRPr lang="en-US"/>
          </a:p>
        </p:txBody>
      </p:sp>
      <p:sp>
        <p:nvSpPr>
          <p:cNvPr id="7" name="Slide Number Placeholder 6"/>
          <p:cNvSpPr>
            <a:spLocks noGrp="1"/>
          </p:cNvSpPr>
          <p:nvPr>
            <p:ph type="sldNum" sz="quarter" idx="12"/>
          </p:nvPr>
        </p:nvSpPr>
        <p:spPr/>
        <p:txBody>
          <a:bodyPr/>
          <a:lstStyle/>
          <a:p>
            <a:fld id="{5DE4723C-7E3E-43ED-AA3B-FE7521D433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07CDC-D9D0-4C92-BE85-A2615E8E1CB0}" type="datetime1">
              <a:rPr lang="en-US" smtClean="0"/>
              <a:t>3/21/2012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Materi Sistem Pemerintahan Daerah,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4723C-7E3E-43ED-AA3B-FE7521D433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E607CDC-D9D0-4C92-BE85-A2615E8E1CB0}" type="datetime1">
              <a:rPr lang="en-US" smtClean="0"/>
              <a:t>3/21/2012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Materi Sistem Pemerintahan Daerah, by Tatik Rohmawati, S.IP.,M.Si.</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DE4723C-7E3E-43ED-AA3B-FE7521D4332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607CDC-D9D0-4C92-BE85-A2615E8E1CB0}" type="datetime1">
              <a:rPr lang="en-US" smtClean="0"/>
              <a:t>3/21/2012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Materi Sistem Pemerintahan Daerah, by Tatik Rohmawati, S.IP.,M.Si.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E4723C-7E3E-43ED-AA3B-FE7521D433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id-ID" dirty="0" smtClean="0">
                <a:latin typeface="Kristen ITC" pitchFamily="66" charset="0"/>
              </a:rPr>
              <a:t>Sistem pemerintahan daerah</a:t>
            </a:r>
            <a:endParaRPr lang="en-US" dirty="0"/>
          </a:p>
        </p:txBody>
      </p:sp>
      <p:sp>
        <p:nvSpPr>
          <p:cNvPr id="3" name="Subtitle 2"/>
          <p:cNvSpPr>
            <a:spLocks noGrp="1"/>
          </p:cNvSpPr>
          <p:nvPr>
            <p:ph type="subTitle" idx="1"/>
          </p:nvPr>
        </p:nvSpPr>
        <p:spPr>
          <a:xfrm>
            <a:off x="1371600" y="2971800"/>
            <a:ext cx="6400800" cy="2667000"/>
          </a:xfrm>
        </p:spPr>
        <p:txBody>
          <a:bodyPr/>
          <a:lstStyle/>
          <a:p>
            <a:r>
              <a:rPr lang="id-ID" b="1" dirty="0" smtClean="0">
                <a:solidFill>
                  <a:schemeClr val="tx1"/>
                </a:solidFill>
                <a:latin typeface="Juice ITC" pitchFamily="82" charset="0"/>
              </a:rPr>
              <a:t>Bentuk Negara</a:t>
            </a:r>
          </a:p>
          <a:p>
            <a:r>
              <a:rPr lang="en-US" dirty="0" err="1" smtClean="0">
                <a:solidFill>
                  <a:schemeClr val="tx1"/>
                </a:solidFill>
              </a:rPr>
              <a:t>Oleh</a:t>
            </a:r>
            <a:r>
              <a:rPr lang="en-US" dirty="0" smtClean="0">
                <a:solidFill>
                  <a:schemeClr val="tx1"/>
                </a:solidFill>
              </a:rPr>
              <a:t> :</a:t>
            </a:r>
          </a:p>
          <a:p>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r>
              <a:rPr lang="en-US" dirty="0" smtClean="0">
                <a:solidFill>
                  <a:schemeClr val="tx1"/>
                </a:solidFill>
              </a:rPr>
              <a:t>.</a:t>
            </a:r>
            <a:endParaRPr lang="en-US" dirty="0">
              <a:solidFill>
                <a:schemeClr val="tx1"/>
              </a:solidFill>
            </a:endParaRPr>
          </a:p>
        </p:txBody>
      </p:sp>
      <p:sp>
        <p:nvSpPr>
          <p:cNvPr id="4" name="Date Placeholder 3"/>
          <p:cNvSpPr>
            <a:spLocks noGrp="1"/>
          </p:cNvSpPr>
          <p:nvPr>
            <p:ph type="dt" sz="half" idx="10"/>
          </p:nvPr>
        </p:nvSpPr>
        <p:spPr/>
        <p:txBody>
          <a:bodyPr/>
          <a:lstStyle/>
          <a:p>
            <a:fld id="{96B52C2B-1116-47A5-B2B5-F629C755391D}"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Materi Sistem Pemerintahan Daerah, by Tatik Rohmawati, S.IP.,M.Si.</a:t>
            </a:r>
            <a:endParaRPr lang="en-US"/>
          </a:p>
        </p:txBody>
      </p:sp>
      <p:sp>
        <p:nvSpPr>
          <p:cNvPr id="5" name="Slide Number Placeholder 4"/>
          <p:cNvSpPr>
            <a:spLocks noGrp="1"/>
          </p:cNvSpPr>
          <p:nvPr>
            <p:ph type="sldNum" sz="quarter" idx="12"/>
          </p:nvPr>
        </p:nvSpPr>
        <p:spPr/>
        <p:txBody>
          <a:bodyPr/>
          <a:lstStyle/>
          <a:p>
            <a:fld id="{5DE4723C-7E3E-43ED-AA3B-FE7521D43329}"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Kristen ITC" pitchFamily="66" charset="0"/>
              </a:rPr>
              <a:t>Pemerintahan</a:t>
            </a:r>
            <a:r>
              <a:rPr lang="en-US" dirty="0" smtClean="0">
                <a:latin typeface="Kristen ITC" pitchFamily="66" charset="0"/>
              </a:rPr>
              <a:t> </a:t>
            </a:r>
            <a:r>
              <a:rPr lang="en-US" dirty="0" err="1" smtClean="0">
                <a:latin typeface="Kristen ITC" pitchFamily="66" charset="0"/>
              </a:rPr>
              <a:t>daerah</a:t>
            </a:r>
            <a:r>
              <a:rPr lang="en-US" dirty="0" smtClean="0">
                <a:latin typeface="Kristen ITC" pitchFamily="66" charset="0"/>
              </a:rPr>
              <a:t> </a:t>
            </a:r>
            <a:r>
              <a:rPr lang="en-US" dirty="0" err="1" smtClean="0">
                <a:latin typeface="Kristen ITC" pitchFamily="66" charset="0"/>
              </a:rPr>
              <a:t>dan</a:t>
            </a:r>
            <a:r>
              <a:rPr lang="en-US" dirty="0" smtClean="0">
                <a:latin typeface="Kristen ITC" pitchFamily="66" charset="0"/>
              </a:rPr>
              <a:t> </a:t>
            </a:r>
            <a:br>
              <a:rPr lang="en-US" dirty="0" smtClean="0">
                <a:latin typeface="Kristen ITC" pitchFamily="66" charset="0"/>
              </a:rPr>
            </a:br>
            <a:r>
              <a:rPr lang="en-US" dirty="0" smtClean="0">
                <a:latin typeface="Kristen ITC" pitchFamily="66" charset="0"/>
              </a:rPr>
              <a:t>model </a:t>
            </a:r>
            <a:r>
              <a:rPr lang="en-US" dirty="0" err="1" smtClean="0">
                <a:latin typeface="Kristen ITC" pitchFamily="66" charset="0"/>
              </a:rPr>
              <a:t>pemerintahan</a:t>
            </a:r>
            <a:endParaRPr lang="en-US" dirty="0"/>
          </a:p>
        </p:txBody>
      </p:sp>
      <p:sp>
        <p:nvSpPr>
          <p:cNvPr id="4" name="Content Placeholder 3"/>
          <p:cNvSpPr>
            <a:spLocks noGrp="1"/>
          </p:cNvSpPr>
          <p:nvPr>
            <p:ph sz="half" idx="1"/>
          </p:nvPr>
        </p:nvSpPr>
        <p:spPr>
          <a:xfrm>
            <a:off x="457200" y="1600200"/>
            <a:ext cx="3124200" cy="4525963"/>
          </a:xfrm>
        </p:spPr>
        <p:txBody>
          <a:bodyPr>
            <a:noAutofit/>
          </a:bodyPr>
          <a:lstStyle/>
          <a:p>
            <a:pPr marL="0" indent="0" algn="ctr">
              <a:lnSpc>
                <a:spcPct val="110000"/>
              </a:lnSpc>
              <a:spcBef>
                <a:spcPts val="0"/>
              </a:spcBef>
              <a:buNone/>
              <a:defRPr/>
            </a:pPr>
            <a:r>
              <a:rPr lang="en-US" sz="1200" b="1" dirty="0" err="1">
                <a:latin typeface="Arial" pitchFamily="34" charset="0"/>
                <a:cs typeface="Arial" pitchFamily="34" charset="0"/>
              </a:rPr>
              <a:t>Bentuk</a:t>
            </a:r>
            <a:r>
              <a:rPr lang="en-US" sz="1200" b="1" dirty="0">
                <a:latin typeface="Arial" pitchFamily="34" charset="0"/>
                <a:cs typeface="Arial" pitchFamily="34" charset="0"/>
              </a:rPr>
              <a:t> Negara</a:t>
            </a:r>
          </a:p>
          <a:p>
            <a:pPr marL="95250" indent="-95250" algn="just">
              <a:lnSpc>
                <a:spcPct val="110000"/>
              </a:lnSpc>
              <a:spcBef>
                <a:spcPts val="0"/>
              </a:spcBef>
              <a:buFont typeface="Wingdings" pitchFamily="2" charset="2"/>
              <a:buChar char="q"/>
              <a:defRPr/>
            </a:pPr>
            <a:r>
              <a:rPr lang="id-ID" sz="1200" b="1" dirty="0">
                <a:latin typeface="Arial" pitchFamily="34" charset="0"/>
                <a:cs typeface="Arial" pitchFamily="34" charset="0"/>
              </a:rPr>
              <a:t>Kajian mengenai pemerintahan daerah tidak dapat dilepaskan dari pembicaraan mengenai bentuk negara karena hubungan antara pemerintahan pusat dengan daerah sangat dipengaruhi oleh bentuk negara. Pada dasarnya bentuk negara dibagi menjadi dua, yaitu negara federasi dan negara kesatuan.</a:t>
            </a:r>
          </a:p>
          <a:p>
            <a:pPr marL="95250" indent="-95250" algn="just">
              <a:lnSpc>
                <a:spcPct val="110000"/>
              </a:lnSpc>
              <a:spcBef>
                <a:spcPts val="0"/>
              </a:spcBef>
              <a:buFont typeface="Wingdings" pitchFamily="2" charset="2"/>
              <a:buChar char="q"/>
              <a:defRPr/>
            </a:pPr>
            <a:r>
              <a:rPr lang="id-ID" sz="1200" b="1" dirty="0">
                <a:latin typeface="Arial" pitchFamily="34" charset="0"/>
                <a:cs typeface="Arial" pitchFamily="34" charset="0"/>
              </a:rPr>
              <a:t>Dalam negara federasi atau negara serikat, dua atau lebih </a:t>
            </a:r>
            <a:r>
              <a:rPr lang="id-ID" sz="1200" b="1" i="1" dirty="0">
                <a:latin typeface="Arial" pitchFamily="34" charset="0"/>
                <a:cs typeface="Arial" pitchFamily="34" charset="0"/>
              </a:rPr>
              <a:t>political entity </a:t>
            </a:r>
            <a:r>
              <a:rPr lang="id-ID" sz="1200" b="1" dirty="0">
                <a:latin typeface="Arial" pitchFamily="34" charset="0"/>
                <a:cs typeface="Arial" pitchFamily="34" charset="0"/>
              </a:rPr>
              <a:t>(satuan politik) baik yang sudah berstatus sebagai negara ataupun belum mengadakan suatu perjanjian untuk bersatu dalam suatu ikatan dalam politik yang mewakili mereka sebagai keseluruhan. Dengan pembentukan federasi, terbentuk suatu negara baru yang tunggal, berdiri sendiri, merdeka dan berdaulat penuh. Federasi adalah negara sedangkan anggota-anggota suatu federasi disebut negara bagian. </a:t>
            </a:r>
          </a:p>
          <a:p>
            <a:endParaRPr lang="en-US" sz="1200" dirty="0"/>
          </a:p>
        </p:txBody>
      </p:sp>
      <p:sp>
        <p:nvSpPr>
          <p:cNvPr id="5" name="Content Placeholder 4"/>
          <p:cNvSpPr>
            <a:spLocks noGrp="1"/>
          </p:cNvSpPr>
          <p:nvPr>
            <p:ph sz="half" idx="2"/>
          </p:nvPr>
        </p:nvSpPr>
        <p:spPr>
          <a:xfrm>
            <a:off x="3733800" y="1905001"/>
            <a:ext cx="3962400" cy="3886200"/>
          </a:xfrm>
        </p:spPr>
        <p:txBody>
          <a:bodyPr>
            <a:normAutofit fontScale="32500" lnSpcReduction="20000"/>
          </a:bodyPr>
          <a:lstStyle/>
          <a:p>
            <a:pPr marL="177800" indent="-177800" algn="just">
              <a:buFont typeface="Wingdings" pitchFamily="2" charset="2"/>
              <a:buChar char="q"/>
              <a:defRPr/>
            </a:pPr>
            <a:r>
              <a:rPr lang="id-ID" sz="4300" b="1" dirty="0">
                <a:latin typeface="Arial" pitchFamily="34" charset="0"/>
                <a:cs typeface="Arial" pitchFamily="34" charset="0"/>
              </a:rPr>
              <a:t>Pembentukan negara federasi dilakukan melalui 2 tahap, yaitu (1) tahap pengakuan atas keberadaan negara-negara dan wilayah independen serta (2) tahap kesepakatan untuk membentuk negara federal.</a:t>
            </a:r>
          </a:p>
          <a:p>
            <a:pPr marL="177800" indent="-177800" algn="just">
              <a:buFont typeface="Wingdings" pitchFamily="2" charset="2"/>
              <a:buChar char="q"/>
              <a:defRPr/>
            </a:pPr>
            <a:r>
              <a:rPr lang="id-ID" sz="4300" b="1" dirty="0">
                <a:latin typeface="Arial" pitchFamily="34" charset="0"/>
                <a:cs typeface="Arial" pitchFamily="34" charset="0"/>
              </a:rPr>
              <a:t>Sejumlah alasan memilih federalisme:</a:t>
            </a:r>
          </a:p>
          <a:p>
            <a:pPr indent="-165100" algn="just">
              <a:buFont typeface="+mj-lt"/>
              <a:buAutoNum type="arabicPeriod"/>
              <a:defRPr/>
            </a:pPr>
            <a:r>
              <a:rPr lang="id-ID" sz="4300" b="1" dirty="0">
                <a:latin typeface="Arial" pitchFamily="34" charset="0"/>
                <a:cs typeface="Arial" pitchFamily="34" charset="0"/>
              </a:rPr>
              <a:t>Faktor politis </a:t>
            </a:r>
            <a:r>
              <a:rPr lang="id-ID" sz="4300" b="1" dirty="0">
                <a:latin typeface="Arial" pitchFamily="34" charset="0"/>
                <a:cs typeface="Arial" pitchFamily="34" charset="0"/>
                <a:sym typeface="Wingdings" pitchFamily="2" charset="2"/>
              </a:rPr>
              <a:t> mencegah sentralisasi kekuasaan</a:t>
            </a:r>
          </a:p>
          <a:p>
            <a:pPr indent="-165100" algn="just">
              <a:buFont typeface="+mj-lt"/>
              <a:buAutoNum type="arabicPeriod"/>
              <a:defRPr/>
            </a:pPr>
            <a:r>
              <a:rPr lang="id-ID" sz="4300" b="1" dirty="0">
                <a:latin typeface="Arial" pitchFamily="34" charset="0"/>
                <a:cs typeface="Arial" pitchFamily="34" charset="0"/>
                <a:sym typeface="Wingdings" pitchFamily="2" charset="2"/>
              </a:rPr>
              <a:t>Untuk menghadapi musuh bersama  mempersatukan kekuatan militer, contoh: Sabah, Serawak, Singapura, Malaya bergabung menjadi Malaysia untuk menghadapi ancaman Komunis RRC di utara dan Indonesia di selatan</a:t>
            </a:r>
          </a:p>
          <a:p>
            <a:pPr indent="-165100" algn="just">
              <a:buFont typeface="+mj-lt"/>
              <a:buAutoNum type="arabicPeriod"/>
              <a:defRPr/>
            </a:pPr>
            <a:r>
              <a:rPr lang="id-ID" sz="4300" b="1" dirty="0">
                <a:latin typeface="Arial" pitchFamily="34" charset="0"/>
                <a:cs typeface="Arial" pitchFamily="34" charset="0"/>
                <a:sym typeface="Wingdings" pitchFamily="2" charset="2"/>
              </a:rPr>
              <a:t>Faktor ekonomis  untuk memperkuat pasar hasil produksi sehingga kepentingan ekonomi kalangan kapitalis akan diperluas dan dijamin</a:t>
            </a:r>
          </a:p>
          <a:p>
            <a:pPr indent="-165100" algn="just">
              <a:buFont typeface="+mj-lt"/>
              <a:buAutoNum type="arabicPeriod"/>
              <a:defRPr/>
            </a:pPr>
            <a:r>
              <a:rPr lang="id-ID" sz="4300" b="1" dirty="0">
                <a:latin typeface="Arial" pitchFamily="34" charset="0"/>
                <a:cs typeface="Arial" pitchFamily="34" charset="0"/>
                <a:sym typeface="Wingdings" pitchFamily="2" charset="2"/>
              </a:rPr>
              <a:t>Komitmen terhadap ideologi yang sama</a:t>
            </a:r>
            <a:endParaRPr lang="id-ID" sz="4300" b="1" dirty="0">
              <a:latin typeface="Arial" pitchFamily="34" charset="0"/>
              <a:cs typeface="Arial" pitchFamily="34" charset="0"/>
            </a:endParaRPr>
          </a:p>
          <a:p>
            <a:endParaRPr lang="en-US" dirty="0"/>
          </a:p>
        </p:txBody>
      </p:sp>
      <p:pic>
        <p:nvPicPr>
          <p:cNvPr id="6" name="Picture 2" descr="C:\Program Files\Microsoft Office\MEDIA\CAGCAT10\j0157763.wmf"/>
          <p:cNvPicPr>
            <a:picLocks noChangeAspect="1" noChangeArrowheads="1"/>
          </p:cNvPicPr>
          <p:nvPr/>
        </p:nvPicPr>
        <p:blipFill>
          <a:blip r:embed="rId2" cstate="print"/>
          <a:srcRect/>
          <a:stretch>
            <a:fillRect/>
          </a:stretch>
        </p:blipFill>
        <p:spPr bwMode="auto">
          <a:xfrm>
            <a:off x="7715250" y="0"/>
            <a:ext cx="1428750" cy="6643688"/>
          </a:xfrm>
          <a:prstGeom prst="rect">
            <a:avLst/>
          </a:prstGeom>
          <a:noFill/>
          <a:ln w="9525">
            <a:noFill/>
            <a:miter lim="800000"/>
            <a:headEnd/>
            <a:tailEnd/>
          </a:ln>
        </p:spPr>
      </p:pic>
      <p:sp>
        <p:nvSpPr>
          <p:cNvPr id="7" name="Date Placeholder 6"/>
          <p:cNvSpPr>
            <a:spLocks noGrp="1"/>
          </p:cNvSpPr>
          <p:nvPr>
            <p:ph type="dt" sz="half" idx="10"/>
          </p:nvPr>
        </p:nvSpPr>
        <p:spPr/>
        <p:txBody>
          <a:bodyPr/>
          <a:lstStyle/>
          <a:p>
            <a:fld id="{5FC77268-D4BA-4523-9F29-0211CAF5559E}" type="datetime1">
              <a:rPr lang="en-US" smtClean="0"/>
              <a:t>3/21/2012</a:t>
            </a:fld>
            <a:endParaRPr lang="en-US"/>
          </a:p>
        </p:txBody>
      </p:sp>
      <p:sp>
        <p:nvSpPr>
          <p:cNvPr id="8" name="Slide Number Placeholder 7"/>
          <p:cNvSpPr>
            <a:spLocks noGrp="1"/>
          </p:cNvSpPr>
          <p:nvPr>
            <p:ph type="sldNum" sz="quarter" idx="12"/>
          </p:nvPr>
        </p:nvSpPr>
        <p:spPr/>
        <p:txBody>
          <a:bodyPr/>
          <a:lstStyle/>
          <a:p>
            <a:fld id="{5DE4723C-7E3E-43ED-AA3B-FE7521D43329}" type="slidenum">
              <a:rPr lang="en-US" smtClean="0"/>
              <a:t>2</a:t>
            </a:fld>
            <a:endParaRPr lang="en-US"/>
          </a:p>
        </p:txBody>
      </p:sp>
      <p:sp>
        <p:nvSpPr>
          <p:cNvPr id="9" name="Footer Placeholder 8"/>
          <p:cNvSpPr>
            <a:spLocks noGrp="1"/>
          </p:cNvSpPr>
          <p:nvPr>
            <p:ph type="ftr" sz="quarter" idx="11"/>
          </p:nvPr>
        </p:nvSpPr>
        <p:spPr/>
        <p:txBody>
          <a:bodyPr/>
          <a:lstStyle/>
          <a:p>
            <a:r>
              <a:rPr lang="en-US" smtClean="0"/>
              <a:t>Materi Sistem Pemerintahan Daerah, by Tatik Rohmawati, S.IP.,M.Si.</a:t>
            </a:r>
            <a:endParaRPr lang="en-US"/>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half" idx="1"/>
          </p:nvPr>
        </p:nvSpPr>
        <p:spPr/>
        <p:txBody>
          <a:bodyPr>
            <a:normAutofit fontScale="32500" lnSpcReduction="20000"/>
          </a:bodyPr>
          <a:lstStyle/>
          <a:p>
            <a:pPr marL="179388" indent="-179388" algn="just">
              <a:spcBef>
                <a:spcPct val="0"/>
              </a:spcBef>
              <a:buFont typeface="+mj-lt"/>
              <a:buAutoNum type="arabicParenR"/>
              <a:defRPr/>
            </a:pPr>
            <a:r>
              <a:rPr lang="id-ID" sz="4300" dirty="0" smtClean="0">
                <a:solidFill>
                  <a:schemeClr val="tx1"/>
                </a:solidFill>
                <a:latin typeface="Arial" charset="0"/>
                <a:cs typeface="Arial" charset="0"/>
              </a:rPr>
              <a:t>Nonsentralisasi </a:t>
            </a:r>
            <a:r>
              <a:rPr lang="id-ID" sz="4300" dirty="0">
                <a:solidFill>
                  <a:schemeClr val="tx1"/>
                </a:solidFill>
                <a:latin typeface="Arial" charset="0"/>
                <a:cs typeface="Arial" charset="0"/>
                <a:sym typeface="Wingdings" pitchFamily="2" charset="2"/>
              </a:rPr>
              <a:t> tidak ada pusat kekuasaan yang mendominasi unit-unit politik yang lain karena antara unit politik dengan pusat kekuasaan mempunyai kedudukan/status yang sama</a:t>
            </a:r>
          </a:p>
          <a:p>
            <a:pPr marL="179388" indent="-179388" algn="just">
              <a:spcBef>
                <a:spcPct val="0"/>
              </a:spcBef>
              <a:buFont typeface="+mj-lt"/>
              <a:buAutoNum type="arabicParenR"/>
              <a:defRPr/>
            </a:pPr>
            <a:r>
              <a:rPr lang="id-ID" sz="4300" dirty="0">
                <a:solidFill>
                  <a:schemeClr val="tx1"/>
                </a:solidFill>
                <a:latin typeface="Arial" charset="0"/>
                <a:cs typeface="Arial" charset="0"/>
                <a:sym typeface="Wingdings" pitchFamily="2" charset="2"/>
              </a:rPr>
              <a:t>Derajat perwujudan demokrasi harus tinggi</a:t>
            </a:r>
          </a:p>
          <a:p>
            <a:pPr marL="179388" indent="-179388" algn="just">
              <a:spcBef>
                <a:spcPct val="0"/>
              </a:spcBef>
              <a:buFont typeface="+mj-lt"/>
              <a:buAutoNum type="arabicParenR"/>
              <a:defRPr/>
            </a:pPr>
            <a:r>
              <a:rPr lang="id-ID" sz="4300" dirty="0">
                <a:solidFill>
                  <a:schemeClr val="tx1"/>
                </a:solidFill>
                <a:latin typeface="Arial" charset="0"/>
                <a:cs typeface="Arial" charset="0"/>
                <a:sym typeface="Wingdings" pitchFamily="2" charset="2"/>
              </a:rPr>
              <a:t>Mekanisme check and balance  bagaimana mengatur hubungan di antara lembaga-lembaga negara serta hubungan antara warga masyarakat dengan negara. Juga mengatur hubungan kekuasaan antara pemerintah pusat/federal dengan negara bagian</a:t>
            </a:r>
          </a:p>
          <a:p>
            <a:pPr marL="179388" indent="-179388" algn="just">
              <a:spcBef>
                <a:spcPct val="0"/>
              </a:spcBef>
              <a:buFont typeface="+mj-lt"/>
              <a:buAutoNum type="arabicParenR"/>
              <a:defRPr/>
            </a:pPr>
            <a:r>
              <a:rPr lang="id-ID" sz="4300" dirty="0">
                <a:solidFill>
                  <a:schemeClr val="tx1"/>
                </a:solidFill>
                <a:latin typeface="Arial" charset="0"/>
                <a:cs typeface="Arial" charset="0"/>
                <a:sym typeface="Wingdings" pitchFamily="2" charset="2"/>
              </a:rPr>
              <a:t>Open bargaining  perundingan-perundingan secara terbuka dalam pengambilan keputusan</a:t>
            </a:r>
          </a:p>
          <a:p>
            <a:pPr marL="179388" indent="-179388" algn="just">
              <a:spcBef>
                <a:spcPct val="0"/>
              </a:spcBef>
              <a:buFont typeface="+mj-lt"/>
              <a:buAutoNum type="arabicParenR"/>
              <a:defRPr/>
            </a:pPr>
            <a:r>
              <a:rPr lang="id-ID" sz="4300" dirty="0">
                <a:solidFill>
                  <a:schemeClr val="tx1"/>
                </a:solidFill>
                <a:latin typeface="Arial" charset="0"/>
                <a:cs typeface="Arial" charset="0"/>
                <a:sym typeface="Wingdings" pitchFamily="2" charset="2"/>
              </a:rPr>
              <a:t>Constitualism  konstitusi harus memuat secara lengkap dan terperinci mengenai mekanisme hubungan antara lembaga negara, kekuasaan serta kewenangan pemerintah baik dipusat maupun daerah</a:t>
            </a:r>
          </a:p>
          <a:p>
            <a:endParaRPr lang="en-US" dirty="0"/>
          </a:p>
        </p:txBody>
      </p:sp>
      <p:sp>
        <p:nvSpPr>
          <p:cNvPr id="7" name="Content Placeholder 6"/>
          <p:cNvSpPr>
            <a:spLocks noGrp="1"/>
          </p:cNvSpPr>
          <p:nvPr>
            <p:ph sz="half" idx="2"/>
          </p:nvPr>
        </p:nvSpPr>
        <p:spPr/>
        <p:txBody>
          <a:bodyPr>
            <a:noAutofit/>
          </a:bodyPr>
          <a:lstStyle/>
          <a:p>
            <a:pPr marL="179388" indent="-179388" algn="just">
              <a:spcBef>
                <a:spcPct val="0"/>
              </a:spcBef>
              <a:buFont typeface="+mj-lt"/>
              <a:buAutoNum type="arabicParenR"/>
              <a:defRPr/>
            </a:pPr>
            <a:r>
              <a:rPr lang="id-ID" sz="1300" dirty="0" smtClean="0">
                <a:latin typeface="Arial" charset="0"/>
                <a:cs typeface="Arial" charset="0"/>
                <a:sym typeface="Wingdings" pitchFamily="2" charset="2"/>
              </a:rPr>
              <a:t>Unit-unit pemerintah yang sudah tetap (fixed units)  garis pembatas antara satu lembaga, antara wilayah negara bagian, antara wilayah daerah sudah merupakan sesuatu yang sangat jelas sehingga tidak mudah untuk diubah-ubah (revisi)</a:t>
            </a:r>
          </a:p>
          <a:p>
            <a:pPr marL="177800" indent="-177800" algn="just">
              <a:spcBef>
                <a:spcPct val="0"/>
              </a:spcBef>
              <a:buFont typeface="Wingdings" pitchFamily="2" charset="2"/>
              <a:buChar char="q"/>
              <a:defRPr/>
            </a:pPr>
            <a:r>
              <a:rPr lang="id-ID" sz="1300" dirty="0" smtClean="0">
                <a:latin typeface="Arial" charset="0"/>
                <a:cs typeface="Arial" charset="0"/>
                <a:sym typeface="Wingdings" pitchFamily="2" charset="2"/>
              </a:rPr>
              <a:t>Kelemahan federalisme: dapat memicu sparatisme jika masyarakatnya terfragmentasi</a:t>
            </a:r>
          </a:p>
          <a:p>
            <a:pPr marL="177800" indent="-177800" algn="just">
              <a:spcBef>
                <a:spcPct val="0"/>
              </a:spcBef>
              <a:buFont typeface="Wingdings" pitchFamily="2" charset="2"/>
              <a:buChar char="q"/>
              <a:defRPr/>
            </a:pPr>
            <a:r>
              <a:rPr lang="id-ID" sz="1300" dirty="0" smtClean="0">
                <a:latin typeface="Arial" charset="0"/>
                <a:cs typeface="Arial" charset="0"/>
                <a:sym typeface="Wingdings" pitchFamily="2" charset="2"/>
              </a:rPr>
              <a:t>Negara kesatuan adalah suatu negara yang merdeka dan berdaulat dimana diseluruh negara yang berkuasa hanyalah satu pemerintah pusat yang mengatur seluruh daerah</a:t>
            </a:r>
          </a:p>
          <a:p>
            <a:pPr marL="177800" indent="-177800" algn="just">
              <a:spcBef>
                <a:spcPct val="0"/>
              </a:spcBef>
              <a:buFont typeface="Wingdings" pitchFamily="2" charset="2"/>
              <a:buChar char="q"/>
              <a:defRPr/>
            </a:pPr>
            <a:r>
              <a:rPr lang="id-ID" sz="1300" dirty="0" smtClean="0">
                <a:latin typeface="Arial" charset="0"/>
                <a:cs typeface="Arial" charset="0"/>
                <a:sym typeface="Wingdings" pitchFamily="2" charset="2"/>
              </a:rPr>
              <a:t>Negara kesatuan terbentuk saat kemerdekaan oleh para pendiri negara dengan mengklaim seluruh wilayahnya sebagai bagian dari satu negara. Tidak ada kesepakatan para penguasa daerah karena diasumsikan bahwa semua wilayah yang termasuk di dalamnya bukanlah bagian-bagian wilayah yang bersifat independen. Negaralah yang menjadi sumber kekuasaan yang membentuk daerah-daerah yang kemudian menerima pemberian kekuasaan atau kewenangan dari pemerintah pusat</a:t>
            </a:r>
          </a:p>
          <a:p>
            <a:endParaRPr lang="en-US" sz="1300" dirty="0"/>
          </a:p>
        </p:txBody>
      </p:sp>
      <p:sp>
        <p:nvSpPr>
          <p:cNvPr id="4" name="Date Placeholder 3"/>
          <p:cNvSpPr>
            <a:spLocks noGrp="1"/>
          </p:cNvSpPr>
          <p:nvPr>
            <p:ph type="dt" sz="half" idx="10"/>
          </p:nvPr>
        </p:nvSpPr>
        <p:spPr/>
        <p:txBody>
          <a:bodyPr/>
          <a:lstStyle/>
          <a:p>
            <a:fld id="{5C4297B8-4895-4D5C-B442-B429A43DC61D}" type="datetime1">
              <a:rPr lang="en-US" smtClean="0"/>
              <a:t>3/21/2012</a:t>
            </a:fld>
            <a:endParaRPr lang="en-US"/>
          </a:p>
        </p:txBody>
      </p:sp>
      <p:sp>
        <p:nvSpPr>
          <p:cNvPr id="6" name="Footer Placeholder 5"/>
          <p:cNvSpPr>
            <a:spLocks noGrp="1"/>
          </p:cNvSpPr>
          <p:nvPr>
            <p:ph type="ftr" sz="quarter" idx="11"/>
          </p:nvPr>
        </p:nvSpPr>
        <p:spPr>
          <a:xfrm>
            <a:off x="2209800" y="6407944"/>
            <a:ext cx="4520953" cy="365125"/>
          </a:xfrm>
        </p:spPr>
        <p:txBody>
          <a:bodyPr/>
          <a:lstStyle/>
          <a:p>
            <a:r>
              <a:rPr lang="en-US" dirty="0" err="1" smtClean="0"/>
              <a:t>Materi</a:t>
            </a:r>
            <a:r>
              <a:rPr lang="en-US" dirty="0" smtClean="0"/>
              <a:t> </a:t>
            </a:r>
            <a:r>
              <a:rPr lang="en-US" dirty="0" err="1" smtClean="0"/>
              <a:t>Sistem</a:t>
            </a:r>
            <a:r>
              <a:rPr lang="en-US" dirty="0" smtClean="0"/>
              <a:t> </a:t>
            </a:r>
            <a:r>
              <a:rPr lang="en-US" dirty="0" err="1" smtClean="0"/>
              <a:t>Pemerintahan</a:t>
            </a:r>
            <a:r>
              <a:rPr lang="en-US" dirty="0" smtClean="0"/>
              <a:t> Daerah,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5" name="Slide Number Placeholder 4"/>
          <p:cNvSpPr>
            <a:spLocks noGrp="1"/>
          </p:cNvSpPr>
          <p:nvPr>
            <p:ph type="sldNum" sz="quarter" idx="12"/>
          </p:nvPr>
        </p:nvSpPr>
        <p:spPr/>
        <p:txBody>
          <a:bodyPr/>
          <a:lstStyle/>
          <a:p>
            <a:fld id="{5DE4723C-7E3E-43ED-AA3B-FE7521D43329}" type="slidenum">
              <a:rPr lang="en-US" smtClean="0"/>
              <a:t>3</a:t>
            </a:fld>
            <a:endParaRPr lang="en-US"/>
          </a:p>
        </p:txBody>
      </p:sp>
      <p:sp>
        <p:nvSpPr>
          <p:cNvPr id="2" name="Title 1"/>
          <p:cNvSpPr>
            <a:spLocks noGrp="1"/>
          </p:cNvSpPr>
          <p:nvPr>
            <p:ph type="title"/>
          </p:nvPr>
        </p:nvSpPr>
        <p:spPr/>
        <p:txBody>
          <a:bodyPr>
            <a:normAutofit fontScale="90000"/>
          </a:bodyPr>
          <a:lstStyle/>
          <a:p>
            <a:pPr algn="ctr"/>
            <a:r>
              <a:rPr lang="id-ID" sz="3600" b="1" dirty="0" smtClean="0">
                <a:solidFill>
                  <a:schemeClr val="tx1"/>
                </a:solidFill>
                <a:latin typeface="Arial" charset="0"/>
                <a:cs typeface="Arial" charset="0"/>
              </a:rPr>
              <a:t>Prinsip-prinsip federalisme (Elazar)</a:t>
            </a:r>
            <a:r>
              <a:rPr lang="id-ID" b="1" dirty="0" smtClean="0">
                <a:solidFill>
                  <a:schemeClr val="tx1"/>
                </a:solidFill>
                <a:latin typeface="Arial" charset="0"/>
                <a:cs typeface="Arial" charset="0"/>
              </a:rPr>
              <a:t/>
            </a:r>
            <a:br>
              <a:rPr lang="id-ID" b="1" dirty="0" smtClean="0">
                <a:solidFill>
                  <a:schemeClr val="tx1"/>
                </a:solidFill>
                <a:latin typeface="Arial" charset="0"/>
                <a:cs typeface="Arial" charset="0"/>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fontScale="55000" lnSpcReduction="20000"/>
          </a:bodyPr>
          <a:lstStyle/>
          <a:p>
            <a:pPr marL="177800" indent="-177800" algn="just">
              <a:buFont typeface="Wingdings" pitchFamily="2" charset="2"/>
              <a:buChar char="q"/>
              <a:defRPr/>
            </a:pPr>
            <a:r>
              <a:rPr lang="id-ID" b="1" dirty="0">
                <a:latin typeface="Arial" pitchFamily="34" charset="0"/>
                <a:cs typeface="Arial" pitchFamily="34" charset="0"/>
              </a:rPr>
              <a:t>Negara kesatuan dapat memilih salah satu dari dua model ini, yaitu:</a:t>
            </a:r>
          </a:p>
          <a:p>
            <a:pPr marL="355600" indent="-177800" algn="just">
              <a:buFont typeface="+mj-lt"/>
              <a:buAutoNum type="arabicPeriod"/>
              <a:defRPr/>
            </a:pPr>
            <a:r>
              <a:rPr lang="id-ID" b="1" dirty="0">
                <a:latin typeface="Arial" pitchFamily="34" charset="0"/>
                <a:cs typeface="Arial" pitchFamily="34" charset="0"/>
              </a:rPr>
              <a:t>Sentralisasi/sentralistis; dan</a:t>
            </a:r>
          </a:p>
          <a:p>
            <a:pPr marL="355600" indent="-177800" algn="just">
              <a:buFont typeface="+mj-lt"/>
              <a:buAutoNum type="arabicPeriod"/>
              <a:defRPr/>
            </a:pPr>
            <a:r>
              <a:rPr lang="id-ID" b="1" dirty="0">
                <a:latin typeface="Arial" pitchFamily="34" charset="0"/>
                <a:cs typeface="Arial" pitchFamily="34" charset="0"/>
              </a:rPr>
              <a:t>Desentralisasi/desentralistis</a:t>
            </a:r>
          </a:p>
          <a:p>
            <a:pPr marL="177800" indent="-177800" algn="just">
              <a:buFont typeface="Wingdings" pitchFamily="2" charset="2"/>
              <a:buChar char="q"/>
              <a:defRPr/>
            </a:pPr>
            <a:r>
              <a:rPr lang="id-ID" b="1" dirty="0">
                <a:latin typeface="Arial" pitchFamily="34" charset="0"/>
                <a:cs typeface="Arial" pitchFamily="34" charset="0"/>
              </a:rPr>
              <a:t>Keuntungan desentralisasi, sebagai berikut:</a:t>
            </a:r>
          </a:p>
          <a:p>
            <a:pPr marL="457200" indent="-279400" algn="just">
              <a:buFont typeface="+mj-lt"/>
              <a:buAutoNum type="arabicPeriod"/>
              <a:defRPr/>
            </a:pPr>
            <a:r>
              <a:rPr lang="id-ID" b="1" dirty="0">
                <a:latin typeface="Arial" pitchFamily="34" charset="0"/>
                <a:cs typeface="Arial" pitchFamily="34" charset="0"/>
              </a:rPr>
              <a:t>Efesiensi dan efektivitas penyelenggaraan pemerintahan</a:t>
            </a:r>
          </a:p>
          <a:p>
            <a:pPr marL="457200" indent="-279400" algn="just">
              <a:buFont typeface="+mj-lt"/>
              <a:buAutoNum type="arabicPeriod"/>
              <a:defRPr/>
            </a:pPr>
            <a:r>
              <a:rPr lang="id-ID" b="1" dirty="0">
                <a:latin typeface="Arial" pitchFamily="34" charset="0"/>
                <a:cs typeface="Arial" pitchFamily="34" charset="0"/>
              </a:rPr>
              <a:t>Pendidikan politik </a:t>
            </a:r>
            <a:r>
              <a:rPr lang="id-ID" b="1" dirty="0">
                <a:latin typeface="Arial" pitchFamily="34" charset="0"/>
                <a:cs typeface="Arial" pitchFamily="34" charset="0"/>
                <a:sym typeface="Wingdings" pitchFamily="2" charset="2"/>
              </a:rPr>
              <a:t> menentukan pilihan politik dan partisipasi </a:t>
            </a:r>
          </a:p>
          <a:p>
            <a:pPr marL="457200" indent="-279400" algn="just">
              <a:buFont typeface="+mj-lt"/>
              <a:buAutoNum type="arabicPeriod"/>
              <a:defRPr/>
            </a:pPr>
            <a:r>
              <a:rPr lang="id-ID" b="1" dirty="0">
                <a:latin typeface="Arial" pitchFamily="34" charset="0"/>
                <a:cs typeface="Arial" pitchFamily="34" charset="0"/>
                <a:sym typeface="Wingdings" pitchFamily="2" charset="2"/>
              </a:rPr>
              <a:t>Pemerintahan daerah sebagai persiapan untuk karir politik lanjutan</a:t>
            </a:r>
          </a:p>
          <a:p>
            <a:pPr marL="457200" indent="-279400" algn="just">
              <a:buFont typeface="+mj-lt"/>
              <a:buAutoNum type="arabicPeriod"/>
              <a:defRPr/>
            </a:pPr>
            <a:r>
              <a:rPr lang="id-ID" b="1" dirty="0">
                <a:latin typeface="Arial" pitchFamily="34" charset="0"/>
                <a:cs typeface="Arial" pitchFamily="34" charset="0"/>
                <a:sym typeface="Wingdings" pitchFamily="2" charset="2"/>
              </a:rPr>
              <a:t>Stabilitas politik</a:t>
            </a:r>
          </a:p>
          <a:p>
            <a:pPr marL="457200" indent="-279400" algn="just">
              <a:buFont typeface="+mj-lt"/>
              <a:buAutoNum type="arabicPeriod"/>
              <a:defRPr/>
            </a:pPr>
            <a:r>
              <a:rPr lang="id-ID" b="1" dirty="0">
                <a:latin typeface="Arial" pitchFamily="34" charset="0"/>
                <a:cs typeface="Arial" pitchFamily="34" charset="0"/>
                <a:sym typeface="Wingdings" pitchFamily="2" charset="2"/>
              </a:rPr>
              <a:t>Kesetaraan politik</a:t>
            </a:r>
          </a:p>
          <a:p>
            <a:pPr marL="457200" indent="-279400" algn="just">
              <a:buFont typeface="+mj-lt"/>
              <a:buAutoNum type="arabicPeriod"/>
              <a:defRPr/>
            </a:pPr>
            <a:r>
              <a:rPr lang="id-ID" b="1" dirty="0">
                <a:latin typeface="Arial" pitchFamily="34" charset="0"/>
                <a:cs typeface="Arial" pitchFamily="34" charset="0"/>
                <a:sym typeface="Wingdings" pitchFamily="2" charset="2"/>
              </a:rPr>
              <a:t>Akuntabilitas politik</a:t>
            </a:r>
            <a:endParaRPr lang="id-ID" b="1" dirty="0">
              <a:latin typeface="Arial" pitchFamily="34" charset="0"/>
              <a:cs typeface="Arial" pitchFamily="34" charset="0"/>
            </a:endParaRPr>
          </a:p>
          <a:p>
            <a:endParaRPr lang="en-US" dirty="0"/>
          </a:p>
        </p:txBody>
      </p:sp>
      <p:pic>
        <p:nvPicPr>
          <p:cNvPr id="7" name="Picture Placeholder 6" descr="DSC03773.JPG"/>
          <p:cNvPicPr>
            <a:picLocks noGrp="1" noChangeAspect="1"/>
          </p:cNvPicPr>
          <p:nvPr>
            <p:ph sz="half" idx="1"/>
          </p:nvPr>
        </p:nvPicPr>
        <p:blipFill>
          <a:blip r:embed="rId2" cstate="print"/>
          <a:srcRect t="16542" b="16542"/>
          <a:stretch>
            <a:fillRect/>
          </a:stretch>
        </p:blipFill>
        <p:spPr>
          <a:xfrm>
            <a:off x="457200" y="1844340"/>
            <a:ext cx="4038600" cy="4037682"/>
          </a:xfrm>
        </p:spPr>
      </p:pic>
      <p:sp>
        <p:nvSpPr>
          <p:cNvPr id="8" name="Date Placeholder 7"/>
          <p:cNvSpPr>
            <a:spLocks noGrp="1"/>
          </p:cNvSpPr>
          <p:nvPr>
            <p:ph type="dt" sz="half" idx="10"/>
          </p:nvPr>
        </p:nvSpPr>
        <p:spPr/>
        <p:txBody>
          <a:bodyPr/>
          <a:lstStyle/>
          <a:p>
            <a:fld id="{CAB4BED7-CBA9-4625-B875-E408BBFA103B}" type="datetime1">
              <a:rPr lang="en-US" smtClean="0"/>
              <a:t>3/21/2012</a:t>
            </a:fld>
            <a:endParaRPr lang="en-US"/>
          </a:p>
        </p:txBody>
      </p:sp>
      <p:sp>
        <p:nvSpPr>
          <p:cNvPr id="9" name="Slide Number Placeholder 8"/>
          <p:cNvSpPr>
            <a:spLocks noGrp="1"/>
          </p:cNvSpPr>
          <p:nvPr>
            <p:ph type="sldNum" sz="quarter" idx="12"/>
          </p:nvPr>
        </p:nvSpPr>
        <p:spPr/>
        <p:txBody>
          <a:bodyPr/>
          <a:lstStyle/>
          <a:p>
            <a:fld id="{5DE4723C-7E3E-43ED-AA3B-FE7521D43329}" type="slidenum">
              <a:rPr lang="en-US" smtClean="0"/>
              <a:t>4</a:t>
            </a:fld>
            <a:endParaRPr lang="en-US"/>
          </a:p>
        </p:txBody>
      </p:sp>
      <p:sp>
        <p:nvSpPr>
          <p:cNvPr id="10" name="Footer Placeholder 9"/>
          <p:cNvSpPr>
            <a:spLocks noGrp="1"/>
          </p:cNvSpPr>
          <p:nvPr>
            <p:ph type="ftr" sz="quarter" idx="11"/>
          </p:nvPr>
        </p:nvSpPr>
        <p:spPr/>
        <p:txBody>
          <a:bodyPr/>
          <a:lstStyle/>
          <a:p>
            <a:r>
              <a:rPr lang="en-US" smtClean="0"/>
              <a:t>Materi Sistem Pemerintahan Daerah, by Tatik Rohmawati, S.IP.,M.Si.</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3B2FBF-143B-42CA-BB1D-0DE26AAE27D0}"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Materi Sistem Pemerintahan Daerah, by Tatik Rohmawati, S.IP.,M.Si.</a:t>
            </a:r>
            <a:endParaRPr lang="en-US"/>
          </a:p>
        </p:txBody>
      </p:sp>
      <p:sp>
        <p:nvSpPr>
          <p:cNvPr id="6" name="Slide Number Placeholder 5"/>
          <p:cNvSpPr>
            <a:spLocks noGrp="1"/>
          </p:cNvSpPr>
          <p:nvPr>
            <p:ph type="sldNum" sz="quarter" idx="12"/>
          </p:nvPr>
        </p:nvSpPr>
        <p:spPr/>
        <p:txBody>
          <a:bodyPr/>
          <a:lstStyle/>
          <a:p>
            <a:fld id="{5DE4723C-7E3E-43ED-AA3B-FE7521D43329}" type="slidenum">
              <a:rPr lang="en-US" smtClean="0"/>
              <a:t>5</a:t>
            </a:fld>
            <a:endParaRPr lang="en-US"/>
          </a:p>
        </p:txBody>
      </p:sp>
      <p:sp>
        <p:nvSpPr>
          <p:cNvPr id="2" name="Title 1"/>
          <p:cNvSpPr>
            <a:spLocks noGrp="1"/>
          </p:cNvSpPr>
          <p:nvPr>
            <p:ph type="title"/>
          </p:nvPr>
        </p:nvSpPr>
        <p:spPr/>
        <p:txBody>
          <a:bodyPr/>
          <a:lstStyle/>
          <a:p>
            <a:r>
              <a:rPr lang="en-US" dirty="0" smtClean="0"/>
              <a:t>Alhamdulillah…..</a:t>
            </a:r>
            <a:br>
              <a:rPr lang="en-US" dirty="0" smtClean="0"/>
            </a:br>
            <a:r>
              <a:rPr lang="en-US" dirty="0" err="1" smtClean="0"/>
              <a:t>Terimakasih</a:t>
            </a:r>
            <a:r>
              <a:rPr lang="en-US" dirty="0" smtClean="0"/>
              <a:t>…</a:t>
            </a:r>
            <a:endParaRPr lang="en-US" dirty="0"/>
          </a:p>
        </p:txBody>
      </p:sp>
      <p:sp>
        <p:nvSpPr>
          <p:cNvPr id="3" name="Subtitle 2"/>
          <p:cNvSpPr>
            <a:spLocks noGrp="1"/>
          </p:cNvSpPr>
          <p:nvPr>
            <p:ph type="body" idx="1"/>
          </p:nvPr>
        </p:nvSpPr>
        <p:spPr/>
        <p:txBody>
          <a:bodyPr/>
          <a:lstStyle/>
          <a:p>
            <a:r>
              <a:rPr lang="en-US" dirty="0" err="1" smtClean="0">
                <a:solidFill>
                  <a:schemeClr val="tx1"/>
                </a:solidFill>
              </a:rPr>
              <a:t>Semoga</a:t>
            </a:r>
            <a:r>
              <a:rPr lang="en-US" dirty="0" smtClean="0">
                <a:solidFill>
                  <a:schemeClr val="tx1"/>
                </a:solidFill>
              </a:rPr>
              <a:t> </a:t>
            </a:r>
            <a:r>
              <a:rPr lang="en-US" dirty="0" err="1" smtClean="0">
                <a:solidFill>
                  <a:schemeClr val="tx1"/>
                </a:solidFill>
              </a:rPr>
              <a:t>Bermanfaat</a:t>
            </a:r>
            <a:r>
              <a:rPr lang="en-US" dirty="0">
                <a:solidFill>
                  <a:schemeClr val="tx1"/>
                </a:solidFill>
              </a:rPr>
              <a:t> </a:t>
            </a:r>
            <a:r>
              <a:rPr lang="en-US" dirty="0" err="1" smtClean="0">
                <a:solidFill>
                  <a:schemeClr val="tx1"/>
                </a:solidFill>
              </a:rPr>
              <a:t>ya</a:t>
            </a:r>
            <a:r>
              <a:rPr lang="en-US" dirty="0" smtClean="0">
                <a:solidFill>
                  <a:schemeClr val="tx1"/>
                </a:solidFill>
              </a:rPr>
              <a:t>…</a:t>
            </a:r>
            <a:endParaRPr lang="en-US" dirty="0">
              <a:solidFill>
                <a:schemeClr val="tx1"/>
              </a:solidFill>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580</Words>
  <Application>Microsoft Office PowerPoint</Application>
  <PresentationFormat>On-screen Show (4:3)</PresentationFormat>
  <Paragraphs>51</Paragraphs>
  <Slides>5</Slides>
  <Notes>0</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Office Theme</vt:lpstr>
      <vt:lpstr>Verve</vt:lpstr>
      <vt:lpstr>Concourse</vt:lpstr>
      <vt:lpstr>Sistem pemerintahan daerah</vt:lpstr>
      <vt:lpstr>Pemerintahan daerah dan  model pemerintahan</vt:lpstr>
      <vt:lpstr>Prinsip-prinsip federalisme (Elazar) </vt:lpstr>
      <vt:lpstr>Slide 4</vt:lpstr>
      <vt:lpstr>Alhamdulillah….. 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pemerintahan daerah</dc:title>
  <dc:creator>IK-dosen</dc:creator>
  <cp:lastModifiedBy>IK-dosen</cp:lastModifiedBy>
  <cp:revision>2</cp:revision>
  <dcterms:created xsi:type="dcterms:W3CDTF">2012-03-21T06:13:21Z</dcterms:created>
  <dcterms:modified xsi:type="dcterms:W3CDTF">2012-03-21T06:32:23Z</dcterms:modified>
</cp:coreProperties>
</file>