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7" r:id="rId3"/>
    <p:sldId id="258" r:id="rId4"/>
    <p:sldId id="259"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7078D-EE5B-4EC0-833D-248F8AAF699D}" type="datetimeFigureOut">
              <a:rPr lang="en-US" smtClean="0"/>
              <a:t>3/21/2012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E5319-5122-499A-9E20-959ED901F7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B673D-98EF-4C5E-BC60-BAAF6BEEF035}"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5CBB4-7A2E-4548-8479-EFB9485E2A12}"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3CB24D-35CA-4F04-90AC-3E655B76896C}"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412FB24-4A2C-468C-AC10-10B37CE835AC}" type="datetime1">
              <a:rPr lang="en-US" smtClean="0"/>
              <a:t>3/21/2012</a:t>
            </a:fld>
            <a:endParaRPr lang="en-US"/>
          </a:p>
        </p:txBody>
      </p:sp>
      <p:sp>
        <p:nvSpPr>
          <p:cNvPr id="2" name="Footer Placeholder 1"/>
          <p:cNvSpPr>
            <a:spLocks noGrp="1"/>
          </p:cNvSpPr>
          <p:nvPr>
            <p:ph type="ftr" sz="quarter" idx="11"/>
          </p:nvPr>
        </p:nvSpPr>
        <p:spPr/>
        <p:txBody>
          <a:bodyPr/>
          <a:lstStyle/>
          <a:p>
            <a:r>
              <a:rPr lang="en-US" smtClean="0"/>
              <a:t>HandOut SPD, By Tatik Rohmawati, S.IP.,M.Si.</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E97656F-F95F-4201-84D2-C4465E828CD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259B4AC-279D-4DA4-B3C2-FEF6E60842B3}" type="datetime1">
              <a:rPr lang="en-US" smtClean="0"/>
              <a:t>3/21/2012</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SPD, By Tatik Rohmawati, S.IP.,M.Si.</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E97656F-F95F-4201-84D2-C4465E828CD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789C778-0D3C-4CEF-82A9-57225A8B8BAF}" type="datetime1">
              <a:rPr lang="en-US" smtClean="0"/>
              <a:t>3/21/2012</a:t>
            </a:fld>
            <a:endParaRPr lang="en-US"/>
          </a:p>
        </p:txBody>
      </p:sp>
      <p:sp>
        <p:nvSpPr>
          <p:cNvPr id="11" name="Footer Placeholder 10"/>
          <p:cNvSpPr>
            <a:spLocks noGrp="1"/>
          </p:cNvSpPr>
          <p:nvPr>
            <p:ph type="ftr" sz="quarter" idx="11"/>
          </p:nvPr>
        </p:nvSpPr>
        <p:spPr/>
        <p:txBody>
          <a:bodyPr/>
          <a:lstStyle/>
          <a:p>
            <a:r>
              <a:rPr lang="en-US" smtClean="0"/>
              <a:t>HandOut SPD, By Tatik Rohmawati, S.IP.,M.Si.</a:t>
            </a:r>
            <a:endParaRPr lang="en-US"/>
          </a:p>
        </p:txBody>
      </p:sp>
      <p:sp>
        <p:nvSpPr>
          <p:cNvPr id="16" name="Slide Number Placeholder 15"/>
          <p:cNvSpPr>
            <a:spLocks noGrp="1"/>
          </p:cNvSpPr>
          <p:nvPr>
            <p:ph type="sldNum" sz="quarter" idx="12"/>
          </p:nvPr>
        </p:nvSpPr>
        <p:spPr/>
        <p:txBody>
          <a:bodyPr/>
          <a:lstStyle/>
          <a:p>
            <a:fld id="{BE97656F-F95F-4201-84D2-C4465E828CD7}"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78C1999-0446-420D-BEAD-4C2BE890B356}" type="datetime1">
              <a:rPr lang="en-US" smtClean="0"/>
              <a:t>3/21/2012</a:t>
            </a:fld>
            <a:endParaRPr lang="en-US"/>
          </a:p>
        </p:txBody>
      </p:sp>
      <p:sp>
        <p:nvSpPr>
          <p:cNvPr id="10" name="Footer Placeholder 9"/>
          <p:cNvSpPr>
            <a:spLocks noGrp="1"/>
          </p:cNvSpPr>
          <p:nvPr>
            <p:ph type="ftr" sz="quarter" idx="11"/>
          </p:nvPr>
        </p:nvSpPr>
        <p:spPr/>
        <p:txBody>
          <a:bodyPr/>
          <a:lstStyle/>
          <a:p>
            <a:r>
              <a:rPr lang="en-US" smtClean="0"/>
              <a:t>HandOut SPD, By Tatik Rohmawati, S.IP.,M.Si.</a:t>
            </a:r>
            <a:endParaRPr lang="en-US"/>
          </a:p>
        </p:txBody>
      </p:sp>
      <p:sp>
        <p:nvSpPr>
          <p:cNvPr id="31" name="Slide Number Placeholder 30"/>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FA86143-6079-46D2-B423-3353004A5B46}"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E97656F-F95F-4201-84D2-C4465E828CD7}"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EBA0CD-E714-4FC5-868A-771221A90315}" type="datetime1">
              <a:rPr lang="en-US" smtClean="0"/>
              <a:t>3/21/2012</a:t>
            </a:fld>
            <a:endParaRPr lang="en-US"/>
          </a:p>
        </p:txBody>
      </p:sp>
      <p:sp>
        <p:nvSpPr>
          <p:cNvPr id="21" name="Footer Placeholder 20"/>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6632F5A-AF04-40A4-90CF-8CDDC3C3432A}" type="datetime1">
              <a:rPr lang="en-US" smtClean="0"/>
              <a:t>3/21/2012</a:t>
            </a:fld>
            <a:endParaRPr lang="en-US"/>
          </a:p>
        </p:txBody>
      </p:sp>
      <p:sp>
        <p:nvSpPr>
          <p:cNvPr id="24" name="Footer Placeholder 23"/>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A35A444-F815-4092-84DC-B0DE89326151}" type="datetime1">
              <a:rPr lang="en-US" smtClean="0"/>
              <a:t>3/21/2012</a:t>
            </a:fld>
            <a:endParaRPr lang="en-US"/>
          </a:p>
        </p:txBody>
      </p:sp>
      <p:sp>
        <p:nvSpPr>
          <p:cNvPr id="29" name="Footer Placeholder 28"/>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6EC97-7148-4177-B4D0-A3E09EE96353}"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A7461FC-EE9F-486A-A854-909471588B8D}"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31" name="Slide Number Placeholder 30"/>
          <p:cNvSpPr>
            <a:spLocks noGrp="1"/>
          </p:cNvSpPr>
          <p:nvPr>
            <p:ph type="sldNum" sz="quarter" idx="12"/>
          </p:nvPr>
        </p:nvSpPr>
        <p:spPr/>
        <p:txBody>
          <a:bodyPr/>
          <a:lstStyle/>
          <a:p>
            <a:fld id="{BE97656F-F95F-4201-84D2-C4465E828CD7}"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FEB65C-14DE-4742-A422-D92CD89B25EE}"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F1608-65D1-42ED-997C-195E4A820684}"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2684E-4504-4FE9-B8FD-2E66B57BE5EB}"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DFCA3-CB34-4773-BC20-D85E1C6FA281}"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6C3F61-692E-4B40-9393-804A7C5A71F0}" type="datetime1">
              <a:rPr lang="en-US" smtClean="0"/>
              <a:t>3/21/2012</a:t>
            </a:fld>
            <a:endParaRPr lang="en-US"/>
          </a:p>
        </p:txBody>
      </p:sp>
      <p:sp>
        <p:nvSpPr>
          <p:cNvPr id="8" name="Footer Placeholder 7"/>
          <p:cNvSpPr>
            <a:spLocks noGrp="1"/>
          </p:cNvSpPr>
          <p:nvPr>
            <p:ph type="ftr" sz="quarter" idx="11"/>
          </p:nvPr>
        </p:nvSpPr>
        <p:spPr/>
        <p:txBody>
          <a:bodyPr/>
          <a:lstStyle/>
          <a:p>
            <a:r>
              <a:rPr lang="en-US" smtClean="0"/>
              <a:t>HandOut SPD, By Tatik Rohmawati, S.IP.,M.Si.</a:t>
            </a:r>
            <a:endParaRPr lang="en-US"/>
          </a:p>
        </p:txBody>
      </p:sp>
      <p:sp>
        <p:nvSpPr>
          <p:cNvPr id="9" name="Slide Number Placeholder 8"/>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5DB86F-21B1-40FF-8E42-6C76ADC4C0EE}" type="datetime1">
              <a:rPr lang="en-US" smtClean="0"/>
              <a:t>3/21/2012</a:t>
            </a:fld>
            <a:endParaRPr lang="en-US"/>
          </a:p>
        </p:txBody>
      </p:sp>
      <p:sp>
        <p:nvSpPr>
          <p:cNvPr id="4" name="Footer Placeholder 3"/>
          <p:cNvSpPr>
            <a:spLocks noGrp="1"/>
          </p:cNvSpPr>
          <p:nvPr>
            <p:ph type="ftr" sz="quarter" idx="11"/>
          </p:nvPr>
        </p:nvSpPr>
        <p:spPr/>
        <p:txBody>
          <a:bodyPr/>
          <a:lstStyle/>
          <a:p>
            <a:r>
              <a:rPr lang="en-US" smtClean="0"/>
              <a:t>HandOut SPD, By Tatik Rohmawati, S.IP.,M.Si.</a:t>
            </a:r>
            <a:endParaRPr lang="en-US"/>
          </a:p>
        </p:txBody>
      </p:sp>
      <p:sp>
        <p:nvSpPr>
          <p:cNvPr id="5" name="Slide Number Placeholder 4"/>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5516C-7A10-45D0-A360-B515B6C8762A}" type="datetime1">
              <a:rPr lang="en-US" smtClean="0"/>
              <a:t>3/21/2012</a:t>
            </a:fld>
            <a:endParaRPr lang="en-US"/>
          </a:p>
        </p:txBody>
      </p:sp>
      <p:sp>
        <p:nvSpPr>
          <p:cNvPr id="3" name="Footer Placeholder 2"/>
          <p:cNvSpPr>
            <a:spLocks noGrp="1"/>
          </p:cNvSpPr>
          <p:nvPr>
            <p:ph type="ftr" sz="quarter" idx="11"/>
          </p:nvPr>
        </p:nvSpPr>
        <p:spPr/>
        <p:txBody>
          <a:bodyPr/>
          <a:lstStyle/>
          <a:p>
            <a:r>
              <a:rPr lang="en-US" smtClean="0"/>
              <a:t>HandOut SPD, By Tatik Rohmawati, S.IP.,M.Si.</a:t>
            </a:r>
            <a:endParaRPr lang="en-US"/>
          </a:p>
        </p:txBody>
      </p:sp>
      <p:sp>
        <p:nvSpPr>
          <p:cNvPr id="4" name="Slide Number Placeholder 3"/>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0E406-6C1F-44D2-8E87-FD4B83E7CEE8}"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AA68A-FF55-4500-8892-6E1959E4478A}"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3DE79-91A4-4B91-AB9B-87B3E482D98D}" type="datetime1">
              <a:rPr lang="en-US" smtClean="0"/>
              <a:t>3/21/2012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SPD,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7656F-F95F-4201-84D2-C4465E828C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E50EB13-1B69-488D-AFC5-5F1CDF723C2E}" type="datetime1">
              <a:rPr lang="en-US" smtClean="0"/>
              <a:t>3/21/2012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SPD, By Tatik Rohmawati, S.IP.,M.Si.</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E97656F-F95F-4201-84D2-C4465E828CD7}"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Juice ITC" pitchFamily="82" charset="0"/>
              </a:rPr>
              <a:t>Asas-asas Penyelenggaraan Pemerintahan</a:t>
            </a:r>
            <a:endParaRPr lang="id-ID" b="1" dirty="0" smtClean="0">
              <a:latin typeface="Juice ITC" pitchFamily="82" charset="0"/>
            </a:endParaRPr>
          </a:p>
        </p:txBody>
      </p:sp>
      <p:sp>
        <p:nvSpPr>
          <p:cNvPr id="4" name="Content Placeholder 3"/>
          <p:cNvSpPr>
            <a:spLocks noGrp="1"/>
          </p:cNvSpPr>
          <p:nvPr>
            <p:ph sz="half" idx="2"/>
          </p:nvPr>
        </p:nvSpPr>
        <p:spPr/>
        <p:txBody>
          <a:bodyPr/>
          <a:lstStyle/>
          <a:p>
            <a:pPr algn="ctr">
              <a:buNone/>
            </a:pPr>
            <a:r>
              <a:rPr lang="en-US" dirty="0" err="1" smtClean="0"/>
              <a:t>Disampaikan</a:t>
            </a:r>
            <a:r>
              <a:rPr lang="en-US" dirty="0" smtClean="0"/>
              <a:t> </a:t>
            </a:r>
            <a:r>
              <a:rPr lang="en-US" dirty="0" err="1" smtClean="0"/>
              <a:t>pada</a:t>
            </a:r>
            <a:r>
              <a:rPr lang="en-US" dirty="0" smtClean="0"/>
              <a:t> Mata </a:t>
            </a:r>
            <a:r>
              <a:rPr lang="en-US" dirty="0" err="1" smtClean="0"/>
              <a:t>Kuliah</a:t>
            </a:r>
            <a:r>
              <a:rPr lang="en-US" dirty="0" smtClean="0"/>
              <a:t> </a:t>
            </a:r>
            <a:r>
              <a:rPr lang="en-US" dirty="0" err="1" smtClean="0"/>
              <a:t>Sistem</a:t>
            </a:r>
            <a:r>
              <a:rPr lang="en-US" dirty="0" smtClean="0"/>
              <a:t> </a:t>
            </a:r>
            <a:r>
              <a:rPr lang="en-US" dirty="0" err="1" smtClean="0"/>
              <a:t>Pemerintahan</a:t>
            </a:r>
            <a:r>
              <a:rPr lang="en-US" dirty="0" smtClean="0"/>
              <a:t> Daerah</a:t>
            </a:r>
          </a:p>
          <a:p>
            <a:pPr algn="ctr">
              <a:buNone/>
            </a:pPr>
            <a:endParaRPr lang="en-US" dirty="0"/>
          </a:p>
          <a:p>
            <a:pPr algn="ctr">
              <a:buNone/>
            </a:pPr>
            <a:endParaRPr lang="en-US" dirty="0" smtClean="0"/>
          </a:p>
          <a:p>
            <a:pPr algn="ctr">
              <a:buNone/>
            </a:pPr>
            <a:endParaRPr lang="en-US" dirty="0" smtClean="0"/>
          </a:p>
          <a:p>
            <a:pPr algn="ctr">
              <a:buNone/>
            </a:pPr>
            <a:r>
              <a:rPr lang="en-US" dirty="0" err="1" smtClean="0"/>
              <a:t>Oleh</a:t>
            </a:r>
            <a:r>
              <a:rPr lang="en-US" dirty="0" smtClean="0"/>
              <a:t> : </a:t>
            </a:r>
          </a:p>
          <a:p>
            <a:pPr algn="ctr">
              <a:buNone/>
            </a:pP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pic>
        <p:nvPicPr>
          <p:cNvPr id="5" name="Picture 2" descr="C:\Program Files\Microsoft Office\MEDIA\CAGCAT10\j0149407.wmf"/>
          <p:cNvPicPr>
            <a:picLocks noGrp="1" noChangeAspect="1" noChangeArrowheads="1"/>
          </p:cNvPicPr>
          <p:nvPr>
            <p:ph sz="half" idx="1"/>
          </p:nvPr>
        </p:nvPicPr>
        <p:blipFill>
          <a:blip r:embed="rId2" cstate="print"/>
          <a:srcRect/>
          <a:stretch>
            <a:fillRect/>
          </a:stretch>
        </p:blipFill>
        <p:spPr bwMode="auto">
          <a:xfrm>
            <a:off x="457200" y="1600200"/>
            <a:ext cx="3962400" cy="4495799"/>
          </a:xfrm>
          <a:prstGeom prst="rect">
            <a:avLst/>
          </a:prstGeom>
          <a:noFill/>
          <a:ln w="9525">
            <a:solidFill>
              <a:srgbClr val="0070C0"/>
            </a:solidFill>
            <a:miter lim="800000"/>
            <a:headEnd/>
            <a:tailEnd/>
          </a:ln>
        </p:spPr>
      </p:pic>
      <p:sp>
        <p:nvSpPr>
          <p:cNvPr id="6" name="Date Placeholder 5"/>
          <p:cNvSpPr>
            <a:spLocks noGrp="1"/>
          </p:cNvSpPr>
          <p:nvPr>
            <p:ph type="dt" sz="half" idx="10"/>
          </p:nvPr>
        </p:nvSpPr>
        <p:spPr/>
        <p:txBody>
          <a:bodyPr/>
          <a:lstStyle/>
          <a:p>
            <a:fld id="{F537BAF2-1977-4FDB-AD60-EC6BF4BF37CA}" type="datetime1">
              <a:rPr lang="en-US" smtClean="0"/>
              <a:t>3/21/2012</a:t>
            </a:fld>
            <a:endParaRPr lang="en-US"/>
          </a:p>
        </p:txBody>
      </p:sp>
      <p:sp>
        <p:nvSpPr>
          <p:cNvPr id="7" name="Slide Number Placeholder 6"/>
          <p:cNvSpPr>
            <a:spLocks noGrp="1"/>
          </p:cNvSpPr>
          <p:nvPr>
            <p:ph type="sldNum" sz="quarter" idx="12"/>
          </p:nvPr>
        </p:nvSpPr>
        <p:spPr/>
        <p:txBody>
          <a:bodyPr/>
          <a:lstStyle/>
          <a:p>
            <a:fld id="{BE97656F-F95F-4201-84D2-C4465E828CD7}" type="slidenum">
              <a:rPr lang="en-US" smtClean="0"/>
              <a:t>1</a:t>
            </a:fld>
            <a:endParaRPr lang="en-US"/>
          </a:p>
        </p:txBody>
      </p:sp>
      <p:sp>
        <p:nvSpPr>
          <p:cNvPr id="8" name="Footer Placeholder 7"/>
          <p:cNvSpPr>
            <a:spLocks noGrp="1"/>
          </p:cNvSpPr>
          <p:nvPr>
            <p:ph type="ftr" sz="quarter" idx="11"/>
          </p:nvPr>
        </p:nvSpPr>
        <p:spPr/>
        <p:txBody>
          <a:bodyPr/>
          <a:lstStyle/>
          <a:p>
            <a:r>
              <a:rPr lang="en-US" smtClean="0"/>
              <a:t>HandOut SPD, By Tatik Rohmawati, S.IP.,M.Si.</a:t>
            </a:r>
            <a:endParaRPr lang="en-US"/>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cap="none" dirty="0" err="1" smtClean="0">
                <a:latin typeface="Harrington" pitchFamily="82" charset="0"/>
              </a:rPr>
              <a:t>asas~asas</a:t>
            </a:r>
            <a:r>
              <a:rPr lang="en-US" b="1" cap="none" dirty="0" smtClean="0">
                <a:latin typeface="Harrington" pitchFamily="82" charset="0"/>
              </a:rPr>
              <a:t> </a:t>
            </a:r>
            <a:r>
              <a:rPr lang="en-US" b="1" cap="none" dirty="0" err="1" smtClean="0">
                <a:latin typeface="Harrington" pitchFamily="82" charset="0"/>
              </a:rPr>
              <a:t>penyelenggaraan</a:t>
            </a:r>
            <a:r>
              <a:rPr lang="en-US" b="1" cap="none" dirty="0" smtClean="0">
                <a:latin typeface="Harrington" pitchFamily="82" charset="0"/>
              </a:rPr>
              <a:t> </a:t>
            </a:r>
            <a:r>
              <a:rPr lang="en-US" b="1" cap="none" dirty="0" err="1" smtClean="0">
                <a:latin typeface="Harrington" pitchFamily="82" charset="0"/>
              </a:rPr>
              <a:t>pemerintahan</a:t>
            </a:r>
            <a:endParaRPr lang="en-US" b="1" dirty="0"/>
          </a:p>
        </p:txBody>
      </p:sp>
      <p:sp>
        <p:nvSpPr>
          <p:cNvPr id="3" name="Subtitle 2"/>
          <p:cNvSpPr>
            <a:spLocks noGrp="1"/>
          </p:cNvSpPr>
          <p:nvPr>
            <p:ph type="subTitle" idx="1"/>
          </p:nvPr>
        </p:nvSpPr>
        <p:spPr>
          <a:xfrm>
            <a:off x="1371600" y="2057400"/>
            <a:ext cx="6400800" cy="3886200"/>
          </a:xfrm>
        </p:spPr>
        <p:txBody>
          <a:bodyPr>
            <a:normAutofit fontScale="47500" lnSpcReduction="20000"/>
          </a:bodyPr>
          <a:lstStyle/>
          <a:p>
            <a:pPr marL="95250" indent="-95250" algn="just">
              <a:lnSpc>
                <a:spcPct val="150000"/>
              </a:lnSpc>
              <a:buFont typeface="Wingdings" pitchFamily="2" charset="2"/>
              <a:buChar char="q"/>
              <a:defRPr/>
            </a:pPr>
            <a:r>
              <a:rPr lang="id-ID" b="1" dirty="0">
                <a:solidFill>
                  <a:srgbClr val="007434"/>
                </a:solidFill>
                <a:latin typeface="Arial" pitchFamily="34" charset="0"/>
                <a:cs typeface="Arial" pitchFamily="34" charset="0"/>
              </a:rPr>
              <a:t>Penyelenggaraan pemerintahan dilaksankan dengan berdasarkan pada sejumlah prinsip, yang disebut sebagai asas-asas pemerintahan</a:t>
            </a:r>
          </a:p>
          <a:p>
            <a:pPr marL="95250" indent="-95250" algn="just">
              <a:lnSpc>
                <a:spcPct val="150000"/>
              </a:lnSpc>
              <a:spcBef>
                <a:spcPts val="0"/>
              </a:spcBef>
              <a:buFont typeface="Wingdings" pitchFamily="2" charset="2"/>
              <a:buChar char="q"/>
              <a:defRPr/>
            </a:pPr>
            <a:r>
              <a:rPr lang="id-ID" b="1" dirty="0">
                <a:solidFill>
                  <a:srgbClr val="007434"/>
                </a:solidFill>
                <a:latin typeface="Arial" pitchFamily="34" charset="0"/>
                <a:cs typeface="Arial" pitchFamily="34" charset="0"/>
              </a:rPr>
              <a:t>Asas yang pertama dalam penyelenggaraan pemerintahan adalah asas konsentrasi, dimana terdapat pemusatan kekuasaan dan pertanggungjawaban pemerintahan ditangan presiden</a:t>
            </a:r>
          </a:p>
          <a:p>
            <a:pPr marL="95250" indent="-95250" algn="just">
              <a:lnSpc>
                <a:spcPct val="150000"/>
              </a:lnSpc>
              <a:spcBef>
                <a:spcPts val="0"/>
              </a:spcBef>
              <a:buFont typeface="Wingdings" pitchFamily="2" charset="2"/>
              <a:buChar char="q"/>
              <a:defRPr/>
            </a:pPr>
            <a:r>
              <a:rPr lang="id-ID" b="1" dirty="0">
                <a:solidFill>
                  <a:srgbClr val="007434"/>
                </a:solidFill>
                <a:latin typeface="Arial" pitchFamily="34" charset="0"/>
                <a:cs typeface="Arial" pitchFamily="34" charset="0"/>
              </a:rPr>
              <a:t>Akan tetapi, pemerintahan tidak dapat berjalan dengan efektif dan efesien jika kekuasaan terpusat pada stu orang atau satu lembaga. Bahkan pemusatan kekuasaan akan mengarah pada terjadinya penyalahgunaan kekuasaan, sehingga kekuasaan yang berada di tangan presiden didelegasikan kepada pejabat-pejabat di bawahnya yang kemudian melahirkan asas dekonsentrasi	</a:t>
            </a:r>
          </a:p>
          <a:p>
            <a:endParaRPr lang="en-US" dirty="0"/>
          </a:p>
        </p:txBody>
      </p:sp>
      <p:sp>
        <p:nvSpPr>
          <p:cNvPr id="4" name="Date Placeholder 3"/>
          <p:cNvSpPr>
            <a:spLocks noGrp="1"/>
          </p:cNvSpPr>
          <p:nvPr>
            <p:ph type="dt" sz="half" idx="10"/>
          </p:nvPr>
        </p:nvSpPr>
        <p:spPr/>
        <p:txBody>
          <a:bodyPr/>
          <a:lstStyle/>
          <a:p>
            <a:fld id="{05A580AA-6161-424C-B4C0-7EB7C94904D6}" type="datetime1">
              <a:rPr lang="en-US" smtClean="0"/>
              <a:t>3/21/2012</a:t>
            </a:fld>
            <a:endParaRPr lang="en-US"/>
          </a:p>
        </p:txBody>
      </p:sp>
      <p:sp>
        <p:nvSpPr>
          <p:cNvPr id="5" name="Slide Number Placeholder 4"/>
          <p:cNvSpPr>
            <a:spLocks noGrp="1"/>
          </p:cNvSpPr>
          <p:nvPr>
            <p:ph type="sldNum" sz="quarter" idx="12"/>
          </p:nvPr>
        </p:nvSpPr>
        <p:spPr/>
        <p:txBody>
          <a:bodyPr/>
          <a:lstStyle/>
          <a:p>
            <a:fld id="{BE97656F-F95F-4201-84D2-C4465E828CD7}" type="slidenum">
              <a:rPr lang="en-US" smtClean="0"/>
              <a:t>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cap="none" dirty="0" err="1" smtClean="0">
                <a:latin typeface="Harrington" pitchFamily="82" charset="0"/>
              </a:rPr>
              <a:t>asas~asas</a:t>
            </a:r>
            <a:r>
              <a:rPr lang="en-US" b="1" cap="none" dirty="0" smtClean="0">
                <a:latin typeface="Harrington" pitchFamily="82" charset="0"/>
              </a:rPr>
              <a:t> </a:t>
            </a:r>
            <a:r>
              <a:rPr lang="en-US" b="1" cap="none" dirty="0" err="1" smtClean="0">
                <a:latin typeface="Harrington" pitchFamily="82" charset="0"/>
              </a:rPr>
              <a:t>penyelenggaraan</a:t>
            </a:r>
            <a:r>
              <a:rPr lang="en-US" b="1" cap="none" dirty="0" smtClean="0">
                <a:latin typeface="Harrington" pitchFamily="82" charset="0"/>
              </a:rPr>
              <a:t> </a:t>
            </a:r>
            <a:r>
              <a:rPr lang="en-US" b="1" cap="none" dirty="0" err="1" smtClean="0">
                <a:latin typeface="Harrington" pitchFamily="82" charset="0"/>
              </a:rPr>
              <a:t>pemerintahan</a:t>
            </a:r>
            <a:r>
              <a:rPr lang="en-US" b="1" cap="none" dirty="0" smtClean="0">
                <a:latin typeface="Harrington" pitchFamily="82" charset="0"/>
              </a:rPr>
              <a:t> (</a:t>
            </a:r>
            <a:r>
              <a:rPr lang="en-US" b="1" cap="none" dirty="0" err="1" smtClean="0">
                <a:latin typeface="Harrington" pitchFamily="82" charset="0"/>
              </a:rPr>
              <a:t>Lanjutan</a:t>
            </a:r>
            <a:r>
              <a:rPr lang="en-US" b="1" cap="none" dirty="0" smtClean="0">
                <a:latin typeface="Harrington" pitchFamily="82" charset="0"/>
              </a:rPr>
              <a:t>)</a:t>
            </a:r>
            <a:endParaRPr lang="en-US" b="1" dirty="0"/>
          </a:p>
        </p:txBody>
      </p:sp>
      <p:sp>
        <p:nvSpPr>
          <p:cNvPr id="3" name="Subtitle 2"/>
          <p:cNvSpPr>
            <a:spLocks noGrp="1"/>
          </p:cNvSpPr>
          <p:nvPr>
            <p:ph type="subTitle" idx="1"/>
          </p:nvPr>
        </p:nvSpPr>
        <p:spPr>
          <a:xfrm>
            <a:off x="762000" y="2362200"/>
            <a:ext cx="7696200" cy="3733800"/>
          </a:xfrm>
        </p:spPr>
        <p:txBody>
          <a:bodyPr>
            <a:normAutofit fontScale="47500" lnSpcReduction="20000"/>
          </a:bodyPr>
          <a:lstStyle/>
          <a:p>
            <a:pPr marL="95250" indent="-95250" algn="just">
              <a:spcBef>
                <a:spcPts val="0"/>
              </a:spcBef>
              <a:buFont typeface="Wingdings" pitchFamily="2" charset="2"/>
              <a:buChar char="q"/>
              <a:defRPr/>
            </a:pPr>
            <a:r>
              <a:rPr lang="id-ID" b="1" dirty="0">
                <a:solidFill>
                  <a:srgbClr val="0070C0"/>
                </a:solidFill>
                <a:latin typeface="Arial" pitchFamily="34" charset="0"/>
                <a:cs typeface="Arial" pitchFamily="34" charset="0"/>
              </a:rPr>
              <a:t>Asas dekonsentrasi mempunyai dua pengertian, yaitu:</a:t>
            </a:r>
          </a:p>
          <a:p>
            <a:pPr indent="-177800" algn="just">
              <a:spcBef>
                <a:spcPts val="0"/>
              </a:spcBef>
              <a:buFont typeface="+mj-lt"/>
              <a:buAutoNum type="arabicPeriod"/>
              <a:defRPr/>
            </a:pPr>
            <a:r>
              <a:rPr lang="id-ID" b="1" dirty="0">
                <a:solidFill>
                  <a:srgbClr val="0070C0"/>
                </a:solidFill>
                <a:latin typeface="Arial" pitchFamily="34" charset="0"/>
                <a:cs typeface="Arial" pitchFamily="34" charset="0"/>
              </a:rPr>
              <a:t>Dekonsentrasi horisontal, yaitu: delegasi kewenangan dari presiden kepada menteri atau lembaga pemerintahan non departemen</a:t>
            </a:r>
          </a:p>
          <a:p>
            <a:pPr indent="-177800" algn="just">
              <a:spcBef>
                <a:spcPts val="0"/>
              </a:spcBef>
              <a:buFont typeface="+mj-lt"/>
              <a:buAutoNum type="arabicPeriod"/>
              <a:defRPr/>
            </a:pPr>
            <a:r>
              <a:rPr lang="id-ID" b="1" dirty="0">
                <a:solidFill>
                  <a:srgbClr val="0070C0"/>
                </a:solidFill>
                <a:latin typeface="Arial" pitchFamily="34" charset="0"/>
                <a:cs typeface="Arial" pitchFamily="34" charset="0"/>
              </a:rPr>
              <a:t>Dekonsentrasi vertikal, yaitu delegasi kewenangan dari presiden kepada kepala wilayah administratif di daerah-daerah</a:t>
            </a:r>
          </a:p>
          <a:p>
            <a:pPr marL="95250" indent="-95250" algn="just">
              <a:spcBef>
                <a:spcPts val="0"/>
              </a:spcBef>
              <a:buFont typeface="Wingdings" pitchFamily="2" charset="2"/>
              <a:buChar char="q"/>
              <a:defRPr/>
            </a:pPr>
            <a:r>
              <a:rPr lang="id-ID" b="1" dirty="0">
                <a:solidFill>
                  <a:srgbClr val="0070C0"/>
                </a:solidFill>
                <a:latin typeface="Arial" pitchFamily="34" charset="0"/>
                <a:cs typeface="Arial" pitchFamily="34" charset="0"/>
              </a:rPr>
              <a:t>Pemerintahan daerah mempunyai dimensi lainnya, yaitu penyelenggaraan pemerintahan oleh para pejabat yang diangkat oleh daerah yang bersangkutan, dalam bentuk asas desentralisasi</a:t>
            </a:r>
          </a:p>
          <a:p>
            <a:pPr marL="95250" indent="-95250" algn="just">
              <a:spcBef>
                <a:spcPts val="0"/>
              </a:spcBef>
              <a:buFont typeface="Wingdings" pitchFamily="2" charset="2"/>
              <a:buChar char="q"/>
              <a:defRPr/>
            </a:pPr>
            <a:r>
              <a:rPr lang="id-ID" b="1" dirty="0">
                <a:solidFill>
                  <a:srgbClr val="0070C0"/>
                </a:solidFill>
                <a:latin typeface="Arial" pitchFamily="34" charset="0"/>
                <a:cs typeface="Arial" pitchFamily="34" charset="0"/>
              </a:rPr>
              <a:t>Desentralisasi memiliki beberapa pengertian, yaitu:</a:t>
            </a:r>
          </a:p>
          <a:p>
            <a:pPr indent="-95250" algn="just">
              <a:spcBef>
                <a:spcPts val="0"/>
              </a:spcBef>
              <a:buFont typeface="+mj-lt"/>
              <a:buAutoNum type="arabicPeriod"/>
              <a:defRPr/>
            </a:pPr>
            <a:r>
              <a:rPr lang="id-ID" b="1" dirty="0">
                <a:solidFill>
                  <a:srgbClr val="0070C0"/>
                </a:solidFill>
                <a:latin typeface="Arial" pitchFamily="34" charset="0"/>
                <a:cs typeface="Arial" pitchFamily="34" charset="0"/>
              </a:rPr>
              <a:t>Dekonsentrasi </a:t>
            </a:r>
            <a:r>
              <a:rPr lang="id-ID" b="1" dirty="0">
                <a:solidFill>
                  <a:srgbClr val="0070C0"/>
                </a:solidFill>
                <a:latin typeface="Arial" pitchFamily="34" charset="0"/>
                <a:cs typeface="Arial" pitchFamily="34" charset="0"/>
                <a:sym typeface="Wingdings" pitchFamily="2" charset="2"/>
              </a:rPr>
              <a:t> transfer wewenang dari pemerintah pusat kepada pejabat-pejabatnya di daerah</a:t>
            </a:r>
          </a:p>
          <a:p>
            <a:pPr indent="-95250" algn="just">
              <a:spcBef>
                <a:spcPts val="0"/>
              </a:spcBef>
              <a:buFont typeface="+mj-lt"/>
              <a:buAutoNum type="arabicPeriod"/>
              <a:defRPr/>
            </a:pPr>
            <a:r>
              <a:rPr lang="id-ID" b="1" dirty="0">
                <a:solidFill>
                  <a:srgbClr val="0070C0"/>
                </a:solidFill>
                <a:latin typeface="Arial" pitchFamily="34" charset="0"/>
                <a:cs typeface="Arial" pitchFamily="34" charset="0"/>
                <a:sym typeface="Wingdings" pitchFamily="2" charset="2"/>
              </a:rPr>
              <a:t>Devolusi  transfer wewenang dari pemerintah pusat kepada badan-badan otonom daerah</a:t>
            </a:r>
          </a:p>
          <a:p>
            <a:pPr marL="95250" indent="-95250" algn="just">
              <a:spcBef>
                <a:spcPts val="0"/>
              </a:spcBef>
              <a:buFont typeface="Wingdings" pitchFamily="2" charset="2"/>
              <a:buChar char="q"/>
              <a:defRPr/>
            </a:pPr>
            <a:r>
              <a:rPr lang="id-ID" b="1" dirty="0">
                <a:solidFill>
                  <a:srgbClr val="0070C0"/>
                </a:solidFill>
                <a:latin typeface="Arial" pitchFamily="34" charset="0"/>
                <a:cs typeface="Arial" pitchFamily="34" charset="0"/>
                <a:sym typeface="Wingdings" pitchFamily="2" charset="2"/>
              </a:rPr>
              <a:t>Konsep desentralisasi sendiri dapat dipandang dari dua kelompok aliran yang berbeda, yaitu kelompok aliran Anglo-Saxon dan kelompok aliran Eropa Kontinental</a:t>
            </a:r>
            <a:endParaRPr lang="id-ID" b="1" dirty="0">
              <a:solidFill>
                <a:srgbClr val="0070C0"/>
              </a:solidFill>
              <a:latin typeface="Arial" pitchFamily="34" charset="0"/>
              <a:cs typeface="Arial" pitchFamily="34" charset="0"/>
            </a:endParaRPr>
          </a:p>
          <a:p>
            <a:endParaRPr lang="en-US" dirty="0"/>
          </a:p>
        </p:txBody>
      </p:sp>
      <p:sp>
        <p:nvSpPr>
          <p:cNvPr id="4" name="Date Placeholder 3"/>
          <p:cNvSpPr>
            <a:spLocks noGrp="1"/>
          </p:cNvSpPr>
          <p:nvPr>
            <p:ph type="dt" sz="half" idx="10"/>
          </p:nvPr>
        </p:nvSpPr>
        <p:spPr/>
        <p:txBody>
          <a:bodyPr/>
          <a:lstStyle/>
          <a:p>
            <a:fld id="{56F137C9-9D23-4A29-A6D1-80057670C6FF}" type="datetime1">
              <a:rPr lang="en-US" smtClean="0"/>
              <a:t>3/21/2012</a:t>
            </a:fld>
            <a:endParaRPr lang="en-US"/>
          </a:p>
        </p:txBody>
      </p:sp>
      <p:sp>
        <p:nvSpPr>
          <p:cNvPr id="5" name="Slide Number Placeholder 4"/>
          <p:cNvSpPr>
            <a:spLocks noGrp="1"/>
          </p:cNvSpPr>
          <p:nvPr>
            <p:ph type="sldNum" sz="quarter" idx="12"/>
          </p:nvPr>
        </p:nvSpPr>
        <p:spPr/>
        <p:txBody>
          <a:bodyPr/>
          <a:lstStyle/>
          <a:p>
            <a:fld id="{BE97656F-F95F-4201-84D2-C4465E828CD7}" type="slidenum">
              <a:rPr lang="en-US" smtClean="0"/>
              <a:t>3</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266" name="Subtitle 5"/>
          <p:cNvSpPr>
            <a:spLocks noGrp="1"/>
          </p:cNvSpPr>
          <p:nvPr>
            <p:ph type="subTitle" idx="1"/>
          </p:nvPr>
        </p:nvSpPr>
        <p:spPr>
          <a:xfrm>
            <a:off x="2786063" y="142875"/>
            <a:ext cx="6072187" cy="6143625"/>
          </a:xfrm>
        </p:spPr>
        <p:txBody>
          <a:bodyPr/>
          <a:lstStyle/>
          <a:p>
            <a:pPr algn="ctr" eaLnBrk="1" hangingPunct="1"/>
            <a:r>
              <a:rPr lang="en-US" sz="3000" b="1" dirty="0" err="1" smtClean="0">
                <a:solidFill>
                  <a:schemeClr val="tx1"/>
                </a:solidFill>
                <a:latin typeface="Juice ITC" pitchFamily="82" charset="0"/>
              </a:rPr>
              <a:t>Perbandingan</a:t>
            </a:r>
            <a:r>
              <a:rPr lang="en-US" sz="3000" b="1" dirty="0" smtClean="0">
                <a:solidFill>
                  <a:schemeClr val="tx1"/>
                </a:solidFill>
                <a:latin typeface="Juice ITC" pitchFamily="82" charset="0"/>
              </a:rPr>
              <a:t> </a:t>
            </a:r>
            <a:r>
              <a:rPr lang="en-US" sz="3000" b="1" dirty="0" err="1" smtClean="0">
                <a:solidFill>
                  <a:schemeClr val="tx1"/>
                </a:solidFill>
                <a:latin typeface="Juice ITC" pitchFamily="82" charset="0"/>
              </a:rPr>
              <a:t>Desentralisasi</a:t>
            </a:r>
            <a:endParaRPr lang="en-US" sz="3000" b="1" dirty="0" smtClean="0">
              <a:solidFill>
                <a:schemeClr val="tx1"/>
              </a:solidFill>
              <a:latin typeface="Juice ITC" pitchFamily="82" charset="0"/>
            </a:endParaRPr>
          </a:p>
          <a:p>
            <a:pPr algn="just" eaLnBrk="1" hangingPunct="1"/>
            <a:endParaRPr lang="en-US" sz="1600" b="1" dirty="0" smtClean="0">
              <a:solidFill>
                <a:srgbClr val="FFFF00"/>
              </a:solidFill>
              <a:latin typeface="Juice ITC" pitchFamily="82" charset="0"/>
            </a:endParaRPr>
          </a:p>
        </p:txBody>
      </p:sp>
      <p:pic>
        <p:nvPicPr>
          <p:cNvPr id="22530" name="Picture 2" descr="C:\Program Files\Microsoft Office\MEDIA\CAGCAT10\j0281904.wmf"/>
          <p:cNvPicPr>
            <a:picLocks noChangeAspect="1" noChangeArrowheads="1"/>
          </p:cNvPicPr>
          <p:nvPr/>
        </p:nvPicPr>
        <p:blipFill>
          <a:blip r:embed="rId2" cstate="print"/>
          <a:srcRect/>
          <a:stretch>
            <a:fillRect/>
          </a:stretch>
        </p:blipFill>
        <p:spPr bwMode="auto">
          <a:xfrm>
            <a:off x="428596" y="1142984"/>
            <a:ext cx="2214578" cy="44291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graphicFrame>
        <p:nvGraphicFramePr>
          <p:cNvPr id="8" name="Table 7"/>
          <p:cNvGraphicFramePr>
            <a:graphicFrameLocks noGrp="1"/>
          </p:cNvGraphicFramePr>
          <p:nvPr/>
        </p:nvGraphicFramePr>
        <p:xfrm>
          <a:off x="2857500" y="785813"/>
          <a:ext cx="6072230" cy="5643602"/>
        </p:xfrm>
        <a:graphic>
          <a:graphicData uri="http://schemas.openxmlformats.org/drawingml/2006/table">
            <a:tbl>
              <a:tblPr firstRow="1" bandRow="1">
                <a:tableStyleId>{5C22544A-7EE6-4342-B048-85BDC9FD1C3A}</a:tableStyleId>
              </a:tblPr>
              <a:tblGrid>
                <a:gridCol w="3036115"/>
                <a:gridCol w="3036115"/>
              </a:tblGrid>
              <a:tr h="678720">
                <a:tc>
                  <a:txBody>
                    <a:bodyPr/>
                    <a:lstStyle/>
                    <a:p>
                      <a:pPr algn="ctr"/>
                      <a:r>
                        <a:rPr lang="en-US" sz="2400" dirty="0" smtClean="0"/>
                        <a:t>Anglo ~ Saxon</a:t>
                      </a:r>
                      <a:endParaRPr lang="en-US" sz="2400" dirty="0"/>
                    </a:p>
                  </a:txBody>
                  <a:tcPr/>
                </a:tc>
                <a:tc>
                  <a:txBody>
                    <a:bodyPr/>
                    <a:lstStyle/>
                    <a:p>
                      <a:pPr algn="ctr"/>
                      <a:r>
                        <a:rPr lang="en-US" sz="2400" dirty="0" err="1" smtClean="0"/>
                        <a:t>Eropa</a:t>
                      </a:r>
                      <a:r>
                        <a:rPr lang="en-US" sz="2400" dirty="0" smtClean="0"/>
                        <a:t> </a:t>
                      </a:r>
                      <a:r>
                        <a:rPr lang="en-US" sz="2400" dirty="0" err="1" smtClean="0"/>
                        <a:t>Kontinental</a:t>
                      </a:r>
                      <a:endParaRPr lang="en-US" sz="2400" dirty="0"/>
                    </a:p>
                  </a:txBody>
                  <a:tcPr/>
                </a:tc>
              </a:tr>
              <a:tr h="1673556">
                <a:tc>
                  <a:txBody>
                    <a:bodyPr/>
                    <a:lstStyle/>
                    <a:p>
                      <a:pPr algn="ctr"/>
                      <a:r>
                        <a:rPr lang="en-US" sz="1800" b="0" spc="0" dirty="0" smtClean="0">
                          <a:latin typeface="Arial" pitchFamily="34" charset="0"/>
                          <a:cs typeface="Arial" pitchFamily="34" charset="0"/>
                        </a:rPr>
                        <a:t>Administrative decentralization</a:t>
                      </a:r>
                      <a:r>
                        <a:rPr lang="en-US" sz="1800" b="0" spc="0" baseline="0" dirty="0" smtClean="0">
                          <a:latin typeface="Arial" pitchFamily="34" charset="0"/>
                          <a:cs typeface="Arial" pitchFamily="34" charset="0"/>
                        </a:rPr>
                        <a:t> (</a:t>
                      </a:r>
                      <a:r>
                        <a:rPr lang="en-US" sz="1800" b="0" spc="0" baseline="0" dirty="0" err="1" smtClean="0">
                          <a:latin typeface="Arial" pitchFamily="34" charset="0"/>
                          <a:cs typeface="Arial" pitchFamily="34" charset="0"/>
                        </a:rPr>
                        <a:t>deconcentration</a:t>
                      </a:r>
                      <a:r>
                        <a:rPr lang="en-US" sz="1800" b="0" spc="0" baseline="0" dirty="0" smtClean="0">
                          <a:latin typeface="Arial" pitchFamily="34" charset="0"/>
                          <a:cs typeface="Arial" pitchFamily="34" charset="0"/>
                        </a:rPr>
                        <a:t>)</a:t>
                      </a:r>
                      <a:endParaRPr lang="en-US" sz="1800" b="0" spc="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spc="0" dirty="0" smtClean="0">
                          <a:latin typeface="Arial" pitchFamily="34" charset="0"/>
                          <a:cs typeface="Arial" pitchFamily="34" charset="0"/>
                        </a:rPr>
                        <a:t>Administrative decentralization</a:t>
                      </a:r>
                      <a:r>
                        <a:rPr lang="en-US" sz="1800" b="0" spc="0" baseline="0" dirty="0" smtClean="0">
                          <a:latin typeface="Arial" pitchFamily="34" charset="0"/>
                          <a:cs typeface="Arial" pitchFamily="34" charset="0"/>
                        </a:rPr>
                        <a:t> (</a:t>
                      </a:r>
                      <a:r>
                        <a:rPr lang="en-US" sz="1800" b="0" spc="0" baseline="0" dirty="0" err="1" smtClean="0">
                          <a:latin typeface="Arial" pitchFamily="34" charset="0"/>
                          <a:cs typeface="Arial" pitchFamily="34" charset="0"/>
                        </a:rPr>
                        <a:t>deconcentration</a:t>
                      </a:r>
                      <a:r>
                        <a:rPr lang="en-US" sz="1800" b="0" spc="0" baseline="0" dirty="0" smtClean="0">
                          <a:latin typeface="Arial" pitchFamily="34" charset="0"/>
                          <a:cs typeface="Arial" pitchFamily="34" charset="0"/>
                        </a:rPr>
                        <a:t>)</a:t>
                      </a:r>
                      <a:endParaRPr lang="en-US" sz="1800" b="0" spc="0" dirty="0" smtClean="0">
                        <a:latin typeface="Arial" pitchFamily="34" charset="0"/>
                        <a:cs typeface="Arial" pitchFamily="34" charset="0"/>
                      </a:endParaRPr>
                    </a:p>
                    <a:p>
                      <a:pPr algn="ctr"/>
                      <a:endParaRPr lang="en-US" sz="1800" b="0" dirty="0">
                        <a:latin typeface="Arial" pitchFamily="34" charset="0"/>
                        <a:cs typeface="Arial" pitchFamily="34" charset="0"/>
                      </a:endParaRPr>
                    </a:p>
                  </a:txBody>
                  <a:tcPr/>
                </a:tc>
              </a:tr>
              <a:tr h="1171489">
                <a:tc>
                  <a:txBody>
                    <a:bodyPr/>
                    <a:lstStyle/>
                    <a:p>
                      <a:pPr algn="ctr"/>
                      <a:r>
                        <a:rPr lang="en-US" sz="1800" b="0" spc="0" dirty="0" smtClean="0">
                          <a:latin typeface="Arial" pitchFamily="34" charset="0"/>
                          <a:cs typeface="Arial" pitchFamily="34" charset="0"/>
                        </a:rPr>
                        <a:t>Delegation to semi-autonomous and </a:t>
                      </a:r>
                      <a:r>
                        <a:rPr lang="en-US" sz="1800" b="0" spc="0" dirty="0" err="1" smtClean="0">
                          <a:latin typeface="Arial" pitchFamily="34" charset="0"/>
                          <a:cs typeface="Arial" pitchFamily="34" charset="0"/>
                        </a:rPr>
                        <a:t>parastatal</a:t>
                      </a:r>
                      <a:r>
                        <a:rPr lang="en-US" sz="1800" b="0" spc="0" dirty="0" smtClean="0">
                          <a:latin typeface="Arial" pitchFamily="34" charset="0"/>
                          <a:cs typeface="Arial" pitchFamily="34" charset="0"/>
                        </a:rPr>
                        <a:t> organizations</a:t>
                      </a:r>
                      <a:endParaRPr lang="en-US" sz="1800" b="0" spc="0" dirty="0">
                        <a:latin typeface="Arial" pitchFamily="34" charset="0"/>
                        <a:cs typeface="Arial" pitchFamily="34" charset="0"/>
                      </a:endParaRPr>
                    </a:p>
                  </a:txBody>
                  <a:tcPr/>
                </a:tc>
                <a:tc>
                  <a:txBody>
                    <a:bodyPr/>
                    <a:lstStyle/>
                    <a:p>
                      <a:pPr algn="ctr"/>
                      <a:r>
                        <a:rPr lang="en-US" sz="1800" b="0" dirty="0" smtClean="0">
                          <a:latin typeface="Arial" pitchFamily="34" charset="0"/>
                          <a:cs typeface="Arial" pitchFamily="34" charset="0"/>
                        </a:rPr>
                        <a:t>Functional </a:t>
                      </a:r>
                      <a:r>
                        <a:rPr lang="en-US" sz="1800" b="0" spc="0" dirty="0" smtClean="0">
                          <a:latin typeface="Arial" pitchFamily="34" charset="0"/>
                          <a:cs typeface="Arial" pitchFamily="34" charset="0"/>
                        </a:rPr>
                        <a:t>decentralization</a:t>
                      </a:r>
                      <a:r>
                        <a:rPr lang="en-US" sz="1800" b="0" spc="0" baseline="0" dirty="0" smtClean="0">
                          <a:latin typeface="Arial" pitchFamily="34" charset="0"/>
                          <a:cs typeface="Arial" pitchFamily="34" charset="0"/>
                        </a:rPr>
                        <a:t> </a:t>
                      </a:r>
                      <a:endParaRPr lang="en-US" sz="1800" b="0" dirty="0">
                        <a:latin typeface="Arial" pitchFamily="34" charset="0"/>
                        <a:cs typeface="Arial" pitchFamily="34" charset="0"/>
                      </a:endParaRPr>
                    </a:p>
                  </a:txBody>
                  <a:tcPr/>
                </a:tc>
              </a:tr>
              <a:tr h="1171489">
                <a:tc>
                  <a:txBody>
                    <a:bodyPr/>
                    <a:lstStyle/>
                    <a:p>
                      <a:pPr algn="ctr"/>
                      <a:r>
                        <a:rPr lang="en-US" sz="1800" b="0" dirty="0" smtClean="0">
                          <a:latin typeface="Arial" pitchFamily="34" charset="0"/>
                          <a:cs typeface="Arial" pitchFamily="34" charset="0"/>
                        </a:rPr>
                        <a:t>Devolution (political decentralization)</a:t>
                      </a:r>
                      <a:endParaRPr lang="en-US" sz="1800" b="0" dirty="0">
                        <a:latin typeface="Arial" pitchFamily="34" charset="0"/>
                        <a:cs typeface="Arial" pitchFamily="34" charset="0"/>
                      </a:endParaRPr>
                    </a:p>
                  </a:txBody>
                  <a:tcPr/>
                </a:tc>
                <a:tc>
                  <a:txBody>
                    <a:bodyPr/>
                    <a:lstStyle/>
                    <a:p>
                      <a:pPr algn="ctr"/>
                      <a:r>
                        <a:rPr lang="en-US" sz="1800" b="0" dirty="0" smtClean="0">
                          <a:latin typeface="Arial" pitchFamily="34" charset="0"/>
                          <a:cs typeface="Arial" pitchFamily="34" charset="0"/>
                        </a:rPr>
                        <a:t>Territorial</a:t>
                      </a:r>
                      <a:r>
                        <a:rPr lang="en-US" sz="1800" b="0" baseline="0" dirty="0" smtClean="0">
                          <a:latin typeface="Arial" pitchFamily="34" charset="0"/>
                          <a:cs typeface="Arial" pitchFamily="34" charset="0"/>
                        </a:rPr>
                        <a:t> </a:t>
                      </a:r>
                      <a:r>
                        <a:rPr lang="en-US" sz="1800" b="0" spc="0" dirty="0" smtClean="0">
                          <a:latin typeface="Arial" pitchFamily="34" charset="0"/>
                          <a:cs typeface="Arial" pitchFamily="34" charset="0"/>
                        </a:rPr>
                        <a:t>decentralization</a:t>
                      </a:r>
                      <a:r>
                        <a:rPr lang="en-US" sz="1800" b="0" spc="0" baseline="0" dirty="0" smtClean="0">
                          <a:latin typeface="Arial" pitchFamily="34" charset="0"/>
                          <a:cs typeface="Arial" pitchFamily="34" charset="0"/>
                        </a:rPr>
                        <a:t> </a:t>
                      </a:r>
                      <a:endParaRPr lang="en-US" sz="1800" b="0" dirty="0">
                        <a:latin typeface="Arial" pitchFamily="34" charset="0"/>
                        <a:cs typeface="Arial" pitchFamily="34" charset="0"/>
                      </a:endParaRPr>
                    </a:p>
                  </a:txBody>
                  <a:tcPr/>
                </a:tc>
              </a:tr>
              <a:tr h="948348">
                <a:tc>
                  <a:txBody>
                    <a:bodyPr/>
                    <a:lstStyle/>
                    <a:p>
                      <a:pPr algn="ctr"/>
                      <a:r>
                        <a:rPr lang="en-US" sz="1800" b="0" dirty="0" smtClean="0">
                          <a:latin typeface="Arial" pitchFamily="34" charset="0"/>
                          <a:cs typeface="Arial" pitchFamily="34" charset="0"/>
                        </a:rPr>
                        <a:t>Privatization</a:t>
                      </a:r>
                      <a:endParaRPr lang="en-US" sz="1800" b="0" dirty="0">
                        <a:latin typeface="Arial" pitchFamily="34" charset="0"/>
                        <a:cs typeface="Arial" pitchFamily="34" charset="0"/>
                      </a:endParaRPr>
                    </a:p>
                  </a:txBody>
                  <a:tcPr/>
                </a:tc>
                <a:tc>
                  <a:txBody>
                    <a:bodyPr/>
                    <a:lstStyle/>
                    <a:p>
                      <a:pPr algn="ctr"/>
                      <a:r>
                        <a:rPr lang="en-US" sz="1800" b="0" dirty="0" err="1" smtClean="0">
                          <a:latin typeface="Arial" pitchFamily="34" charset="0"/>
                          <a:cs typeface="Arial" pitchFamily="34" charset="0"/>
                        </a:rPr>
                        <a:t>Medebewind</a:t>
                      </a:r>
                      <a:r>
                        <a:rPr lang="en-US" sz="1800" b="0" dirty="0" smtClean="0">
                          <a:latin typeface="Arial" pitchFamily="34" charset="0"/>
                          <a:cs typeface="Arial" pitchFamily="34" charset="0"/>
                        </a:rPr>
                        <a:t> </a:t>
                      </a:r>
                      <a:r>
                        <a:rPr lang="en-US" sz="1800" b="0" dirty="0" err="1" smtClean="0">
                          <a:latin typeface="Arial" pitchFamily="34" charset="0"/>
                          <a:cs typeface="Arial" pitchFamily="34" charset="0"/>
                        </a:rPr>
                        <a:t>dan</a:t>
                      </a:r>
                      <a:r>
                        <a:rPr lang="en-US" sz="1800" b="0" dirty="0" smtClean="0">
                          <a:latin typeface="Arial" pitchFamily="34" charset="0"/>
                          <a:cs typeface="Arial" pitchFamily="34" charset="0"/>
                        </a:rPr>
                        <a:t> </a:t>
                      </a:r>
                      <a:r>
                        <a:rPr lang="en-US" sz="1800" b="0" dirty="0" err="1" smtClean="0">
                          <a:latin typeface="Arial" pitchFamily="34" charset="0"/>
                          <a:cs typeface="Arial" pitchFamily="34" charset="0"/>
                        </a:rPr>
                        <a:t>vrij</a:t>
                      </a:r>
                      <a:r>
                        <a:rPr lang="en-US" sz="1800" b="0" dirty="0" smtClean="0">
                          <a:latin typeface="Arial" pitchFamily="34" charset="0"/>
                          <a:cs typeface="Arial" pitchFamily="34" charset="0"/>
                        </a:rPr>
                        <a:t> </a:t>
                      </a:r>
                      <a:r>
                        <a:rPr lang="en-US" sz="1800" b="0" dirty="0" err="1" smtClean="0">
                          <a:latin typeface="Arial" pitchFamily="34" charset="0"/>
                          <a:cs typeface="Arial" pitchFamily="34" charset="0"/>
                        </a:rPr>
                        <a:t>bestuur</a:t>
                      </a:r>
                      <a:endParaRPr lang="en-US" sz="1800" b="0" dirty="0">
                        <a:latin typeface="Arial" pitchFamily="34" charset="0"/>
                        <a:cs typeface="Arial" pitchFamily="34" charset="0"/>
                      </a:endParaRPr>
                    </a:p>
                  </a:txBody>
                  <a:tcPr/>
                </a:tc>
              </a:tr>
            </a:tbl>
          </a:graphicData>
        </a:graphic>
      </p:graphicFrame>
      <p:sp>
        <p:nvSpPr>
          <p:cNvPr id="5" name="Date Placeholder 4"/>
          <p:cNvSpPr>
            <a:spLocks noGrp="1"/>
          </p:cNvSpPr>
          <p:nvPr>
            <p:ph type="dt" sz="half" idx="10"/>
          </p:nvPr>
        </p:nvSpPr>
        <p:spPr/>
        <p:txBody>
          <a:bodyPr/>
          <a:lstStyle/>
          <a:p>
            <a:fld id="{93D8B98C-7483-4D77-ABE7-7C6BCCEDFF97}" type="datetime1">
              <a:rPr lang="en-US" smtClean="0"/>
              <a:t>3/21/2012</a:t>
            </a:fld>
            <a:endParaRPr lang="en-US"/>
          </a:p>
        </p:txBody>
      </p:sp>
      <p:sp>
        <p:nvSpPr>
          <p:cNvPr id="6" name="Slide Number Placeholder 5"/>
          <p:cNvSpPr>
            <a:spLocks noGrp="1"/>
          </p:cNvSpPr>
          <p:nvPr>
            <p:ph type="sldNum" sz="quarter" idx="12"/>
          </p:nvPr>
        </p:nvSpPr>
        <p:spPr/>
        <p:txBody>
          <a:bodyPr/>
          <a:lstStyle/>
          <a:p>
            <a:fld id="{BE97656F-F95F-4201-84D2-C4465E828CD7}" type="slidenum">
              <a:rPr lang="en-US" smtClean="0"/>
              <a:t>4</a:t>
            </a:fld>
            <a:endParaRPr lang="en-US"/>
          </a:p>
        </p:txBody>
      </p:sp>
      <p:sp>
        <p:nvSpPr>
          <p:cNvPr id="7" name="Footer Placeholder 6"/>
          <p:cNvSpPr>
            <a:spLocks noGrp="1"/>
          </p:cNvSpPr>
          <p:nvPr>
            <p:ph type="ftr" sz="quarter" idx="11"/>
          </p:nvPr>
        </p:nvSpPr>
        <p:spPr/>
        <p:txBody>
          <a:bodyPr/>
          <a:lstStyle/>
          <a:p>
            <a:r>
              <a:rPr lang="en-US" smtClean="0"/>
              <a:t>HandOut SPD, By Tatik Rohmawati, S.IP.,M.Si.</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14400"/>
          </a:xfrm>
        </p:spPr>
        <p:txBody>
          <a:bodyPr>
            <a:normAutofit/>
          </a:bodyPr>
          <a:lstStyle/>
          <a:p>
            <a:r>
              <a:rPr lang="en-US" dirty="0" smtClean="0"/>
              <a:t>Thank You…</a:t>
            </a:r>
            <a:endParaRPr lang="en-US" dirty="0"/>
          </a:p>
        </p:txBody>
      </p:sp>
      <p:sp>
        <p:nvSpPr>
          <p:cNvPr id="3" name="Subtitle 2"/>
          <p:cNvSpPr>
            <a:spLocks noGrp="1"/>
          </p:cNvSpPr>
          <p:nvPr>
            <p:ph idx="1"/>
          </p:nvPr>
        </p:nvSpPr>
        <p:spPr>
          <a:xfrm>
            <a:off x="457200" y="2286000"/>
            <a:ext cx="8229600" cy="3840163"/>
          </a:xfrm>
        </p:spPr>
        <p:txBody>
          <a:bodyPr/>
          <a:lstStyle/>
          <a:p>
            <a:pPr algn="ctr">
              <a:buNone/>
            </a:pPr>
            <a:r>
              <a:rPr lang="en-US" dirty="0" smtClean="0"/>
              <a:t>Good Luck!!!</a:t>
            </a:r>
            <a:endParaRPr lang="en-US" dirty="0"/>
          </a:p>
        </p:txBody>
      </p:sp>
      <p:sp>
        <p:nvSpPr>
          <p:cNvPr id="4" name="Date Placeholder 3"/>
          <p:cNvSpPr>
            <a:spLocks noGrp="1"/>
          </p:cNvSpPr>
          <p:nvPr>
            <p:ph type="dt" sz="half" idx="10"/>
          </p:nvPr>
        </p:nvSpPr>
        <p:spPr/>
        <p:txBody>
          <a:bodyPr/>
          <a:lstStyle/>
          <a:p>
            <a:fld id="{A47E22C6-AB07-4F01-BD17-A1CE1A269FA3}" type="datetime1">
              <a:rPr lang="en-US" smtClean="0"/>
              <a:t>3/21/2012</a:t>
            </a:fld>
            <a:endParaRPr lang="en-US"/>
          </a:p>
        </p:txBody>
      </p:sp>
      <p:sp>
        <p:nvSpPr>
          <p:cNvPr id="5" name="Slide Number Placeholder 4"/>
          <p:cNvSpPr>
            <a:spLocks noGrp="1"/>
          </p:cNvSpPr>
          <p:nvPr>
            <p:ph type="sldNum" sz="quarter" idx="12"/>
          </p:nvPr>
        </p:nvSpPr>
        <p:spPr/>
        <p:txBody>
          <a:bodyPr/>
          <a:lstStyle/>
          <a:p>
            <a:fld id="{BE97656F-F95F-4201-84D2-C4465E828CD7}" type="slidenum">
              <a:rPr lang="en-US" smtClean="0"/>
              <a:t>5</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328</Words>
  <Application>Microsoft Office PowerPoint</Application>
  <PresentationFormat>On-screen Show (4:3)</PresentationFormat>
  <Paragraphs>48</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Trek</vt:lpstr>
      <vt:lpstr>Asas-asas Penyelenggaraan Pemerintahan</vt:lpstr>
      <vt:lpstr>asas~asas penyelenggaraan pemerintahan</vt:lpstr>
      <vt:lpstr>asas~asas penyelenggaraan pemerintahan (Lanjutan)</vt:lpstr>
      <vt:lpstr>Slide 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Asas-asas Penyelenggaraan Pemerintahan</dc:title>
  <dc:creator>IK-dosen</dc:creator>
  <cp:lastModifiedBy>IK-dosen</cp:lastModifiedBy>
  <cp:revision>2</cp:revision>
  <dcterms:created xsi:type="dcterms:W3CDTF">2012-03-21T06:38:09Z</dcterms:created>
  <dcterms:modified xsi:type="dcterms:W3CDTF">2012-03-21T06:52:39Z</dcterms:modified>
</cp:coreProperties>
</file>