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FDA66-A2EB-4FA8-B234-CC9B1951FF34}" type="datetimeFigureOut">
              <a:rPr lang="id-ID" smtClean="0"/>
              <a:pPr/>
              <a:t>25/03/2012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B8B9D-5711-44FA-987D-7A357D6205C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C8EA6-F07D-4B6B-814D-FD716439AB7F}" type="datetimeFigureOut">
              <a:rPr lang="id-ID" smtClean="0"/>
              <a:pPr/>
              <a:t>25/03/2012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CB3D5-ADBC-4B79-8EE8-8DC2759D271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CB3D5-ADBC-4B79-8EE8-8DC2759D271D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ED3DF-BDFB-49D8-8000-D55CD2BCE01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E6BE1-97A7-4382-89EA-676F6AA4DAC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B5EAE-F901-46A3-A127-CBE606EC181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D0E7F-8E3F-4B9B-B4BE-E127F0B1DA1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69298-0B39-443D-9176-DCB1D093C98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07429-F69F-450F-8AC8-0DDF39093CA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96EC-93C3-4D47-A51D-A83E819DC3B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AED4D-2365-4140-9B4C-E1AF85E828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0A949-6248-4914-8C3D-ABE67214A3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F6E6E-3BC6-4FC8-811D-6A1E811BD36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1E364-4A18-4049-9E76-E1A35E7D981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70C399-C447-4F28-87FB-51EB8421E8D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Metode Dua Phase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40768"/>
            <a:ext cx="4495800" cy="4525963"/>
          </a:xfrm>
        </p:spPr>
        <p:txBody>
          <a:bodyPr/>
          <a:lstStyle/>
          <a:p>
            <a:r>
              <a:rPr lang="id-ID" dirty="0" smtClean="0"/>
              <a:t>Minimumkan z = 4x</a:t>
            </a:r>
            <a:r>
              <a:rPr lang="id-ID" sz="1600" dirty="0" smtClean="0"/>
              <a:t>1</a:t>
            </a:r>
            <a:r>
              <a:rPr lang="id-ID" dirty="0" smtClean="0"/>
              <a:t>+x</a:t>
            </a:r>
            <a:r>
              <a:rPr lang="id-ID" sz="1600" dirty="0" smtClean="0"/>
              <a:t>2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kendala 3x</a:t>
            </a:r>
            <a:r>
              <a:rPr lang="id-ID" sz="1600" dirty="0" smtClean="0"/>
              <a:t>1</a:t>
            </a:r>
            <a:r>
              <a:rPr lang="id-ID" dirty="0" smtClean="0"/>
              <a:t>+x</a:t>
            </a:r>
            <a:r>
              <a:rPr lang="id-ID" sz="1600" dirty="0" smtClean="0"/>
              <a:t>2</a:t>
            </a:r>
            <a:r>
              <a:rPr lang="id-ID" dirty="0" smtClean="0"/>
              <a:t>   = 2</a:t>
            </a:r>
          </a:p>
          <a:p>
            <a:pPr>
              <a:buNone/>
            </a:pPr>
            <a:r>
              <a:rPr lang="id-ID" dirty="0" smtClean="0"/>
              <a:t>                 4x</a:t>
            </a:r>
            <a:r>
              <a:rPr lang="id-ID" sz="1600" dirty="0" smtClean="0"/>
              <a:t>1</a:t>
            </a:r>
            <a:r>
              <a:rPr lang="id-ID" dirty="0" smtClean="0"/>
              <a:t>+3x</a:t>
            </a:r>
            <a:r>
              <a:rPr lang="id-ID" sz="1600" dirty="0" smtClean="0"/>
              <a:t>2</a:t>
            </a:r>
            <a:r>
              <a:rPr lang="id-ID" dirty="0" smtClean="0"/>
              <a:t> ≥ 6</a:t>
            </a:r>
          </a:p>
          <a:p>
            <a:pPr>
              <a:buNone/>
            </a:pPr>
            <a:r>
              <a:rPr lang="id-ID" dirty="0" smtClean="0"/>
              <a:t>			x</a:t>
            </a:r>
            <a:r>
              <a:rPr lang="id-ID" sz="1600" dirty="0" smtClean="0"/>
              <a:t>1</a:t>
            </a:r>
            <a:r>
              <a:rPr lang="id-ID" dirty="0" smtClean="0"/>
              <a:t>+2x</a:t>
            </a:r>
            <a:r>
              <a:rPr lang="id-ID" sz="1600" dirty="0" smtClean="0"/>
              <a:t>2</a:t>
            </a:r>
            <a:r>
              <a:rPr lang="id-ID" dirty="0" smtClean="0"/>
              <a:t> ≤ 4</a:t>
            </a:r>
          </a:p>
          <a:p>
            <a:pPr>
              <a:buNone/>
            </a:pPr>
            <a:r>
              <a:rPr lang="id-ID" dirty="0" smtClean="0"/>
              <a:t>  			  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  ≥ 0</a:t>
            </a:r>
          </a:p>
          <a:p>
            <a:pPr>
              <a:buNone/>
            </a:pPr>
            <a:r>
              <a:rPr lang="id-ID" dirty="0" smtClean="0"/>
              <a:t>					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1412777"/>
            <a:ext cx="4464496" cy="2664296"/>
          </a:xfrm>
        </p:spPr>
        <p:txBody>
          <a:bodyPr/>
          <a:lstStyle/>
          <a:p>
            <a:r>
              <a:rPr lang="id-ID" dirty="0" smtClean="0"/>
              <a:t>Minimumkan z = 4x</a:t>
            </a:r>
            <a:r>
              <a:rPr lang="id-ID" sz="1600" dirty="0" smtClean="0"/>
              <a:t>1</a:t>
            </a:r>
            <a:r>
              <a:rPr lang="id-ID" dirty="0" smtClean="0"/>
              <a:t>+x</a:t>
            </a:r>
            <a:r>
              <a:rPr lang="id-ID" sz="1600" dirty="0" smtClean="0"/>
              <a:t>2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3x</a:t>
            </a:r>
            <a:r>
              <a:rPr lang="id-ID" sz="1600" dirty="0" smtClean="0"/>
              <a:t>1</a:t>
            </a:r>
            <a:r>
              <a:rPr lang="id-ID" dirty="0" smtClean="0"/>
              <a:t>+x</a:t>
            </a:r>
            <a:r>
              <a:rPr lang="id-ID" sz="1600" dirty="0" smtClean="0"/>
              <a:t>2            </a:t>
            </a:r>
            <a:r>
              <a:rPr lang="id-ID" dirty="0" smtClean="0"/>
              <a:t>+R</a:t>
            </a:r>
            <a:r>
              <a:rPr lang="id-ID" sz="1800" dirty="0" smtClean="0"/>
              <a:t>1</a:t>
            </a:r>
            <a:r>
              <a:rPr lang="id-ID" dirty="0" smtClean="0"/>
              <a:t>	         </a:t>
            </a:r>
            <a:r>
              <a:rPr lang="id-ID" dirty="0" smtClean="0"/>
              <a:t> = </a:t>
            </a:r>
            <a:r>
              <a:rPr lang="id-ID" dirty="0" smtClean="0"/>
              <a:t>2</a:t>
            </a:r>
          </a:p>
          <a:p>
            <a:pPr>
              <a:buNone/>
            </a:pPr>
            <a:r>
              <a:rPr lang="id-ID" dirty="0" smtClean="0"/>
              <a:t>   4x</a:t>
            </a:r>
            <a:r>
              <a:rPr lang="id-ID" sz="1600" dirty="0" smtClean="0"/>
              <a:t>1</a:t>
            </a:r>
            <a:r>
              <a:rPr lang="id-ID" dirty="0" smtClean="0"/>
              <a:t>+3x</a:t>
            </a:r>
            <a:r>
              <a:rPr lang="id-ID" sz="1600" dirty="0" smtClean="0"/>
              <a:t>2</a:t>
            </a:r>
            <a:r>
              <a:rPr lang="id-ID" dirty="0" smtClean="0"/>
              <a:t>-S</a:t>
            </a:r>
            <a:r>
              <a:rPr lang="id-ID" sz="1800" dirty="0" smtClean="0"/>
              <a:t>1</a:t>
            </a:r>
            <a:r>
              <a:rPr lang="id-ID" dirty="0" smtClean="0"/>
              <a:t>    +</a:t>
            </a:r>
            <a:r>
              <a:rPr lang="id-ID" smtClean="0"/>
              <a:t>R</a:t>
            </a:r>
            <a:r>
              <a:rPr lang="id-ID" sz="1800" smtClean="0"/>
              <a:t>2</a:t>
            </a:r>
            <a:r>
              <a:rPr lang="id-ID" sz="1600" smtClean="0"/>
              <a:t>           </a:t>
            </a:r>
            <a:r>
              <a:rPr lang="id-ID" sz="1600" smtClean="0"/>
              <a:t>  </a:t>
            </a:r>
            <a:r>
              <a:rPr lang="id-ID" smtClean="0"/>
              <a:t>=</a:t>
            </a:r>
            <a:r>
              <a:rPr lang="id-ID" smtClean="0"/>
              <a:t> </a:t>
            </a:r>
            <a:r>
              <a:rPr lang="id-ID" dirty="0" smtClean="0"/>
              <a:t>6</a:t>
            </a:r>
          </a:p>
          <a:p>
            <a:pPr>
              <a:buNone/>
            </a:pPr>
            <a:r>
              <a:rPr lang="id-ID" dirty="0" smtClean="0"/>
              <a:t>	 x</a:t>
            </a:r>
            <a:r>
              <a:rPr lang="id-ID" sz="1600" dirty="0" smtClean="0"/>
              <a:t>1</a:t>
            </a:r>
            <a:r>
              <a:rPr lang="id-ID" dirty="0" smtClean="0"/>
              <a:t>+2x</a:t>
            </a:r>
            <a:r>
              <a:rPr lang="id-ID" sz="1600" dirty="0" smtClean="0"/>
              <a:t>2</a:t>
            </a:r>
            <a:r>
              <a:rPr lang="id-ID" dirty="0" smtClean="0"/>
              <a:t> 	            +S</a:t>
            </a:r>
            <a:r>
              <a:rPr lang="id-ID" sz="1800" dirty="0" smtClean="0"/>
              <a:t>2</a:t>
            </a:r>
            <a:r>
              <a:rPr lang="id-ID" dirty="0" smtClean="0"/>
              <a:t> </a:t>
            </a:r>
            <a:r>
              <a:rPr lang="id-ID" dirty="0" smtClean="0"/>
              <a:t>= </a:t>
            </a:r>
            <a:r>
              <a:rPr lang="id-ID" dirty="0" smtClean="0"/>
              <a:t>4</a:t>
            </a:r>
          </a:p>
          <a:p>
            <a:pPr>
              <a:buNone/>
            </a:pPr>
            <a:r>
              <a:rPr lang="id-ID" dirty="0" smtClean="0"/>
              <a:t>  		  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  ≥ 0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422108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Fase 1 minimumkan r = R</a:t>
            </a:r>
            <a:r>
              <a:rPr lang="id-ID" dirty="0" smtClean="0"/>
              <a:t>1</a:t>
            </a:r>
            <a:r>
              <a:rPr lang="id-ID" sz="2800" dirty="0" smtClean="0"/>
              <a:t>+R</a:t>
            </a:r>
            <a:r>
              <a:rPr lang="id-ID" dirty="0" smtClean="0"/>
              <a:t>2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2630"/>
            <a:ext cx="8229600" cy="562074"/>
          </a:xfrm>
        </p:spPr>
        <p:txBody>
          <a:bodyPr/>
          <a:lstStyle/>
          <a:p>
            <a:r>
              <a:rPr lang="id-ID" dirty="0" smtClean="0"/>
              <a:t>Latihan 2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836712"/>
            <a:ext cx="8496944" cy="1440160"/>
          </a:xfrm>
        </p:spPr>
        <p:txBody>
          <a:bodyPr/>
          <a:lstStyle/>
          <a:p>
            <a:pPr>
              <a:buNone/>
            </a:pPr>
            <a:r>
              <a:rPr lang="id-ID" sz="2400" dirty="0" smtClean="0"/>
              <a:t>	Seorang petani memiliki 200 ekor sapi yang mengkonsumsi 90 lb makanan khusus setiap hari. Makanan ini disiapkan sebagai campuran dari jagung dan kedelai dengan komposisi sebagai berikut : </a:t>
            </a:r>
            <a:endParaRPr lang="id-ID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3568" y="2492896"/>
          <a:ext cx="7488830" cy="138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7766"/>
                <a:gridCol w="1497766"/>
                <a:gridCol w="1497766"/>
                <a:gridCol w="1497766"/>
                <a:gridCol w="149776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Makanan</a:t>
                      </a:r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Pon per pon makanan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Biaya($/lb)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Kalsium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Protein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Serat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Jagung</a:t>
                      </a:r>
                    </a:p>
                    <a:p>
                      <a:r>
                        <a:rPr lang="id-ID" dirty="0" smtClean="0"/>
                        <a:t>Kedelai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0,001</a:t>
                      </a:r>
                    </a:p>
                    <a:p>
                      <a:r>
                        <a:rPr lang="id-ID" dirty="0" smtClean="0"/>
                        <a:t>0,002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0,09</a:t>
                      </a:r>
                    </a:p>
                    <a:p>
                      <a:r>
                        <a:rPr lang="id-ID" dirty="0" smtClean="0"/>
                        <a:t>0,60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0,02</a:t>
                      </a:r>
                    </a:p>
                    <a:p>
                      <a:r>
                        <a:rPr lang="id-ID" dirty="0" smtClean="0"/>
                        <a:t>0,06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0,20</a:t>
                      </a:r>
                    </a:p>
                    <a:p>
                      <a:r>
                        <a:rPr lang="id-ID" dirty="0" smtClean="0"/>
                        <a:t>0,60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179512" y="4077072"/>
            <a:ext cx="889248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id-ID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Kebutuhan makanan sapi adalah paling banyak 1 % kalsium</a:t>
            </a:r>
            <a:r>
              <a:rPr lang="id-ID" sz="2400" kern="0" dirty="0" smtClean="0">
                <a:latin typeface="+mn-lt"/>
                <a:cs typeface="+mn-cs"/>
              </a:rPr>
              <a:t>, setidaknya 30% protein, paling banyak 5% serat. Tentukan campuran makanan harian dengan biaya minimum.</a:t>
            </a:r>
            <a:endParaRPr kumimoji="0" lang="id-ID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/>
          <a:lstStyle/>
          <a:p>
            <a:r>
              <a:rPr lang="id-ID" dirty="0" smtClean="0"/>
              <a:t>Maksimumkan z = 3x</a:t>
            </a:r>
            <a:r>
              <a:rPr lang="id-ID" sz="1600" dirty="0" smtClean="0"/>
              <a:t>1</a:t>
            </a:r>
            <a:r>
              <a:rPr lang="id-ID" dirty="0" smtClean="0"/>
              <a:t>+2x</a:t>
            </a:r>
            <a:r>
              <a:rPr lang="id-ID" sz="1600" dirty="0" smtClean="0"/>
              <a:t>2</a:t>
            </a:r>
            <a:r>
              <a:rPr lang="id-ID" dirty="0" smtClean="0"/>
              <a:t>+3x</a:t>
            </a:r>
            <a:r>
              <a:rPr lang="id-ID" sz="1600" dirty="0" smtClean="0"/>
              <a:t>3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dengan kendala    2x</a:t>
            </a:r>
            <a:r>
              <a:rPr lang="id-ID" sz="1600" dirty="0" smtClean="0"/>
              <a:t>1</a:t>
            </a:r>
            <a:r>
              <a:rPr lang="id-ID" dirty="0" smtClean="0"/>
              <a:t>+x</a:t>
            </a:r>
            <a:r>
              <a:rPr lang="id-ID" sz="1600" dirty="0" smtClean="0"/>
              <a:t>2</a:t>
            </a:r>
            <a:r>
              <a:rPr lang="id-ID" dirty="0" smtClean="0"/>
              <a:t>+x</a:t>
            </a:r>
            <a:r>
              <a:rPr lang="id-ID" sz="2000" dirty="0" smtClean="0"/>
              <a:t>3</a:t>
            </a:r>
            <a:r>
              <a:rPr lang="id-ID" dirty="0" smtClean="0"/>
              <a:t>≤ 2</a:t>
            </a:r>
          </a:p>
          <a:p>
            <a:pPr>
              <a:buNone/>
            </a:pPr>
            <a:r>
              <a:rPr lang="id-ID" dirty="0" smtClean="0"/>
              <a:t>					3x</a:t>
            </a:r>
            <a:r>
              <a:rPr lang="id-ID" sz="1600" dirty="0" smtClean="0"/>
              <a:t>1</a:t>
            </a:r>
            <a:r>
              <a:rPr lang="id-ID" dirty="0" smtClean="0"/>
              <a:t>+4x</a:t>
            </a:r>
            <a:r>
              <a:rPr lang="id-ID" sz="1600" dirty="0" smtClean="0"/>
              <a:t>2</a:t>
            </a:r>
            <a:r>
              <a:rPr lang="id-ID" dirty="0" smtClean="0"/>
              <a:t>+2x</a:t>
            </a:r>
            <a:r>
              <a:rPr lang="id-ID" sz="1600" dirty="0" smtClean="0"/>
              <a:t>3</a:t>
            </a:r>
            <a:r>
              <a:rPr lang="id-ID" dirty="0" smtClean="0"/>
              <a:t>≥8</a:t>
            </a:r>
          </a:p>
          <a:p>
            <a:pPr>
              <a:buNone/>
            </a:pPr>
            <a:r>
              <a:rPr lang="id-ID" dirty="0" smtClean="0"/>
              <a:t>					  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,x</a:t>
            </a:r>
            <a:r>
              <a:rPr lang="id-ID" sz="1600" dirty="0" smtClean="0"/>
              <a:t>3</a:t>
            </a:r>
            <a:r>
              <a:rPr lang="id-ID" dirty="0" smtClean="0"/>
              <a:t>≥0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Dua Phase</a:t>
            </a:r>
            <a:endParaRPr lang="id-ID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Digunakan untuk menentukan solusi dengan kendala yang menggunakan tanda ”=“ dan “≥”</a:t>
            </a:r>
          </a:p>
          <a:p>
            <a:r>
              <a:rPr lang="id-ID" dirty="0" smtClean="0"/>
              <a:t>Metode alternatif yang digunakan selain metode Big M</a:t>
            </a:r>
          </a:p>
          <a:p>
            <a:r>
              <a:rPr lang="id-ID" dirty="0" smtClean="0"/>
              <a:t>Kelebihan metode ini tidak menggunakan variabel M seperti pada metode Big M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820472" cy="562074"/>
          </a:xfrm>
        </p:spPr>
        <p:txBody>
          <a:bodyPr/>
          <a:lstStyle/>
          <a:p>
            <a:r>
              <a:rPr lang="id-ID" sz="3800" b="1" dirty="0" smtClean="0"/>
              <a:t>Langkah – langkah Metode Dua Fase </a:t>
            </a:r>
            <a:endParaRPr lang="id-ID" sz="38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820472" cy="521744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Fase 1</a:t>
            </a:r>
          </a:p>
          <a:p>
            <a:pPr marL="514350" indent="-514350">
              <a:buNone/>
            </a:pPr>
            <a:r>
              <a:rPr lang="id-ID" dirty="0" smtClean="0"/>
              <a:t>	- Tambahkan variabel artifisial untuk mendapatkan solusi awal yang layak</a:t>
            </a:r>
          </a:p>
          <a:p>
            <a:pPr marL="514350" indent="-514350">
              <a:buNone/>
            </a:pPr>
            <a:r>
              <a:rPr lang="id-ID" dirty="0" smtClean="0"/>
              <a:t>	- Bentuk fungsi tujuan baru yang meminimumkan </a:t>
            </a:r>
            <a:r>
              <a:rPr lang="id-ID" b="1" dirty="0" smtClean="0"/>
              <a:t>jumlah variabel artifisial.</a:t>
            </a:r>
            <a:endParaRPr lang="id-ID" dirty="0" smtClean="0"/>
          </a:p>
          <a:p>
            <a:pPr marL="514350" indent="-514350">
              <a:buNone/>
            </a:pPr>
            <a:r>
              <a:rPr lang="id-ID" b="1" dirty="0" smtClean="0"/>
              <a:t>	</a:t>
            </a:r>
            <a:r>
              <a:rPr lang="id-ID" dirty="0" smtClean="0"/>
              <a:t>- Gunakan metode simpleks untuk menentukan nilai fungsi tujuan yang baru</a:t>
            </a:r>
          </a:p>
          <a:p>
            <a:pPr marL="514350" indent="-514350">
              <a:buNone/>
            </a:pPr>
            <a:r>
              <a:rPr lang="id-ID" b="1" dirty="0" smtClean="0"/>
              <a:t>	</a:t>
            </a:r>
            <a:r>
              <a:rPr lang="id-ID" dirty="0" smtClean="0"/>
              <a:t>- Jika nilai minimum dari fungsi tujuan </a:t>
            </a:r>
          </a:p>
          <a:p>
            <a:pPr marL="514350" indent="-514350">
              <a:buNone/>
            </a:pPr>
            <a:r>
              <a:rPr lang="id-ID" dirty="0" smtClean="0"/>
              <a:t>                                    baru=0 lanjutkan proses</a:t>
            </a:r>
            <a:endParaRPr lang="id-ID" b="1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60648"/>
            <a:ext cx="8496944" cy="6192688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- Jika R = 0 lanjutkan ke fase 2</a:t>
            </a:r>
          </a:p>
          <a:p>
            <a:pPr>
              <a:buNone/>
            </a:pPr>
            <a:r>
              <a:rPr lang="id-ID" dirty="0" smtClean="0"/>
              <a:t>	- Jika R &gt; 0 atau terjadi pengulangan hentikan, tidak punya solusi optimal</a:t>
            </a:r>
          </a:p>
          <a:p>
            <a:pPr>
              <a:buNone/>
            </a:pPr>
            <a:r>
              <a:rPr lang="id-ID" dirty="0" smtClean="0"/>
              <a:t>2. Fase 2</a:t>
            </a:r>
          </a:p>
          <a:p>
            <a:pPr>
              <a:buNone/>
            </a:pPr>
            <a:r>
              <a:rPr lang="id-ID" dirty="0" smtClean="0"/>
              <a:t>	- Gunakan pemecahan dasar optimum diakhir fase 1 sebagai pemecahan awal dari masalah yang ada dengan menghilangkan variabel artifisial</a:t>
            </a:r>
          </a:p>
          <a:p>
            <a:pPr>
              <a:buNone/>
            </a:pPr>
            <a:r>
              <a:rPr lang="id-ID" dirty="0" smtClean="0"/>
              <a:t>	- Memodifikasi fungsi tujuan awal</a:t>
            </a:r>
          </a:p>
          <a:p>
            <a:pPr>
              <a:buNone/>
            </a:pPr>
            <a:r>
              <a:rPr lang="id-ID" dirty="0" smtClean="0"/>
              <a:t>					- Lanjutkan dg metode </a:t>
            </a:r>
          </a:p>
          <a:p>
            <a:pPr>
              <a:buNone/>
            </a:pPr>
            <a:r>
              <a:rPr lang="id-ID" dirty="0" smtClean="0"/>
              <a:t>							simpleks biasa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1</a:t>
            </a:r>
            <a:endParaRPr lang="id-ID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330824" cy="4525963"/>
          </a:xfrm>
        </p:spPr>
        <p:txBody>
          <a:bodyPr/>
          <a:lstStyle/>
          <a:p>
            <a:pPr eaLnBrk="1" hangingPunct="1">
              <a:buNone/>
            </a:pPr>
            <a:r>
              <a:rPr lang="id-ID" dirty="0" smtClean="0"/>
              <a:t>Maksimumkan: </a:t>
            </a:r>
          </a:p>
          <a:p>
            <a:pPr eaLnBrk="1" hangingPunct="1">
              <a:buNone/>
            </a:pPr>
            <a:r>
              <a:rPr lang="id-ID" dirty="0" smtClean="0"/>
              <a:t>    z = 3x</a:t>
            </a:r>
            <a:r>
              <a:rPr lang="id-ID" sz="1600" dirty="0" smtClean="0"/>
              <a:t>1</a:t>
            </a:r>
            <a:r>
              <a:rPr lang="id-ID" dirty="0" smtClean="0"/>
              <a:t>+5x</a:t>
            </a:r>
            <a:r>
              <a:rPr lang="id-ID" sz="1600" dirty="0" smtClean="0"/>
              <a:t>2</a:t>
            </a:r>
          </a:p>
          <a:p>
            <a:pPr eaLnBrk="1" hangingPunct="1">
              <a:buNone/>
            </a:pPr>
            <a:r>
              <a:rPr lang="id-ID" dirty="0" smtClean="0"/>
              <a:t>	Dengan kendala: </a:t>
            </a:r>
          </a:p>
          <a:p>
            <a:pPr eaLnBrk="1" hangingPunct="1">
              <a:buNone/>
            </a:pPr>
            <a:r>
              <a:rPr lang="id-ID" dirty="0" smtClean="0"/>
              <a:t>	  x</a:t>
            </a:r>
            <a:r>
              <a:rPr lang="id-ID" sz="1600" dirty="0" smtClean="0"/>
              <a:t>1</a:t>
            </a:r>
            <a:r>
              <a:rPr lang="id-ID" dirty="0" smtClean="0"/>
              <a:t>	       +S</a:t>
            </a:r>
            <a:r>
              <a:rPr lang="id-ID" sz="1600" dirty="0" smtClean="0"/>
              <a:t>1</a:t>
            </a:r>
            <a:r>
              <a:rPr lang="id-ID" dirty="0" smtClean="0"/>
              <a:t>             = 4</a:t>
            </a:r>
          </a:p>
          <a:p>
            <a:pPr eaLnBrk="1" hangingPunct="1">
              <a:buNone/>
            </a:pPr>
            <a:r>
              <a:rPr lang="id-ID" dirty="0" smtClean="0"/>
              <a:t>	         2x</a:t>
            </a:r>
            <a:r>
              <a:rPr lang="id-ID" sz="1600" dirty="0" smtClean="0"/>
              <a:t>2         </a:t>
            </a:r>
            <a:r>
              <a:rPr lang="id-ID" dirty="0" smtClean="0"/>
              <a:t>+S</a:t>
            </a:r>
            <a:r>
              <a:rPr lang="id-ID" sz="1600" dirty="0" smtClean="0"/>
              <a:t>2</a:t>
            </a:r>
            <a:r>
              <a:rPr lang="id-ID" dirty="0" smtClean="0"/>
              <a:t>       =12</a:t>
            </a:r>
          </a:p>
          <a:p>
            <a:pPr eaLnBrk="1" hangingPunct="1">
              <a:buNone/>
            </a:pPr>
            <a:r>
              <a:rPr lang="id-ID" dirty="0" smtClean="0"/>
              <a:t>   3x</a:t>
            </a:r>
            <a:r>
              <a:rPr lang="id-ID" sz="1600" dirty="0" smtClean="0"/>
              <a:t>1</a:t>
            </a:r>
            <a:r>
              <a:rPr lang="id-ID" sz="1800" dirty="0" smtClean="0"/>
              <a:t> </a:t>
            </a:r>
            <a:r>
              <a:rPr lang="id-ID" dirty="0" smtClean="0"/>
              <a:t> + 2x</a:t>
            </a:r>
            <a:r>
              <a:rPr lang="id-ID" sz="1600" dirty="0" smtClean="0"/>
              <a:t>2 </a:t>
            </a:r>
            <a:r>
              <a:rPr lang="id-ID" dirty="0" smtClean="0"/>
              <a:t>          +R</a:t>
            </a:r>
            <a:r>
              <a:rPr lang="id-ID" sz="1600" dirty="0" smtClean="0"/>
              <a:t>1</a:t>
            </a:r>
            <a:r>
              <a:rPr lang="id-ID" dirty="0" smtClean="0"/>
              <a:t> =18</a:t>
            </a:r>
          </a:p>
          <a:p>
            <a:pPr eaLnBrk="1" hangingPunct="1">
              <a:buNone/>
            </a:pPr>
            <a:r>
              <a:rPr lang="id-ID" dirty="0" smtClean="0"/>
              <a:t>	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≥0</a:t>
            </a:r>
            <a:endParaRPr lang="fr-FR" dirty="0" smtClean="0"/>
          </a:p>
        </p:txBody>
      </p:sp>
      <p:sp>
        <p:nvSpPr>
          <p:cNvPr id="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id-ID" dirty="0" smtClean="0"/>
              <a:t>	Maksimumkan: </a:t>
            </a:r>
          </a:p>
          <a:p>
            <a:pPr eaLnBrk="1" hangingPunct="1">
              <a:buNone/>
            </a:pPr>
            <a:r>
              <a:rPr lang="id-ID" dirty="0" smtClean="0"/>
              <a:t>		z = 3x</a:t>
            </a:r>
            <a:r>
              <a:rPr lang="id-ID" sz="1600" dirty="0" smtClean="0"/>
              <a:t>1</a:t>
            </a:r>
            <a:r>
              <a:rPr lang="id-ID" dirty="0" smtClean="0"/>
              <a:t>+5x</a:t>
            </a:r>
            <a:r>
              <a:rPr lang="id-ID" sz="1600" dirty="0" smtClean="0"/>
              <a:t>2</a:t>
            </a:r>
          </a:p>
          <a:p>
            <a:pPr eaLnBrk="1" hangingPunct="1">
              <a:buNone/>
            </a:pPr>
            <a:r>
              <a:rPr lang="id-ID" dirty="0" smtClean="0"/>
              <a:t>	Dengan kendala: </a:t>
            </a:r>
          </a:p>
          <a:p>
            <a:pPr eaLnBrk="1" hangingPunct="1">
              <a:buNone/>
            </a:pPr>
            <a:r>
              <a:rPr lang="id-ID" dirty="0" smtClean="0"/>
              <a:t>	      x</a:t>
            </a:r>
            <a:r>
              <a:rPr lang="id-ID" sz="1800" dirty="0" smtClean="0"/>
              <a:t>1</a:t>
            </a:r>
            <a:r>
              <a:rPr lang="id-ID" dirty="0" smtClean="0"/>
              <a:t>	     ≤ 4</a:t>
            </a:r>
          </a:p>
          <a:p>
            <a:pPr eaLnBrk="1" hangingPunct="1">
              <a:buNone/>
            </a:pPr>
            <a:r>
              <a:rPr lang="id-ID" dirty="0" smtClean="0"/>
              <a:t>		        2x</a:t>
            </a:r>
            <a:r>
              <a:rPr lang="id-ID" sz="1600" dirty="0" smtClean="0"/>
              <a:t>2  </a:t>
            </a:r>
            <a:r>
              <a:rPr lang="id-ID" dirty="0" smtClean="0"/>
              <a:t>≤12</a:t>
            </a:r>
          </a:p>
          <a:p>
            <a:pPr eaLnBrk="1" hangingPunct="1">
              <a:buNone/>
            </a:pPr>
            <a:r>
              <a:rPr lang="id-ID" dirty="0" smtClean="0"/>
              <a:t>	    3x</a:t>
            </a:r>
            <a:r>
              <a:rPr lang="id-ID" sz="1800" dirty="0" smtClean="0"/>
              <a:t>1 </a:t>
            </a:r>
            <a:r>
              <a:rPr lang="id-ID" dirty="0" smtClean="0"/>
              <a:t> + 2x</a:t>
            </a:r>
            <a:r>
              <a:rPr lang="id-ID" sz="1600" dirty="0" smtClean="0"/>
              <a:t>2</a:t>
            </a:r>
            <a:r>
              <a:rPr lang="id-ID" dirty="0" smtClean="0"/>
              <a:t> =18	</a:t>
            </a:r>
          </a:p>
          <a:p>
            <a:pPr eaLnBrk="1" hangingPunct="1">
              <a:buNone/>
            </a:pPr>
            <a:r>
              <a:rPr lang="id-ID" dirty="0" smtClean="0"/>
              <a:t>		x</a:t>
            </a:r>
            <a:r>
              <a:rPr lang="id-ID" sz="1600" dirty="0" smtClean="0"/>
              <a:t>1</a:t>
            </a:r>
            <a:r>
              <a:rPr lang="id-ID" dirty="0" smtClean="0"/>
              <a:t>,x</a:t>
            </a:r>
            <a:r>
              <a:rPr lang="id-ID" sz="1600" dirty="0" smtClean="0"/>
              <a:t>2</a:t>
            </a:r>
            <a:r>
              <a:rPr lang="id-ID" dirty="0" smtClean="0"/>
              <a:t>≥0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11760" y="1700808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5508104" y="5013176"/>
            <a:ext cx="30963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Fase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608512" cy="45259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Minimumkan r = R</a:t>
            </a:r>
            <a:r>
              <a:rPr lang="id-ID" sz="1600" dirty="0" smtClean="0"/>
              <a:t>1</a:t>
            </a:r>
            <a:endParaRPr lang="id-ID" dirty="0" smtClean="0"/>
          </a:p>
          <a:p>
            <a:pPr eaLnBrk="1" hangingPunct="1">
              <a:buNone/>
            </a:pPr>
            <a:r>
              <a:rPr lang="id-ID" dirty="0" smtClean="0"/>
              <a:t> Dengan kendala: </a:t>
            </a:r>
          </a:p>
          <a:p>
            <a:pPr eaLnBrk="1" hangingPunct="1">
              <a:buNone/>
            </a:pPr>
            <a:r>
              <a:rPr lang="id-ID" dirty="0" smtClean="0"/>
              <a:t>	  x</a:t>
            </a:r>
            <a:r>
              <a:rPr lang="id-ID" sz="1800" dirty="0" smtClean="0"/>
              <a:t>1</a:t>
            </a:r>
            <a:r>
              <a:rPr lang="id-ID" dirty="0" smtClean="0"/>
              <a:t>	       +S</a:t>
            </a:r>
            <a:r>
              <a:rPr lang="id-ID" sz="1800" dirty="0" smtClean="0"/>
              <a:t>1</a:t>
            </a:r>
            <a:r>
              <a:rPr lang="id-ID" dirty="0" smtClean="0"/>
              <a:t>             = 4</a:t>
            </a:r>
          </a:p>
          <a:p>
            <a:pPr eaLnBrk="1" hangingPunct="1">
              <a:buNone/>
            </a:pPr>
            <a:r>
              <a:rPr lang="id-ID" dirty="0" smtClean="0"/>
              <a:t>	         2x</a:t>
            </a:r>
            <a:r>
              <a:rPr lang="id-ID" sz="1800" dirty="0" smtClean="0"/>
              <a:t>2         </a:t>
            </a:r>
            <a:r>
              <a:rPr lang="id-ID" dirty="0" smtClean="0"/>
              <a:t>+S</a:t>
            </a:r>
            <a:r>
              <a:rPr lang="id-ID" sz="1800" dirty="0" smtClean="0"/>
              <a:t>2</a:t>
            </a:r>
            <a:r>
              <a:rPr lang="id-ID" dirty="0" smtClean="0"/>
              <a:t>       =12</a:t>
            </a:r>
          </a:p>
          <a:p>
            <a:pPr eaLnBrk="1" hangingPunct="1">
              <a:buNone/>
            </a:pPr>
            <a:r>
              <a:rPr lang="id-ID" dirty="0" smtClean="0"/>
              <a:t>   3x</a:t>
            </a:r>
            <a:r>
              <a:rPr lang="id-ID" sz="1800" dirty="0" smtClean="0"/>
              <a:t>1</a:t>
            </a:r>
            <a:r>
              <a:rPr lang="id-ID" sz="2000" dirty="0" smtClean="0"/>
              <a:t> </a:t>
            </a:r>
            <a:r>
              <a:rPr lang="id-ID" dirty="0" smtClean="0"/>
              <a:t> + 2x</a:t>
            </a:r>
            <a:r>
              <a:rPr lang="id-ID" sz="1800" dirty="0" smtClean="0"/>
              <a:t>2 </a:t>
            </a:r>
            <a:r>
              <a:rPr lang="id-ID" dirty="0" smtClean="0"/>
              <a:t>          +R</a:t>
            </a:r>
            <a:r>
              <a:rPr lang="id-ID" sz="1800" dirty="0" smtClean="0"/>
              <a:t>1</a:t>
            </a:r>
            <a:r>
              <a:rPr lang="id-ID" dirty="0" smtClean="0"/>
              <a:t> =18</a:t>
            </a:r>
          </a:p>
          <a:p>
            <a:pPr eaLnBrk="1" hangingPunct="1">
              <a:buNone/>
            </a:pPr>
            <a:r>
              <a:rPr lang="id-ID" dirty="0" smtClean="0"/>
              <a:t>	x</a:t>
            </a:r>
            <a:r>
              <a:rPr lang="id-ID" sz="1800" dirty="0" smtClean="0"/>
              <a:t>1</a:t>
            </a:r>
            <a:r>
              <a:rPr lang="id-ID" dirty="0" smtClean="0"/>
              <a:t>,x</a:t>
            </a:r>
            <a:r>
              <a:rPr lang="id-ID" sz="1800" dirty="0" smtClean="0"/>
              <a:t>2</a:t>
            </a:r>
            <a:r>
              <a:rPr lang="id-ID" dirty="0" smtClean="0"/>
              <a:t>≥0</a:t>
            </a:r>
            <a:endParaRPr lang="fr-FR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754760" cy="4565104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R</a:t>
            </a:r>
            <a:r>
              <a:rPr lang="id-ID" sz="1800" dirty="0" smtClean="0"/>
              <a:t>1</a:t>
            </a:r>
            <a:r>
              <a:rPr lang="id-ID" dirty="0" smtClean="0"/>
              <a:t> =18 - 3x</a:t>
            </a:r>
            <a:r>
              <a:rPr lang="id-ID" sz="1800" dirty="0" smtClean="0"/>
              <a:t>1 </a:t>
            </a:r>
            <a:r>
              <a:rPr lang="id-ID" sz="3200" dirty="0" smtClean="0"/>
              <a:t>- </a:t>
            </a:r>
            <a:r>
              <a:rPr lang="id-ID" dirty="0" smtClean="0"/>
              <a:t>2x</a:t>
            </a:r>
            <a:r>
              <a:rPr lang="id-ID" sz="1800" dirty="0" smtClean="0"/>
              <a:t>2 </a:t>
            </a:r>
          </a:p>
          <a:p>
            <a:pPr>
              <a:buNone/>
            </a:pPr>
            <a:r>
              <a:rPr lang="id-ID" dirty="0" smtClean="0"/>
              <a:t>Sehingga </a:t>
            </a:r>
          </a:p>
          <a:p>
            <a:pPr>
              <a:buNone/>
            </a:pPr>
            <a:r>
              <a:rPr lang="id-ID" dirty="0" smtClean="0"/>
              <a:t>r = R</a:t>
            </a:r>
            <a:r>
              <a:rPr lang="id-ID" sz="1600" dirty="0" smtClean="0"/>
              <a:t>1</a:t>
            </a:r>
            <a:r>
              <a:rPr lang="id-ID" dirty="0" smtClean="0"/>
              <a:t> =18 - 3x</a:t>
            </a:r>
            <a:r>
              <a:rPr lang="id-ID" sz="1800" dirty="0" smtClean="0"/>
              <a:t>1 </a:t>
            </a:r>
            <a:r>
              <a:rPr lang="id-ID" sz="3200" dirty="0" smtClean="0"/>
              <a:t>- </a:t>
            </a:r>
            <a:r>
              <a:rPr lang="id-ID" dirty="0" smtClean="0"/>
              <a:t>2x</a:t>
            </a:r>
            <a:r>
              <a:rPr lang="id-ID" sz="1800" dirty="0" smtClean="0"/>
              <a:t>2</a:t>
            </a:r>
          </a:p>
          <a:p>
            <a:pPr>
              <a:buNone/>
            </a:pPr>
            <a:r>
              <a:rPr lang="id-ID" dirty="0" smtClean="0"/>
              <a:t>r  +</a:t>
            </a:r>
            <a:r>
              <a:rPr lang="id-ID" sz="1800" dirty="0" smtClean="0"/>
              <a:t> </a:t>
            </a:r>
            <a:r>
              <a:rPr lang="id-ID" dirty="0" smtClean="0"/>
              <a:t>3x</a:t>
            </a:r>
            <a:r>
              <a:rPr lang="id-ID" sz="1800" dirty="0" smtClean="0"/>
              <a:t>1 </a:t>
            </a:r>
            <a:r>
              <a:rPr lang="id-ID" sz="3200" dirty="0" smtClean="0"/>
              <a:t>+ </a:t>
            </a:r>
            <a:r>
              <a:rPr lang="id-ID" dirty="0" smtClean="0"/>
              <a:t>2x</a:t>
            </a:r>
            <a:r>
              <a:rPr lang="id-ID" sz="1800" dirty="0" smtClean="0"/>
              <a:t>2</a:t>
            </a:r>
            <a:r>
              <a:rPr lang="id-ID" dirty="0" smtClean="0"/>
              <a:t> =18</a:t>
            </a:r>
          </a:p>
          <a:p>
            <a:pPr>
              <a:buNone/>
            </a:pPr>
            <a:r>
              <a:rPr lang="id-ID" dirty="0" smtClean="0"/>
              <a:t>Jadi fungsi tujuannya</a:t>
            </a:r>
          </a:p>
          <a:p>
            <a:pPr>
              <a:buNone/>
            </a:pPr>
            <a:r>
              <a:rPr lang="id-ID" dirty="0" smtClean="0"/>
              <a:t>Minimumkan </a:t>
            </a:r>
          </a:p>
          <a:p>
            <a:pPr>
              <a:buNone/>
            </a:pPr>
            <a:r>
              <a:rPr lang="id-ID" dirty="0" smtClean="0"/>
              <a:t>       r  +</a:t>
            </a:r>
            <a:r>
              <a:rPr lang="id-ID" sz="1800" dirty="0" smtClean="0"/>
              <a:t> </a:t>
            </a:r>
            <a:r>
              <a:rPr lang="id-ID" dirty="0" smtClean="0"/>
              <a:t>3x</a:t>
            </a:r>
            <a:r>
              <a:rPr lang="id-ID" sz="1800" dirty="0" smtClean="0"/>
              <a:t>1 </a:t>
            </a:r>
            <a:r>
              <a:rPr lang="id-ID" sz="3200" dirty="0" smtClean="0"/>
              <a:t>+ </a:t>
            </a:r>
            <a:r>
              <a:rPr lang="id-ID" dirty="0" smtClean="0"/>
              <a:t>2x</a:t>
            </a:r>
            <a:r>
              <a:rPr lang="id-ID" sz="1800" dirty="0" smtClean="0"/>
              <a:t>2</a:t>
            </a:r>
            <a:r>
              <a:rPr lang="id-ID" dirty="0" smtClean="0"/>
              <a:t> =18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131840" y="1988840"/>
            <a:ext cx="79208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2195736" y="1052736"/>
            <a:ext cx="640871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2195736" y="692696"/>
            <a:ext cx="79208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323528" y="4725144"/>
            <a:ext cx="4032448" cy="1785104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id-ID" dirty="0" smtClean="0"/>
              <a:t>Minimumkan r  +</a:t>
            </a:r>
            <a:r>
              <a:rPr lang="id-ID" sz="1200" dirty="0" smtClean="0"/>
              <a:t> </a:t>
            </a:r>
            <a:r>
              <a:rPr lang="id-ID" dirty="0" smtClean="0"/>
              <a:t>3x</a:t>
            </a:r>
            <a:r>
              <a:rPr lang="id-ID" sz="1200" dirty="0" smtClean="0"/>
              <a:t>1 </a:t>
            </a:r>
            <a:r>
              <a:rPr lang="id-ID" sz="2000" dirty="0" smtClean="0"/>
              <a:t>- </a:t>
            </a:r>
            <a:r>
              <a:rPr lang="id-ID" dirty="0" smtClean="0"/>
              <a:t>2x</a:t>
            </a:r>
            <a:r>
              <a:rPr lang="id-ID" sz="1200" dirty="0" smtClean="0"/>
              <a:t>2</a:t>
            </a:r>
            <a:r>
              <a:rPr lang="id-ID" dirty="0" smtClean="0"/>
              <a:t> =18</a:t>
            </a:r>
          </a:p>
          <a:p>
            <a:pPr eaLnBrk="1" hangingPunct="1">
              <a:buNone/>
            </a:pPr>
            <a:r>
              <a:rPr lang="id-ID" dirty="0" smtClean="0"/>
              <a:t>Dengan kendala: </a:t>
            </a:r>
          </a:p>
          <a:p>
            <a:pPr eaLnBrk="1" hangingPunct="1">
              <a:buNone/>
            </a:pPr>
            <a:r>
              <a:rPr lang="id-ID" dirty="0" smtClean="0"/>
              <a:t>     x</a:t>
            </a:r>
            <a:r>
              <a:rPr lang="id-ID" sz="1200" dirty="0" smtClean="0"/>
              <a:t>1</a:t>
            </a:r>
            <a:r>
              <a:rPr lang="id-ID" dirty="0" smtClean="0"/>
              <a:t>	   +S</a:t>
            </a:r>
            <a:r>
              <a:rPr lang="id-ID" sz="1200" dirty="0" smtClean="0"/>
              <a:t>1</a:t>
            </a:r>
            <a:r>
              <a:rPr lang="id-ID" dirty="0" smtClean="0"/>
              <a:t>             = 4 </a:t>
            </a:r>
          </a:p>
          <a:p>
            <a:pPr eaLnBrk="1" hangingPunct="1">
              <a:buNone/>
            </a:pPr>
            <a:r>
              <a:rPr lang="id-ID" dirty="0" smtClean="0"/>
              <a:t>             2x</a:t>
            </a:r>
            <a:r>
              <a:rPr lang="id-ID" sz="1200" dirty="0" smtClean="0"/>
              <a:t>2        </a:t>
            </a:r>
            <a:r>
              <a:rPr lang="id-ID" dirty="0" smtClean="0"/>
              <a:t>+S</a:t>
            </a:r>
            <a:r>
              <a:rPr lang="id-ID" sz="1200" dirty="0" smtClean="0"/>
              <a:t>2</a:t>
            </a:r>
            <a:r>
              <a:rPr lang="id-ID" dirty="0" smtClean="0"/>
              <a:t>       =12</a:t>
            </a:r>
          </a:p>
          <a:p>
            <a:pPr eaLnBrk="1" hangingPunct="1">
              <a:buNone/>
            </a:pPr>
            <a:r>
              <a:rPr lang="id-ID" dirty="0" smtClean="0"/>
              <a:t>   3x</a:t>
            </a:r>
            <a:r>
              <a:rPr lang="id-ID" sz="1200" dirty="0" smtClean="0"/>
              <a:t>1</a:t>
            </a:r>
            <a:r>
              <a:rPr lang="id-ID" sz="1400" dirty="0" smtClean="0"/>
              <a:t> </a:t>
            </a:r>
            <a:r>
              <a:rPr lang="id-ID" dirty="0" smtClean="0"/>
              <a:t> + 2x</a:t>
            </a:r>
            <a:r>
              <a:rPr lang="id-ID" sz="1200" dirty="0" smtClean="0"/>
              <a:t>2 </a:t>
            </a:r>
            <a:r>
              <a:rPr lang="id-ID" dirty="0" smtClean="0"/>
              <a:t>          +R</a:t>
            </a:r>
            <a:r>
              <a:rPr lang="id-ID" sz="1200" dirty="0" smtClean="0"/>
              <a:t>1 </a:t>
            </a:r>
            <a:r>
              <a:rPr lang="id-ID" dirty="0" smtClean="0"/>
              <a:t> =18</a:t>
            </a:r>
          </a:p>
          <a:p>
            <a:pPr eaLnBrk="1" hangingPunct="1">
              <a:buNone/>
            </a:pPr>
            <a:r>
              <a:rPr lang="id-ID" dirty="0" smtClean="0"/>
              <a:t>	x</a:t>
            </a:r>
            <a:r>
              <a:rPr lang="id-ID" sz="1200" dirty="0" smtClean="0"/>
              <a:t>1</a:t>
            </a:r>
            <a:r>
              <a:rPr lang="id-ID" dirty="0" smtClean="0"/>
              <a:t>,x</a:t>
            </a:r>
            <a:r>
              <a:rPr lang="id-ID" sz="1200" dirty="0" smtClean="0"/>
              <a:t>2</a:t>
            </a:r>
            <a:r>
              <a:rPr lang="id-ID" dirty="0" smtClean="0"/>
              <a:t>≥0</a:t>
            </a:r>
            <a:endParaRPr lang="id-ID" dirty="0"/>
          </a:p>
        </p:txBody>
      </p:sp>
      <p:sp>
        <p:nvSpPr>
          <p:cNvPr id="9" name="Oval 8"/>
          <p:cNvSpPr/>
          <p:nvPr/>
        </p:nvSpPr>
        <p:spPr>
          <a:xfrm>
            <a:off x="2195736" y="1052736"/>
            <a:ext cx="288032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195736" y="2852936"/>
            <a:ext cx="64807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3059832" y="2852936"/>
            <a:ext cx="360040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0" y="260648"/>
          <a:ext cx="8496945" cy="42062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44105"/>
                <a:gridCol w="944105"/>
                <a:gridCol w="944105"/>
                <a:gridCol w="944105"/>
                <a:gridCol w="944105"/>
                <a:gridCol w="752083"/>
                <a:gridCol w="1008112"/>
                <a:gridCol w="1072120"/>
                <a:gridCol w="944105"/>
              </a:tblGrid>
              <a:tr h="286969">
                <a:tc>
                  <a:txBody>
                    <a:bodyPr/>
                    <a:lstStyle/>
                    <a:p>
                      <a:r>
                        <a:rPr lang="id-ID" dirty="0" smtClean="0"/>
                        <a:t>Iterasi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Ket.</a:t>
                      </a:r>
                      <a:endParaRPr lang="id-ID" dirty="0"/>
                    </a:p>
                  </a:txBody>
                  <a:tcPr/>
                </a:tc>
              </a:tr>
              <a:tr h="290955"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71742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</a:p>
                    <a:p>
                      <a:r>
                        <a:rPr lang="id-ID" dirty="0" smtClean="0"/>
                        <a:t>S2</a:t>
                      </a:r>
                    </a:p>
                    <a:p>
                      <a:r>
                        <a:rPr lang="id-ID" dirty="0" smtClean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12</a:t>
                      </a:r>
                    </a:p>
                    <a:p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4/1=4</a:t>
                      </a:r>
                    </a:p>
                    <a:p>
                      <a:r>
                        <a:rPr lang="id-ID" dirty="0" smtClean="0"/>
                        <a:t>12/0=∞</a:t>
                      </a:r>
                    </a:p>
                    <a:p>
                      <a:r>
                        <a:rPr lang="id-ID" dirty="0" smtClean="0"/>
                        <a:t>18/3=6</a:t>
                      </a:r>
                    </a:p>
                  </a:txBody>
                  <a:tcPr/>
                </a:tc>
              </a:tr>
              <a:tr h="290955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71742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</a:p>
                    <a:p>
                      <a:r>
                        <a:rPr lang="id-ID" dirty="0" smtClean="0"/>
                        <a:t>S2</a:t>
                      </a:r>
                    </a:p>
                    <a:p>
                      <a:r>
                        <a:rPr lang="id-ID" dirty="0" smtClean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-3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12</a:t>
                      </a:r>
                    </a:p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4/0=∞</a:t>
                      </a:r>
                    </a:p>
                    <a:p>
                      <a:r>
                        <a:rPr lang="id-ID" dirty="0" smtClean="0"/>
                        <a:t>12/2=6</a:t>
                      </a:r>
                    </a:p>
                    <a:p>
                      <a:r>
                        <a:rPr lang="id-ID" dirty="0" smtClean="0"/>
                        <a:t>6/2=3</a:t>
                      </a:r>
                    </a:p>
                  </a:txBody>
                  <a:tcPr/>
                </a:tc>
              </a:tr>
              <a:tr h="290955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71742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</a:p>
                    <a:p>
                      <a:r>
                        <a:rPr lang="id-ID" dirty="0" smtClean="0"/>
                        <a:t>S2</a:t>
                      </a:r>
                    </a:p>
                    <a:p>
                      <a:r>
                        <a:rPr lang="id-ID" dirty="0" smtClean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3</a:t>
                      </a:r>
                    </a:p>
                    <a:p>
                      <a:r>
                        <a:rPr lang="id-ID" dirty="0" smtClean="0"/>
                        <a:t>-3/2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-1</a:t>
                      </a:r>
                    </a:p>
                    <a:p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6</a:t>
                      </a:r>
                    </a:p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572000" y="4725144"/>
            <a:ext cx="424847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Pada iterasi 2 keadaan optimal sudah tercapai dengan r = 0. Lanjutkan ke fase 2, kolom R1 tidak diperlukan lagi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7" grpId="0" animBg="1"/>
      <p:bldP spid="5" grpId="0" animBg="1"/>
      <p:bldP spid="9" grpId="0" animBg="1"/>
      <p:bldP spid="11" grpId="0" animBg="1"/>
      <p:bldP spid="13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Fase 2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496945" cy="16459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44105"/>
                <a:gridCol w="944105"/>
                <a:gridCol w="944105"/>
                <a:gridCol w="944105"/>
                <a:gridCol w="944105"/>
                <a:gridCol w="752083"/>
                <a:gridCol w="1008112"/>
                <a:gridCol w="1072120"/>
                <a:gridCol w="944105"/>
              </a:tblGrid>
              <a:tr h="286969">
                <a:tc>
                  <a:txBody>
                    <a:bodyPr/>
                    <a:lstStyle/>
                    <a:p>
                      <a:r>
                        <a:rPr lang="id-ID" dirty="0" smtClean="0"/>
                        <a:t>Iterasi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Ket.</a:t>
                      </a:r>
                      <a:endParaRPr lang="id-ID" dirty="0"/>
                    </a:p>
                  </a:txBody>
                  <a:tcPr/>
                </a:tc>
              </a:tr>
              <a:tr h="290955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71742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</a:p>
                    <a:p>
                      <a:r>
                        <a:rPr lang="id-ID" dirty="0" smtClean="0"/>
                        <a:t>S2</a:t>
                      </a:r>
                    </a:p>
                    <a:p>
                      <a:r>
                        <a:rPr lang="id-ID" dirty="0" smtClean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3</a:t>
                      </a:r>
                    </a:p>
                    <a:p>
                      <a:r>
                        <a:rPr lang="id-ID" dirty="0" smtClean="0"/>
                        <a:t>-3/2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-1</a:t>
                      </a:r>
                    </a:p>
                    <a:p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6</a:t>
                      </a:r>
                    </a:p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3789040"/>
            <a:ext cx="2880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Kendala</a:t>
            </a:r>
          </a:p>
          <a:p>
            <a:r>
              <a:rPr lang="id-ID" sz="2000" dirty="0" smtClean="0"/>
              <a:t>x</a:t>
            </a:r>
            <a:r>
              <a:rPr lang="id-ID" sz="1100" dirty="0" smtClean="0"/>
              <a:t>1</a:t>
            </a:r>
            <a:r>
              <a:rPr lang="id-ID" sz="2000" dirty="0" smtClean="0"/>
              <a:t>        +     s</a:t>
            </a:r>
            <a:r>
              <a:rPr lang="id-ID" sz="1100" dirty="0" smtClean="0"/>
              <a:t>1</a:t>
            </a:r>
            <a:r>
              <a:rPr lang="id-ID" sz="2000" dirty="0" smtClean="0"/>
              <a:t>         = 4</a:t>
            </a:r>
          </a:p>
          <a:p>
            <a:r>
              <a:rPr lang="id-ID" sz="2000" dirty="0" smtClean="0"/>
              <a:t>             3   s</a:t>
            </a:r>
            <a:r>
              <a:rPr lang="id-ID" sz="1100" dirty="0" smtClean="0"/>
              <a:t>1</a:t>
            </a:r>
            <a:r>
              <a:rPr lang="id-ID" sz="2000" dirty="0" smtClean="0"/>
              <a:t> + s</a:t>
            </a:r>
            <a:r>
              <a:rPr lang="id-ID" sz="1100" dirty="0" smtClean="0"/>
              <a:t>2</a:t>
            </a:r>
            <a:r>
              <a:rPr lang="id-ID" sz="2000" dirty="0" smtClean="0"/>
              <a:t>  = 6</a:t>
            </a:r>
          </a:p>
          <a:p>
            <a:r>
              <a:rPr lang="id-ID" sz="2000" dirty="0" smtClean="0"/>
              <a:t>     x</a:t>
            </a:r>
            <a:r>
              <a:rPr lang="id-ID" sz="1100" dirty="0" smtClean="0"/>
              <a:t>2</a:t>
            </a:r>
            <a:r>
              <a:rPr lang="id-ID" sz="2000" dirty="0" smtClean="0"/>
              <a:t>  – 3/2s</a:t>
            </a:r>
            <a:r>
              <a:rPr lang="id-ID" sz="1100" dirty="0" smtClean="0"/>
              <a:t>1</a:t>
            </a:r>
            <a:r>
              <a:rPr lang="id-ID" sz="2000" dirty="0" smtClean="0"/>
              <a:t>         = 3</a:t>
            </a:r>
            <a:endParaRPr lang="id-ID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068961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Fungsi tujuan memaksimumkan</a:t>
            </a:r>
          </a:p>
          <a:p>
            <a:r>
              <a:rPr lang="id-ID" sz="2000" dirty="0" smtClean="0"/>
              <a:t>	z = 3x</a:t>
            </a:r>
            <a:r>
              <a:rPr lang="id-ID" sz="1100" dirty="0" smtClean="0"/>
              <a:t>1</a:t>
            </a:r>
            <a:r>
              <a:rPr lang="id-ID" sz="2000" dirty="0" smtClean="0"/>
              <a:t>+5x</a:t>
            </a:r>
            <a:r>
              <a:rPr lang="id-ID" sz="1100" dirty="0" smtClean="0"/>
              <a:t>2</a:t>
            </a:r>
            <a:endParaRPr lang="id-ID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275856" y="407707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x</a:t>
            </a:r>
            <a:r>
              <a:rPr lang="id-ID" sz="1100" dirty="0" smtClean="0"/>
              <a:t>1</a:t>
            </a:r>
            <a:r>
              <a:rPr lang="id-ID" sz="2000" dirty="0" smtClean="0"/>
              <a:t> = 4 - s</a:t>
            </a:r>
            <a:r>
              <a:rPr lang="id-ID" sz="1100" dirty="0" smtClean="0"/>
              <a:t>1</a:t>
            </a:r>
            <a:r>
              <a:rPr lang="id-ID" sz="2000" dirty="0" smtClean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7864" y="4725144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x</a:t>
            </a:r>
            <a:r>
              <a:rPr lang="id-ID" sz="1100" dirty="0" smtClean="0"/>
              <a:t>2</a:t>
            </a:r>
            <a:r>
              <a:rPr lang="id-ID" sz="2000" dirty="0" smtClean="0"/>
              <a:t> = 3 + 3/2s</a:t>
            </a:r>
            <a:r>
              <a:rPr lang="id-ID" sz="1100" dirty="0" smtClean="0"/>
              <a:t>1</a:t>
            </a:r>
            <a:r>
              <a:rPr lang="id-ID" sz="2000" dirty="0" smtClean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6056" y="3140968"/>
            <a:ext cx="388843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Fungsi tujuan memaksimumkan</a:t>
            </a:r>
          </a:p>
          <a:p>
            <a:r>
              <a:rPr lang="id-ID" dirty="0" smtClean="0"/>
              <a:t>	z = 3x</a:t>
            </a:r>
            <a:r>
              <a:rPr lang="id-ID" sz="1050" dirty="0" smtClean="0"/>
              <a:t>1</a:t>
            </a:r>
            <a:r>
              <a:rPr lang="id-ID" dirty="0" smtClean="0"/>
              <a:t>+5x</a:t>
            </a:r>
            <a:r>
              <a:rPr lang="id-ID" sz="1050" dirty="0" smtClean="0"/>
              <a:t>2</a:t>
            </a:r>
            <a:endParaRPr lang="id-ID" sz="2000" dirty="0" smtClean="0"/>
          </a:p>
          <a:p>
            <a:r>
              <a:rPr lang="id-ID" sz="2000" dirty="0" smtClean="0"/>
              <a:t>	z = 3(4 - s</a:t>
            </a:r>
            <a:r>
              <a:rPr lang="id-ID" sz="1100" dirty="0" smtClean="0"/>
              <a:t>1</a:t>
            </a:r>
            <a:r>
              <a:rPr lang="id-ID" sz="2000" dirty="0" smtClean="0"/>
              <a:t>)</a:t>
            </a:r>
            <a:r>
              <a:rPr lang="id-ID" sz="1050" dirty="0" smtClean="0"/>
              <a:t> </a:t>
            </a:r>
            <a:r>
              <a:rPr lang="id-ID" sz="2000" dirty="0" smtClean="0"/>
              <a:t>+5(3 + 3/2s</a:t>
            </a:r>
            <a:r>
              <a:rPr lang="id-ID" sz="1100" dirty="0" smtClean="0"/>
              <a:t>1</a:t>
            </a:r>
            <a:r>
              <a:rPr lang="id-ID" sz="2000" dirty="0" smtClean="0"/>
              <a:t>)</a:t>
            </a:r>
          </a:p>
          <a:p>
            <a:r>
              <a:rPr lang="id-ID" sz="2000" dirty="0" smtClean="0"/>
              <a:t>	z = 12 – 3s</a:t>
            </a:r>
            <a:r>
              <a:rPr lang="id-ID" sz="1100" dirty="0" smtClean="0"/>
              <a:t>1</a:t>
            </a:r>
            <a:r>
              <a:rPr lang="id-ID" sz="2000" dirty="0" smtClean="0"/>
              <a:t>+15+15/2s</a:t>
            </a:r>
            <a:r>
              <a:rPr lang="id-ID" sz="1100" dirty="0" smtClean="0"/>
              <a:t>1</a:t>
            </a:r>
            <a:r>
              <a:rPr lang="id-ID" sz="2000" dirty="0" smtClean="0"/>
              <a:t> </a:t>
            </a:r>
          </a:p>
          <a:p>
            <a:r>
              <a:rPr lang="id-ID" sz="2000" dirty="0" smtClean="0"/>
              <a:t>	z = 27 +9/2s</a:t>
            </a:r>
            <a:r>
              <a:rPr lang="id-ID" sz="1100" dirty="0" smtClean="0"/>
              <a:t>1</a:t>
            </a:r>
            <a:endParaRPr lang="id-ID" sz="2000" dirty="0" smtClean="0"/>
          </a:p>
          <a:p>
            <a:r>
              <a:rPr lang="id-ID" sz="2000" b="1" dirty="0" smtClean="0"/>
              <a:t>  z - 9/2s</a:t>
            </a:r>
            <a:r>
              <a:rPr lang="id-ID" sz="1100" b="1" dirty="0" smtClean="0"/>
              <a:t>1</a:t>
            </a:r>
            <a:r>
              <a:rPr lang="id-ID" sz="2000" b="1" dirty="0" smtClean="0"/>
              <a:t> = 27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501008"/>
            <a:ext cx="4320480" cy="1631216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sz="2000" dirty="0" smtClean="0"/>
              <a:t>Maksimumkan : </a:t>
            </a:r>
            <a:r>
              <a:rPr lang="id-ID" sz="2000" b="1" dirty="0" smtClean="0"/>
              <a:t>z - 9/2s</a:t>
            </a:r>
            <a:r>
              <a:rPr lang="id-ID" sz="1100" b="1" dirty="0" smtClean="0"/>
              <a:t>1</a:t>
            </a:r>
            <a:r>
              <a:rPr lang="id-ID" sz="2000" b="1" dirty="0" smtClean="0"/>
              <a:t> = 27</a:t>
            </a:r>
            <a:endParaRPr lang="id-ID" sz="2000" dirty="0" smtClean="0"/>
          </a:p>
          <a:p>
            <a:r>
              <a:rPr lang="id-ID" sz="2000" dirty="0" smtClean="0"/>
              <a:t>Kendala</a:t>
            </a:r>
          </a:p>
          <a:p>
            <a:r>
              <a:rPr lang="id-ID" sz="2000" dirty="0" smtClean="0"/>
              <a:t>x</a:t>
            </a:r>
            <a:r>
              <a:rPr lang="id-ID" sz="1100" dirty="0" smtClean="0"/>
              <a:t>1</a:t>
            </a:r>
            <a:r>
              <a:rPr lang="id-ID" sz="2000" dirty="0" smtClean="0"/>
              <a:t>        +     s</a:t>
            </a:r>
            <a:r>
              <a:rPr lang="id-ID" sz="1100" dirty="0" smtClean="0"/>
              <a:t>1</a:t>
            </a:r>
            <a:r>
              <a:rPr lang="id-ID" sz="2000" dirty="0" smtClean="0"/>
              <a:t>         = 4</a:t>
            </a:r>
          </a:p>
          <a:p>
            <a:r>
              <a:rPr lang="id-ID" sz="2000" dirty="0" smtClean="0"/>
              <a:t>             3   s</a:t>
            </a:r>
            <a:r>
              <a:rPr lang="id-ID" sz="1100" dirty="0" smtClean="0"/>
              <a:t>1</a:t>
            </a:r>
            <a:r>
              <a:rPr lang="id-ID" sz="2000" dirty="0" smtClean="0"/>
              <a:t> + s</a:t>
            </a:r>
            <a:r>
              <a:rPr lang="id-ID" sz="1100" dirty="0" smtClean="0"/>
              <a:t>2</a:t>
            </a:r>
            <a:r>
              <a:rPr lang="id-ID" sz="2000" dirty="0" smtClean="0"/>
              <a:t>  = 6</a:t>
            </a:r>
          </a:p>
          <a:p>
            <a:r>
              <a:rPr lang="id-ID" sz="2000" dirty="0" smtClean="0"/>
              <a:t>     x</a:t>
            </a:r>
            <a:r>
              <a:rPr lang="id-ID" sz="1100" dirty="0" smtClean="0"/>
              <a:t>2</a:t>
            </a:r>
            <a:r>
              <a:rPr lang="id-ID" sz="2000" dirty="0" smtClean="0"/>
              <a:t>  – 3/2s</a:t>
            </a:r>
            <a:r>
              <a:rPr lang="id-ID" sz="1100" dirty="0" smtClean="0"/>
              <a:t>1</a:t>
            </a:r>
            <a:r>
              <a:rPr lang="id-ID" sz="2000" dirty="0" smtClean="0"/>
              <a:t>         = 3</a:t>
            </a:r>
            <a:endParaRPr lang="id-ID" sz="2000" dirty="0"/>
          </a:p>
        </p:txBody>
      </p:sp>
      <p:sp>
        <p:nvSpPr>
          <p:cNvPr id="4" name="Rectangle 3"/>
          <p:cNvSpPr/>
          <p:nvPr/>
        </p:nvSpPr>
        <p:spPr>
          <a:xfrm>
            <a:off x="4427984" y="764704"/>
            <a:ext cx="79208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2555776" y="1340768"/>
            <a:ext cx="547260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4355976" y="1412776"/>
            <a:ext cx="360040" cy="21602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11560" y="332657"/>
          <a:ext cx="7488833" cy="293399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44105"/>
                <a:gridCol w="944105"/>
                <a:gridCol w="944105"/>
                <a:gridCol w="944105"/>
                <a:gridCol w="944105"/>
                <a:gridCol w="752083"/>
                <a:gridCol w="1072120"/>
                <a:gridCol w="944105"/>
              </a:tblGrid>
              <a:tr h="301003">
                <a:tc>
                  <a:txBody>
                    <a:bodyPr/>
                    <a:lstStyle/>
                    <a:p>
                      <a:r>
                        <a:rPr lang="id-ID" dirty="0" smtClean="0"/>
                        <a:t>Iterasi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Solusi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Ket.</a:t>
                      </a:r>
                      <a:endParaRPr lang="id-ID" dirty="0"/>
                    </a:p>
                  </a:txBody>
                  <a:tcPr/>
                </a:tc>
              </a:tr>
              <a:tr h="301003"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-9/2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752507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</a:p>
                    <a:p>
                      <a:r>
                        <a:rPr lang="id-ID" dirty="0" smtClean="0"/>
                        <a:t>s2</a:t>
                      </a:r>
                    </a:p>
                    <a:p>
                      <a:r>
                        <a:rPr lang="id-ID" dirty="0" smtClean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3</a:t>
                      </a:r>
                    </a:p>
                    <a:p>
                      <a:r>
                        <a:rPr lang="id-ID" dirty="0" smtClean="0"/>
                        <a:t>-3/2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6</a:t>
                      </a:r>
                    </a:p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-2</a:t>
                      </a:r>
                    </a:p>
                  </a:txBody>
                  <a:tcPr/>
                </a:tc>
              </a:tr>
              <a:tr h="373678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  <a:tr h="37367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x1</a:t>
                      </a:r>
                    </a:p>
                    <a:p>
                      <a:r>
                        <a:rPr lang="id-ID" dirty="0" smtClean="0"/>
                        <a:t>s1</a:t>
                      </a:r>
                    </a:p>
                    <a:p>
                      <a:r>
                        <a:rPr lang="id-ID" dirty="0" smtClean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</a:p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-1/3</a:t>
                      </a:r>
                    </a:p>
                    <a:p>
                      <a:r>
                        <a:rPr lang="id-ID" dirty="0" smtClean="0"/>
                        <a:t>1/3</a:t>
                      </a:r>
                    </a:p>
                    <a:p>
                      <a:r>
                        <a:rPr lang="id-ID" dirty="0" smtClean="0"/>
                        <a:t>1/2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48064" y="3501008"/>
            <a:ext cx="352839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Solusi optimal adalah </a:t>
            </a:r>
          </a:p>
          <a:p>
            <a:r>
              <a:rPr lang="id-ID" dirty="0" smtClean="0"/>
              <a:t>x</a:t>
            </a:r>
            <a:r>
              <a:rPr lang="id-ID" sz="1200" dirty="0" smtClean="0"/>
              <a:t>1 </a:t>
            </a:r>
            <a:r>
              <a:rPr lang="id-ID" dirty="0" smtClean="0"/>
              <a:t>= 2 dan x</a:t>
            </a:r>
            <a:r>
              <a:rPr lang="id-ID" sz="1200" dirty="0" smtClean="0"/>
              <a:t>2</a:t>
            </a:r>
            <a:r>
              <a:rPr lang="id-ID" dirty="0" smtClean="0"/>
              <a:t> = 6 dengan z = 36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496</Words>
  <Application>Microsoft Office PowerPoint</Application>
  <PresentationFormat>On-screen Show (4:3)</PresentationFormat>
  <Paragraphs>327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Diseño predeterminado</vt:lpstr>
      <vt:lpstr>Metode Dua Phase</vt:lpstr>
      <vt:lpstr>Metode Dua Phase</vt:lpstr>
      <vt:lpstr>Langkah – langkah Metode Dua Fase </vt:lpstr>
      <vt:lpstr>Slide 4</vt:lpstr>
      <vt:lpstr>Contoh 1</vt:lpstr>
      <vt:lpstr>Fase 1</vt:lpstr>
      <vt:lpstr>Slide 7</vt:lpstr>
      <vt:lpstr>Fase 2</vt:lpstr>
      <vt:lpstr>Slide 9</vt:lpstr>
      <vt:lpstr>Latihan 1</vt:lpstr>
      <vt:lpstr>Latihan 2</vt:lpstr>
      <vt:lpstr>Latihan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5</cp:revision>
  <dcterms:created xsi:type="dcterms:W3CDTF">2011-09-08T16:54:32Z</dcterms:created>
  <dcterms:modified xsi:type="dcterms:W3CDTF">2012-03-25T13:44:05Z</dcterms:modified>
</cp:coreProperties>
</file>