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owerpointstyle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2" name="Text Box 28"/>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r>
              <a:rPr lang="fr-FR">
                <a:hlinkClick r:id="rId13"/>
              </a:rPr>
              <a:t>Free Powerpoint Templates</a:t>
            </a:r>
            <a:endParaRPr lang="fr-FR"/>
          </a:p>
        </p:txBody>
      </p:sp>
      <p:pic>
        <p:nvPicPr>
          <p:cNvPr id="1051" name="Picture 27" descr="nb v rufghjfg"/>
          <p:cNvPicPr>
            <a:picLocks noChangeAspect="1" noChangeArrowheads="1"/>
          </p:cNvPicPr>
          <p:nvPr/>
        </p:nvPicPr>
        <p:blipFill>
          <a:blip r:embed="rId14"/>
          <a:srcRect/>
          <a:stretch>
            <a:fillRect/>
          </a:stretch>
        </p:blipFill>
        <p:spPr bwMode="auto">
          <a:xfrm>
            <a:off x="0" y="0"/>
            <a:ext cx="9144000" cy="6858000"/>
          </a:xfrm>
          <a:prstGeom prst="rect">
            <a:avLst/>
          </a:prstGeom>
          <a:noFill/>
        </p:spPr>
      </p:pic>
      <p:sp>
        <p:nvSpPr>
          <p:cNvPr id="1032" name="Text Box 8"/>
          <p:cNvSpPr txBox="1">
            <a:spLocks noChangeArrowheads="1"/>
          </p:cNvSpPr>
          <p:nvPr/>
        </p:nvSpPr>
        <p:spPr bwMode="auto">
          <a:xfrm>
            <a:off x="7962900" y="6375400"/>
            <a:ext cx="1073150" cy="366713"/>
          </a:xfrm>
          <a:prstGeom prst="rect">
            <a:avLst/>
          </a:prstGeom>
          <a:noFill/>
          <a:ln w="9525">
            <a:noFill/>
            <a:miter lim="800000"/>
            <a:headEnd/>
            <a:tailEnd/>
          </a:ln>
          <a:effectLst/>
        </p:spPr>
        <p:txBody>
          <a:bodyPr wrap="none">
            <a:spAutoFit/>
          </a:bodyPr>
          <a:lstStyle/>
          <a:p>
            <a:r>
              <a:rPr lang="fr-FR" b="1">
                <a:solidFill>
                  <a:schemeClr val="bg1"/>
                </a:solidFill>
              </a:rPr>
              <a:t>Page </a:t>
            </a:r>
            <a:fld id="{D9290504-AF16-47B2-8411-2559F5325769}" type="slidenum">
              <a:rPr lang="fr-FR" b="1">
                <a:solidFill>
                  <a:schemeClr val="bg1"/>
                </a:solidFill>
              </a:rPr>
              <a:pPr/>
              <a:t>‹#›</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501122" cy="1077218"/>
          </a:xfrm>
          <a:prstGeom prst="rect">
            <a:avLst/>
          </a:prstGeom>
          <a:noFill/>
        </p:spPr>
        <p:txBody>
          <a:bodyPr wrap="square" rtlCol="0">
            <a:spAutoFit/>
          </a:bodyPr>
          <a:lstStyle/>
          <a:p>
            <a:pPr algn="ctr"/>
            <a:r>
              <a:rPr lang="id-ID" sz="3200" b="1" dirty="0" smtClean="0">
                <a:solidFill>
                  <a:srgbClr val="FFFF00"/>
                </a:solidFill>
              </a:rPr>
              <a:t>DELAPAN BELAS PEDOMAN PRINSIP PERUSAHAAN PEMASARAN</a:t>
            </a:r>
            <a:endParaRPr lang="en-US" sz="3200" dirty="0">
              <a:solidFill>
                <a:srgbClr val="FFFF00"/>
              </a:solidFill>
            </a:endParaRPr>
          </a:p>
        </p:txBody>
      </p:sp>
      <p:sp>
        <p:nvSpPr>
          <p:cNvPr id="5" name="TextBox 4"/>
          <p:cNvSpPr txBox="1"/>
          <p:nvPr/>
        </p:nvSpPr>
        <p:spPr>
          <a:xfrm>
            <a:off x="714348" y="2500306"/>
            <a:ext cx="7786742" cy="461665"/>
          </a:xfrm>
          <a:prstGeom prst="rect">
            <a:avLst/>
          </a:prstGeom>
          <a:noFill/>
        </p:spPr>
        <p:txBody>
          <a:bodyPr wrap="square" rtlCol="0">
            <a:spAutoFit/>
          </a:bodyPr>
          <a:lstStyle/>
          <a:p>
            <a:pPr algn="ctr"/>
            <a:r>
              <a:rPr lang="en-US" sz="2400" b="1" dirty="0" smtClean="0">
                <a:solidFill>
                  <a:srgbClr val="FFFF00"/>
                </a:solidFill>
              </a:rPr>
              <a:t>MANAJEMEN PEMASARAN GLOBAL</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357166"/>
            <a:ext cx="8715436" cy="4524315"/>
          </a:xfrm>
          <a:prstGeom prst="rect">
            <a:avLst/>
          </a:prstGeom>
          <a:noFill/>
        </p:spPr>
        <p:txBody>
          <a:bodyPr wrap="square" rtlCol="0">
            <a:spAutoFit/>
          </a:bodyPr>
          <a:lstStyle/>
          <a:p>
            <a:pPr algn="just"/>
            <a:r>
              <a:rPr lang="id-ID" b="1" dirty="0">
                <a:solidFill>
                  <a:schemeClr val="bg1"/>
                </a:solidFill>
              </a:rPr>
              <a:t>Prinsip 14 – Prinsip Bauran Pemasaran :</a:t>
            </a:r>
            <a:endParaRPr lang="en-US" dirty="0">
              <a:solidFill>
                <a:schemeClr val="bg1"/>
              </a:solidFill>
            </a:endParaRPr>
          </a:p>
          <a:p>
            <a:pPr algn="just"/>
            <a:r>
              <a:rPr lang="id-ID" b="1" dirty="0">
                <a:solidFill>
                  <a:schemeClr val="bg1"/>
                </a:solidFill>
              </a:rPr>
              <a:t>Mengintegrasikan Tawaran, Logistik, dan Komunikasi</a:t>
            </a:r>
            <a:endParaRPr lang="en-US" dirty="0">
              <a:solidFill>
                <a:schemeClr val="bg1"/>
              </a:solidFill>
            </a:endParaRPr>
          </a:p>
          <a:p>
            <a:pPr algn="just"/>
            <a:r>
              <a:rPr lang="id-ID" dirty="0">
                <a:solidFill>
                  <a:schemeClr val="bg1"/>
                </a:solidFill>
              </a:rPr>
              <a:t>Dalam pemasaran bauran pemasaran merupakan </a:t>
            </a:r>
            <a:r>
              <a:rPr lang="id-ID" i="1" dirty="0">
                <a:solidFill>
                  <a:schemeClr val="bg1"/>
                </a:solidFill>
              </a:rPr>
              <a:t>integrasi dari penawaran, logistik, dan komunikasi</a:t>
            </a:r>
            <a:r>
              <a:rPr lang="id-ID" dirty="0">
                <a:solidFill>
                  <a:schemeClr val="bg1"/>
                </a:solidFill>
              </a:rPr>
              <a:t>. Penawaran perusahaan, terdiri atas produk dan harga, harus diintegrasikan secara baik dengan bagian logistik (termasuk saluran distribusi) dan komunikasi untuk menciptakan tekanan kekuatan pemasaran  di pasar.</a:t>
            </a:r>
            <a:endParaRPr lang="en-US" dirty="0">
              <a:solidFill>
                <a:schemeClr val="bg1"/>
              </a:solidFill>
            </a:endParaRPr>
          </a:p>
          <a:p>
            <a:pPr algn="just"/>
            <a:r>
              <a:rPr lang="id-ID" dirty="0">
                <a:solidFill>
                  <a:schemeClr val="bg1"/>
                </a:solidFill>
              </a:rPr>
              <a:t>Ada tiga jenis baran pemasaran didalm pasar. Yang pertama adalah, bauran pemasaran destruktif (</a:t>
            </a:r>
            <a:r>
              <a:rPr lang="id-ID" i="1" dirty="0">
                <a:solidFill>
                  <a:schemeClr val="bg1"/>
                </a:solidFill>
              </a:rPr>
              <a:t>destructive marketing mix</a:t>
            </a:r>
            <a:r>
              <a:rPr lang="id-ID" dirty="0">
                <a:solidFill>
                  <a:schemeClr val="bg1"/>
                </a:solidFill>
              </a:rPr>
              <a:t>),ini adalah bauran pemasaran yang tidak menambah nilai bagi pelanggan dan tidak membangun merek perusahaan. Yang kedua adalah bauran pemasaran mitu (</a:t>
            </a:r>
            <a:r>
              <a:rPr lang="id-ID" i="1" dirty="0">
                <a:solidFill>
                  <a:schemeClr val="bg1"/>
                </a:solidFill>
              </a:rPr>
              <a:t>metoo marketing mix</a:t>
            </a:r>
            <a:r>
              <a:rPr lang="id-ID" dirty="0">
                <a:solidFill>
                  <a:schemeClr val="bg1"/>
                </a:solidFill>
              </a:rPr>
              <a:t>), ini merupakan bauran pemasaran yang sering meniru bauran pemasaran lain yang sudah ada dari pemain lain dalam industri. Ketiga adalah </a:t>
            </a:r>
            <a:r>
              <a:rPr lang="id-ID" i="1" dirty="0">
                <a:solidFill>
                  <a:schemeClr val="bg1"/>
                </a:solidFill>
              </a:rPr>
              <a:t>bauran pemasaran kreatif</a:t>
            </a:r>
            <a:r>
              <a:rPr lang="id-ID" dirty="0">
                <a:solidFill>
                  <a:schemeClr val="bg1"/>
                </a:solidFill>
              </a:rPr>
              <a:t>, ini merupakan bauran pemasaran yang mendukung strategi pemasaran (segmentasi-targeting-positioning) dan prinsip taktis pemasaran lainnya (difernsiasi-penjualan) perusahaan dan membangun nilai pemasaran (merek-pelayanan-proses).</a:t>
            </a:r>
            <a:endParaRPr lang="en-US" dirty="0">
              <a:solidFill>
                <a:schemeClr val="bg1"/>
              </a:solidFill>
            </a:endParaRPr>
          </a:p>
          <a:p>
            <a:pPr algn="just"/>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86874" cy="3139321"/>
          </a:xfrm>
          <a:prstGeom prst="rect">
            <a:avLst/>
          </a:prstGeom>
          <a:noFill/>
        </p:spPr>
        <p:txBody>
          <a:bodyPr wrap="square" rtlCol="0">
            <a:spAutoFit/>
          </a:bodyPr>
          <a:lstStyle/>
          <a:p>
            <a:pPr algn="just"/>
            <a:r>
              <a:rPr lang="id-ID" b="1" dirty="0">
                <a:solidFill>
                  <a:schemeClr val="bg1"/>
                </a:solidFill>
              </a:rPr>
              <a:t>Prinsip 15 – Prinsip Penjualan </a:t>
            </a:r>
            <a:endParaRPr lang="en-US" dirty="0">
              <a:solidFill>
                <a:schemeClr val="bg1"/>
              </a:solidFill>
            </a:endParaRPr>
          </a:p>
          <a:p>
            <a:pPr algn="just"/>
            <a:r>
              <a:rPr lang="id-ID" b="1" dirty="0">
                <a:solidFill>
                  <a:schemeClr val="bg1"/>
                </a:solidFill>
              </a:rPr>
              <a:t>Mengintegrasikan Perusahaan, Pelanggan, dan </a:t>
            </a:r>
            <a:r>
              <a:rPr lang="id-ID" b="1" dirty="0" smtClean="0">
                <a:solidFill>
                  <a:schemeClr val="bg1"/>
                </a:solidFill>
              </a:rPr>
              <a:t>Hubungan</a:t>
            </a:r>
            <a:endParaRPr lang="en-US" b="1" dirty="0" smtClean="0">
              <a:solidFill>
                <a:schemeClr val="bg1"/>
              </a:solidFill>
            </a:endParaRPr>
          </a:p>
          <a:p>
            <a:pPr algn="just"/>
            <a:r>
              <a:rPr lang="id-ID" dirty="0">
                <a:solidFill>
                  <a:schemeClr val="bg1"/>
                </a:solidFill>
              </a:rPr>
              <a:t>Penjualan adalah “taktik” untuk menciptakan hubungan jangka panjang dengan pelanggan melalui produk perusahaan.” Ini merupakan taktik untuk mengintegrasikan </a:t>
            </a:r>
            <a:r>
              <a:rPr lang="id-ID" i="1" dirty="0">
                <a:solidFill>
                  <a:schemeClr val="bg1"/>
                </a:solidFill>
              </a:rPr>
              <a:t>perusahaan,pelanggan dan hubungan</a:t>
            </a:r>
            <a:r>
              <a:rPr lang="id-ID" dirty="0" smtClean="0">
                <a:solidFill>
                  <a:schemeClr val="bg1"/>
                </a:solidFill>
              </a:rPr>
              <a:t>.</a:t>
            </a:r>
            <a:r>
              <a:rPr lang="en-US" dirty="0" smtClean="0">
                <a:solidFill>
                  <a:schemeClr val="bg1"/>
                </a:solidFill>
              </a:rPr>
              <a:t> </a:t>
            </a:r>
            <a:r>
              <a:rPr lang="id-ID" dirty="0">
                <a:solidFill>
                  <a:schemeClr val="bg1"/>
                </a:solidFill>
              </a:rPr>
              <a:t>ini adalah taktik merebut (</a:t>
            </a:r>
            <a:r>
              <a:rPr lang="id-ID" i="1" dirty="0">
                <a:solidFill>
                  <a:schemeClr val="bg1"/>
                </a:solidFill>
              </a:rPr>
              <a:t>capture tactic</a:t>
            </a:r>
            <a:r>
              <a:rPr lang="id-ID" dirty="0">
                <a:solidFill>
                  <a:schemeClr val="bg1"/>
                </a:solidFill>
              </a:rPr>
              <a:t>) dari perusahaan. Ada tiga tingkatan utama dalam penjualan : penjualan feature, penjualan manfaat, penjualan solusi</a:t>
            </a:r>
            <a:r>
              <a:rPr lang="id-ID" dirty="0" smtClean="0">
                <a:solidFill>
                  <a:schemeClr val="bg1"/>
                </a:solidFill>
              </a:rPr>
              <a:t>.</a:t>
            </a:r>
            <a:r>
              <a:rPr lang="en-US" dirty="0" smtClean="0">
                <a:solidFill>
                  <a:schemeClr val="bg1"/>
                </a:solidFill>
              </a:rPr>
              <a:t> </a:t>
            </a:r>
            <a:r>
              <a:rPr lang="id-ID" dirty="0">
                <a:solidFill>
                  <a:schemeClr val="bg1"/>
                </a:solidFill>
              </a:rPr>
              <a:t>Kerangka yang relevan yang disebut pengikat pelanggan (</a:t>
            </a:r>
            <a:r>
              <a:rPr lang="id-ID" i="1" dirty="0">
                <a:solidFill>
                  <a:schemeClr val="bg1"/>
                </a:solidFill>
              </a:rPr>
              <a:t>customer bonding</a:t>
            </a:r>
            <a:r>
              <a:rPr lang="id-ID" dirty="0">
                <a:solidFill>
                  <a:schemeClr val="bg1"/>
                </a:solidFill>
              </a:rPr>
              <a:t>) yang menekankan pentingnya prinsip ini. Dalam konsep ini, pelanggan harus melewati tiga tahap, dari konsumen menjadi pelanggan yang loayal, sebagai berikut : kesadaran-identitas-hubungan-komunitas-dukungan</a:t>
            </a:r>
            <a:r>
              <a:rPr lang="id-ID" dirty="0" smtClean="0">
                <a:solidFill>
                  <a:schemeClr val="bg1"/>
                </a:solidFill>
              </a:rPr>
              <a:t>.</a:t>
            </a:r>
            <a:endParaRPr lang="en-US" dirty="0">
              <a:solidFill>
                <a:schemeClr val="bg1"/>
              </a:solidFill>
            </a:endParaRPr>
          </a:p>
        </p:txBody>
      </p:sp>
      <p:sp>
        <p:nvSpPr>
          <p:cNvPr id="5" name="TextBox 4"/>
          <p:cNvSpPr txBox="1"/>
          <p:nvPr/>
        </p:nvSpPr>
        <p:spPr>
          <a:xfrm>
            <a:off x="0" y="3500438"/>
            <a:ext cx="8929718" cy="3139321"/>
          </a:xfrm>
          <a:prstGeom prst="rect">
            <a:avLst/>
          </a:prstGeom>
          <a:noFill/>
        </p:spPr>
        <p:txBody>
          <a:bodyPr wrap="square" rtlCol="0">
            <a:spAutoFit/>
          </a:bodyPr>
          <a:lstStyle/>
          <a:p>
            <a:pPr algn="just"/>
            <a:r>
              <a:rPr lang="id-ID" b="1" dirty="0">
                <a:solidFill>
                  <a:schemeClr val="bg1"/>
                </a:solidFill>
              </a:rPr>
              <a:t>Prinsip 16 – Prinsip totalitas</a:t>
            </a:r>
            <a:endParaRPr lang="en-US" dirty="0">
              <a:solidFill>
                <a:schemeClr val="bg1"/>
              </a:solidFill>
            </a:endParaRPr>
          </a:p>
          <a:p>
            <a:pPr algn="just"/>
            <a:r>
              <a:rPr lang="id-ID" b="1" dirty="0">
                <a:solidFill>
                  <a:schemeClr val="bg1"/>
                </a:solidFill>
              </a:rPr>
              <a:t>Seimbangkan Strategi, Taktik, dan Nilai</a:t>
            </a:r>
            <a:endParaRPr lang="en-US" dirty="0">
              <a:solidFill>
                <a:schemeClr val="bg1"/>
              </a:solidFill>
            </a:endParaRPr>
          </a:p>
          <a:p>
            <a:pPr algn="just"/>
            <a:r>
              <a:rPr lang="id-ID" dirty="0">
                <a:solidFill>
                  <a:schemeClr val="bg1"/>
                </a:solidFill>
              </a:rPr>
              <a:t>Strategi pemasaran adalah bagiman memenagkan mind share. Taktik pemasaran adalah bagaimana memenangkan </a:t>
            </a:r>
            <a:r>
              <a:rPr lang="id-ID" i="1" dirty="0">
                <a:solidFill>
                  <a:schemeClr val="bg1"/>
                </a:solidFill>
              </a:rPr>
              <a:t>pangsa pasar</a:t>
            </a:r>
            <a:r>
              <a:rPr lang="id-ID" dirty="0">
                <a:solidFill>
                  <a:schemeClr val="bg1"/>
                </a:solidFill>
              </a:rPr>
              <a:t>. Nilai pemasaran adalah bagimana memenangkan </a:t>
            </a:r>
            <a:r>
              <a:rPr lang="id-ID" i="1" dirty="0">
                <a:solidFill>
                  <a:schemeClr val="bg1"/>
                </a:solidFill>
              </a:rPr>
              <a:t>heart share</a:t>
            </a:r>
            <a:r>
              <a:rPr lang="id-ID" dirty="0">
                <a:solidFill>
                  <a:schemeClr val="bg1"/>
                </a:solidFill>
              </a:rPr>
              <a:t>. Bersama-sama ketiganya akan memenagkan pikiran dan hati pelanggan serta pangsa pasar.</a:t>
            </a:r>
            <a:endParaRPr lang="en-US" dirty="0">
              <a:solidFill>
                <a:schemeClr val="bg1"/>
              </a:solidFill>
            </a:endParaRPr>
          </a:p>
          <a:p>
            <a:pPr algn="just"/>
            <a:r>
              <a:rPr lang="id-ID" dirty="0">
                <a:solidFill>
                  <a:schemeClr val="bg1"/>
                </a:solidFill>
              </a:rPr>
              <a:t>Lingkungan bisnis yang dinamis akan mengharuskan perusahaan untuk memonitor terus-menerus atau meninjau lagi keseimbangan strategi, taktik, dan nilai : untuk membangun totalitas bisnis. Perusahaan Pemasaran juga harus </a:t>
            </a:r>
            <a:r>
              <a:rPr lang="id-ID" i="1" dirty="0">
                <a:solidFill>
                  <a:schemeClr val="bg1"/>
                </a:solidFill>
              </a:rPr>
              <a:t>menyeimbangkan</a:t>
            </a:r>
            <a:r>
              <a:rPr lang="id-ID" dirty="0">
                <a:solidFill>
                  <a:schemeClr val="bg1"/>
                </a:solidFill>
              </a:rPr>
              <a:t> </a:t>
            </a:r>
            <a:r>
              <a:rPr lang="id-ID" i="1" dirty="0">
                <a:solidFill>
                  <a:schemeClr val="bg1"/>
                </a:solidFill>
              </a:rPr>
              <a:t>alokasi waktu </a:t>
            </a:r>
            <a:r>
              <a:rPr lang="id-ID" dirty="0">
                <a:solidFill>
                  <a:schemeClr val="bg1"/>
                </a:solidFill>
              </a:rPr>
              <a:t>dalam kegiatan strategi, taktik, dan nilai.</a:t>
            </a:r>
            <a:endParaRPr lang="en-US" dirty="0">
              <a:solidFill>
                <a:schemeClr val="bg1"/>
              </a:solidFill>
            </a:endParaRPr>
          </a:p>
          <a:p>
            <a:pPr algn="just"/>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14290"/>
            <a:ext cx="8643998" cy="3970318"/>
          </a:xfrm>
          <a:prstGeom prst="rect">
            <a:avLst/>
          </a:prstGeom>
          <a:noFill/>
        </p:spPr>
        <p:txBody>
          <a:bodyPr wrap="square" rtlCol="0">
            <a:spAutoFit/>
          </a:bodyPr>
          <a:lstStyle/>
          <a:p>
            <a:pPr algn="just"/>
            <a:r>
              <a:rPr lang="id-ID" b="1" dirty="0">
                <a:solidFill>
                  <a:schemeClr val="bg1"/>
                </a:solidFill>
              </a:rPr>
              <a:t>Prinsip 17 – Prinsip Kecerdasan :</a:t>
            </a:r>
            <a:endParaRPr lang="en-US" dirty="0">
              <a:solidFill>
                <a:schemeClr val="bg1"/>
              </a:solidFill>
            </a:endParaRPr>
          </a:p>
          <a:p>
            <a:pPr algn="just"/>
            <a:r>
              <a:rPr lang="id-ID" b="1" dirty="0">
                <a:solidFill>
                  <a:schemeClr val="bg1"/>
                </a:solidFill>
              </a:rPr>
              <a:t> Mengintegrasikan Apa, Mengapa, da</a:t>
            </a:r>
            <a:r>
              <a:rPr lang="id-ID" dirty="0">
                <a:solidFill>
                  <a:schemeClr val="bg1"/>
                </a:solidFill>
              </a:rPr>
              <a:t>n </a:t>
            </a:r>
            <a:r>
              <a:rPr lang="id-ID" b="1" dirty="0">
                <a:solidFill>
                  <a:schemeClr val="bg1"/>
                </a:solidFill>
              </a:rPr>
              <a:t>Bagaimana</a:t>
            </a:r>
            <a:endParaRPr lang="en-US" dirty="0">
              <a:solidFill>
                <a:schemeClr val="bg1"/>
              </a:solidFill>
            </a:endParaRPr>
          </a:p>
          <a:p>
            <a:pPr algn="just"/>
            <a:r>
              <a:rPr lang="id-ID" dirty="0">
                <a:solidFill>
                  <a:schemeClr val="bg1"/>
                </a:solidFill>
              </a:rPr>
              <a:t>Dalam prinsip ini, perusahaan yang cerdaas secara terus-menerus terlibat dalam tiga kegiatan utama : Pertama, secara terus menerus memonitor gerakan pesaing dan perilaku konsumen (</a:t>
            </a:r>
            <a:r>
              <a:rPr lang="id-ID" i="1" dirty="0">
                <a:solidFill>
                  <a:schemeClr val="bg1"/>
                </a:solidFill>
              </a:rPr>
              <a:t>what</a:t>
            </a:r>
            <a:r>
              <a:rPr lang="id-ID" dirty="0">
                <a:solidFill>
                  <a:schemeClr val="bg1"/>
                </a:solidFill>
              </a:rPr>
              <a:t>). Hal itu membutuhkan Intelijen Pemasaran dan Sistem Informasi untuk menggambarkan lingkunagn bisnis. Kedua, secara terus-menerus menggunakan dan menganalisis informasi yang dikupulkan dari tindakan yang pertama untuk mendapatkan wawasan tentnag lingkungan (</a:t>
            </a:r>
            <a:r>
              <a:rPr lang="id-ID" i="1" dirty="0">
                <a:solidFill>
                  <a:schemeClr val="bg1"/>
                </a:solidFill>
              </a:rPr>
              <a:t>why</a:t>
            </a:r>
            <a:r>
              <a:rPr lang="id-ID" dirty="0">
                <a:solidFill>
                  <a:schemeClr val="bg1"/>
                </a:solidFill>
              </a:rPr>
              <a:t>). Ketiga, informasi yang dikumpulkan dan dianalisis, dimasukkan dalam proses pengembangan strategis dan taktis (</a:t>
            </a:r>
            <a:r>
              <a:rPr lang="id-ID" i="1" dirty="0">
                <a:solidFill>
                  <a:schemeClr val="bg1"/>
                </a:solidFill>
              </a:rPr>
              <a:t>how</a:t>
            </a:r>
            <a:r>
              <a:rPr lang="id-ID" dirty="0" smtClean="0">
                <a:solidFill>
                  <a:schemeClr val="bg1"/>
                </a:solidFill>
              </a:rPr>
              <a:t>).</a:t>
            </a:r>
            <a:r>
              <a:rPr lang="en-US" dirty="0" smtClean="0">
                <a:solidFill>
                  <a:schemeClr val="bg1"/>
                </a:solidFill>
              </a:rPr>
              <a:t> </a:t>
            </a:r>
            <a:r>
              <a:rPr lang="id-ID" dirty="0">
                <a:solidFill>
                  <a:schemeClr val="bg1"/>
                </a:solidFill>
              </a:rPr>
              <a:t>Prinsip ini memungkinkan perusahaan untuk mendapat informasi tentang perubahan didalam pasar. Prinsip ini memungkinkan perusahaan untuk tidak hanya menjadi agen perubahan dan pendorong perubahan, tetapi juga pendobrak perubahan (</a:t>
            </a:r>
            <a:r>
              <a:rPr lang="id-ID" i="1" dirty="0">
                <a:solidFill>
                  <a:schemeClr val="bg1"/>
                </a:solidFill>
              </a:rPr>
              <a:t>change surpriser</a:t>
            </a:r>
            <a:r>
              <a:rPr lang="id-ID" dirty="0">
                <a:solidFill>
                  <a:schemeClr val="bg1"/>
                </a:solidFill>
              </a:rPr>
              <a:t>). Pendobrak perubahan adalah perusahaan yang </a:t>
            </a:r>
            <a:r>
              <a:rPr lang="id-ID" dirty="0" smtClean="0">
                <a:solidFill>
                  <a:schemeClr val="bg1"/>
                </a:solidFill>
              </a:rPr>
              <a:t>cerdas</a:t>
            </a:r>
            <a:r>
              <a:rPr lang="en-US" dirty="0" smtClean="0">
                <a:solidFill>
                  <a:schemeClr val="bg1"/>
                </a:solidFill>
              </a:rPr>
              <a:t>.</a:t>
            </a:r>
            <a:endParaRPr lang="en-US" dirty="0">
              <a:solidFill>
                <a:schemeClr val="bg1"/>
              </a:solidFill>
            </a:endParaRPr>
          </a:p>
        </p:txBody>
      </p:sp>
      <p:sp>
        <p:nvSpPr>
          <p:cNvPr id="5" name="TextBox 4"/>
          <p:cNvSpPr txBox="1"/>
          <p:nvPr/>
        </p:nvSpPr>
        <p:spPr>
          <a:xfrm>
            <a:off x="214282" y="4214818"/>
            <a:ext cx="8786874" cy="2585323"/>
          </a:xfrm>
          <a:prstGeom prst="rect">
            <a:avLst/>
          </a:prstGeom>
          <a:noFill/>
        </p:spPr>
        <p:txBody>
          <a:bodyPr wrap="square" rtlCol="0">
            <a:spAutoFit/>
          </a:bodyPr>
          <a:lstStyle/>
          <a:p>
            <a:pPr algn="just"/>
            <a:r>
              <a:rPr lang="id-ID" b="1" dirty="0">
                <a:solidFill>
                  <a:schemeClr val="bg1"/>
                </a:solidFill>
              </a:rPr>
              <a:t>Prinsip 18 – Prinsip Utilitas</a:t>
            </a:r>
            <a:endParaRPr lang="en-US" dirty="0">
              <a:solidFill>
                <a:schemeClr val="bg1"/>
              </a:solidFill>
            </a:endParaRPr>
          </a:p>
          <a:p>
            <a:pPr algn="just"/>
            <a:r>
              <a:rPr lang="id-ID" b="1" dirty="0">
                <a:solidFill>
                  <a:schemeClr val="bg1"/>
                </a:solidFill>
              </a:rPr>
              <a:t>Mengintegrasikan Masa Kini, Masa Depan, dan Antara (Gap)</a:t>
            </a:r>
            <a:endParaRPr lang="en-US" dirty="0">
              <a:solidFill>
                <a:schemeClr val="bg1"/>
              </a:solidFill>
            </a:endParaRPr>
          </a:p>
          <a:p>
            <a:pPr algn="just"/>
            <a:r>
              <a:rPr lang="id-ID" dirty="0">
                <a:solidFill>
                  <a:schemeClr val="bg1"/>
                </a:solidFill>
              </a:rPr>
              <a:t>Aktifitas masa kini merupakan produk yang ada hari ini, yang menciptakan keuntungan melalui pelayanan kepada pelanggan di hari ini. Sementara itu, aktivitas masa depan merupakan </a:t>
            </a:r>
            <a:r>
              <a:rPr lang="id-ID" b="1" dirty="0">
                <a:solidFill>
                  <a:schemeClr val="bg1"/>
                </a:solidFill>
              </a:rPr>
              <a:t> </a:t>
            </a:r>
            <a:r>
              <a:rPr lang="id-ID" dirty="0">
                <a:solidFill>
                  <a:schemeClr val="bg1"/>
                </a:solidFill>
              </a:rPr>
              <a:t>pengembangan produk masa depan, yang menciptakan dukungan pertumbuhan melalui pelayanan konsumen yang berbeda di hari esok.</a:t>
            </a:r>
            <a:endParaRPr lang="en-US" dirty="0">
              <a:solidFill>
                <a:schemeClr val="bg1"/>
              </a:solidFill>
            </a:endParaRPr>
          </a:p>
          <a:p>
            <a:pPr algn="just"/>
            <a:r>
              <a:rPr lang="id-ID" dirty="0">
                <a:solidFill>
                  <a:schemeClr val="bg1"/>
                </a:solidFill>
              </a:rPr>
              <a:t>Aktivitas gap adalah mempertinggi kapibilitas teknologi dan orang secar internal maupun eksternal atau dengan menciptakan aliansi strategis atau merger dan akuisisi untuk menciptakan aktivitas  masa depan</a:t>
            </a:r>
            <a:r>
              <a:rPr lang="id-ID"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910" y="357166"/>
            <a:ext cx="7929618" cy="584775"/>
          </a:xfrm>
          <a:prstGeom prst="rect">
            <a:avLst/>
          </a:prstGeom>
          <a:noFill/>
        </p:spPr>
        <p:txBody>
          <a:bodyPr wrap="square" rtlCol="0">
            <a:spAutoFit/>
          </a:bodyPr>
          <a:lstStyle/>
          <a:p>
            <a:pPr algn="ctr"/>
            <a:r>
              <a:rPr lang="en-US" sz="3200" b="1" dirty="0" smtClean="0"/>
              <a:t>THE “M” HOUSE</a:t>
            </a:r>
            <a:endParaRPr lang="en-US" sz="3200" b="1" dirty="0"/>
          </a:p>
        </p:txBody>
      </p:sp>
      <p:pic>
        <p:nvPicPr>
          <p:cNvPr id="1027" name="Picture 3"/>
          <p:cNvPicPr>
            <a:picLocks noChangeAspect="1" noChangeArrowheads="1"/>
          </p:cNvPicPr>
          <p:nvPr/>
        </p:nvPicPr>
        <p:blipFill>
          <a:blip r:embed="rId2"/>
          <a:srcRect/>
          <a:stretch>
            <a:fillRect/>
          </a:stretch>
        </p:blipFill>
        <p:spPr bwMode="auto">
          <a:xfrm>
            <a:off x="928662" y="966807"/>
            <a:ext cx="7643866" cy="5248275"/>
          </a:xfrm>
          <a:prstGeom prst="rect">
            <a:avLst/>
          </a:prstGeom>
          <a:noFill/>
          <a:ln w="34925" cmpd="sng">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643998" cy="3139321"/>
          </a:xfrm>
          <a:prstGeom prst="rect">
            <a:avLst/>
          </a:prstGeom>
          <a:noFill/>
        </p:spPr>
        <p:txBody>
          <a:bodyPr wrap="square" rtlCol="0">
            <a:spAutoFit/>
          </a:bodyPr>
          <a:lstStyle/>
          <a:p>
            <a:pPr lvl="0" algn="just"/>
            <a:r>
              <a:rPr lang="id-ID" b="1" dirty="0">
                <a:solidFill>
                  <a:srgbClr val="FFFF00"/>
                </a:solidFill>
              </a:rPr>
              <a:t>Prinsip #1-Prinsip Perusahaan : </a:t>
            </a:r>
            <a:endParaRPr lang="en-US" dirty="0">
              <a:solidFill>
                <a:srgbClr val="FFFF00"/>
              </a:solidFill>
            </a:endParaRPr>
          </a:p>
          <a:p>
            <a:pPr algn="just"/>
            <a:r>
              <a:rPr lang="id-ID" b="1" dirty="0">
                <a:solidFill>
                  <a:srgbClr val="FFFF00"/>
                </a:solidFill>
              </a:rPr>
              <a:t>Pemasaran Adalah Suatu Konsep Bisnis Strategis</a:t>
            </a:r>
            <a:endParaRPr lang="en-US" dirty="0">
              <a:solidFill>
                <a:srgbClr val="FFFF00"/>
              </a:solidFill>
            </a:endParaRPr>
          </a:p>
          <a:p>
            <a:pPr algn="just"/>
            <a:r>
              <a:rPr lang="id-ID" dirty="0">
                <a:solidFill>
                  <a:srgbClr val="FFFF00"/>
                </a:solidFill>
              </a:rPr>
              <a:t>Di era global, konsep tradissional Pemasaran tidak berlaku lagi di dalam persaingan pasar. Karena perusahaan ditekan oleh pendorong perubahan eksternal seperti teknologi, ekonomi, dan pasar serta karena menghadapi perubahan organisasi internal mereka sendiri (pemegang saham, orang-orang, dan budaya organisasi)</a:t>
            </a:r>
            <a:endParaRPr lang="en-US" dirty="0" smtClean="0">
              <a:solidFill>
                <a:srgbClr val="FFFF00"/>
              </a:solidFill>
            </a:endParaRPr>
          </a:p>
          <a:p>
            <a:pPr algn="just"/>
            <a:r>
              <a:rPr lang="id-ID" dirty="0" smtClean="0">
                <a:solidFill>
                  <a:srgbClr val="FFFF00"/>
                </a:solidFill>
              </a:rPr>
              <a:t>Pemasaran </a:t>
            </a:r>
            <a:r>
              <a:rPr lang="id-ID" dirty="0">
                <a:solidFill>
                  <a:srgbClr val="FFFF00"/>
                </a:solidFill>
              </a:rPr>
              <a:t>menjadi strategis karena harus </a:t>
            </a:r>
            <a:r>
              <a:rPr lang="id-ID" i="1" dirty="0">
                <a:solidFill>
                  <a:srgbClr val="FFFF00"/>
                </a:solidFill>
              </a:rPr>
              <a:t>dirumuskan oleh manajemen puncak, orientasinya jangka panjang, mengemudikan arah perusahaan, dan memegang tanggung jawab dalam menciptakan konsumen bisnis yang loyal (internal, eksternal, dan pelanggan investor</a:t>
            </a:r>
            <a:r>
              <a:rPr lang="id-ID" i="1" dirty="0" smtClean="0">
                <a:solidFill>
                  <a:srgbClr val="FFFF00"/>
                </a:solidFill>
              </a:rPr>
              <a:t>).</a:t>
            </a:r>
            <a:endParaRPr lang="en-US" dirty="0">
              <a:solidFill>
                <a:srgbClr val="FFFF00"/>
              </a:solidFill>
            </a:endParaRPr>
          </a:p>
        </p:txBody>
      </p:sp>
      <p:sp>
        <p:nvSpPr>
          <p:cNvPr id="5" name="TextBox 4"/>
          <p:cNvSpPr txBox="1"/>
          <p:nvPr/>
        </p:nvSpPr>
        <p:spPr>
          <a:xfrm>
            <a:off x="285720" y="3857628"/>
            <a:ext cx="8429684" cy="2862322"/>
          </a:xfrm>
          <a:prstGeom prst="rect">
            <a:avLst/>
          </a:prstGeom>
          <a:noFill/>
        </p:spPr>
        <p:txBody>
          <a:bodyPr wrap="square" rtlCol="0">
            <a:spAutoFit/>
          </a:bodyPr>
          <a:lstStyle/>
          <a:p>
            <a:pPr lvl="0" algn="just"/>
            <a:r>
              <a:rPr lang="id-ID" b="1" dirty="0">
                <a:solidFill>
                  <a:srgbClr val="FFFF00"/>
                </a:solidFill>
              </a:rPr>
              <a:t>Prinsip #2-Prinsip Komunitas</a:t>
            </a:r>
            <a:endParaRPr lang="en-US" dirty="0">
              <a:solidFill>
                <a:srgbClr val="FFFF00"/>
              </a:solidFill>
            </a:endParaRPr>
          </a:p>
          <a:p>
            <a:pPr algn="just"/>
            <a:r>
              <a:rPr lang="id-ID" b="1" dirty="0">
                <a:solidFill>
                  <a:srgbClr val="FFFF00"/>
                </a:solidFill>
              </a:rPr>
              <a:t>Pemasaran Merupakan Bisnis Setiap Orang</a:t>
            </a:r>
            <a:endParaRPr lang="en-US" dirty="0">
              <a:solidFill>
                <a:srgbClr val="FFFF00"/>
              </a:solidFill>
            </a:endParaRPr>
          </a:p>
          <a:p>
            <a:pPr algn="just"/>
            <a:r>
              <a:rPr lang="id-ID" dirty="0">
                <a:solidFill>
                  <a:srgbClr val="FFFF00"/>
                </a:solidFill>
              </a:rPr>
              <a:t>Dalam Perusahaan Pemasaran, Pemasaran harus diadopsi sebagai konsep bisnis strategis. Dalam perusahaan, idealnya, struktur organisasi itu cenderung datar (</a:t>
            </a:r>
            <a:r>
              <a:rPr lang="id-ID" i="1" dirty="0">
                <a:solidFill>
                  <a:srgbClr val="FFFF00"/>
                </a:solidFill>
              </a:rPr>
              <a:t>flat</a:t>
            </a:r>
            <a:r>
              <a:rPr lang="id-ID" dirty="0">
                <a:solidFill>
                  <a:srgbClr val="FFFF00"/>
                </a:solidFill>
              </a:rPr>
              <a:t>) dan tidak berlapis (</a:t>
            </a:r>
            <a:r>
              <a:rPr lang="id-ID" i="1" dirty="0">
                <a:solidFill>
                  <a:srgbClr val="FFFF00"/>
                </a:solidFill>
              </a:rPr>
              <a:t>layerless</a:t>
            </a:r>
            <a:r>
              <a:rPr lang="id-ID" dirty="0">
                <a:solidFill>
                  <a:srgbClr val="FFFF00"/>
                </a:solidFill>
              </a:rPr>
              <a:t>). Bahkan tidak ada departemen dan fungsi Pemasaran dalam Perusahaan Pemasaran karena Pemasaran bukanlah Departemen, dan menjadikan Pemasaran sebagai suatu departemen akan membuat perusahaan lemah. </a:t>
            </a:r>
            <a:r>
              <a:rPr lang="id-ID" i="1" dirty="0">
                <a:solidFill>
                  <a:srgbClr val="FFFF00"/>
                </a:solidFill>
              </a:rPr>
              <a:t>Karenanya, semua departemen adalah departemen Pemasaran, dan semua fungsi adalah fungsi Pemasaran.</a:t>
            </a:r>
            <a:endParaRPr lang="en-US" dirty="0">
              <a:solidFill>
                <a:srgbClr val="FFFF00"/>
              </a:solidFill>
            </a:endParaRPr>
          </a:p>
          <a:p>
            <a:pPr algn="just"/>
            <a:endParaRPr lang="en-US"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501122" cy="4247317"/>
          </a:xfrm>
          <a:prstGeom prst="rect">
            <a:avLst/>
          </a:prstGeom>
          <a:noFill/>
        </p:spPr>
        <p:txBody>
          <a:bodyPr wrap="square" rtlCol="0">
            <a:spAutoFit/>
          </a:bodyPr>
          <a:lstStyle/>
          <a:p>
            <a:pPr lvl="0" algn="just"/>
            <a:r>
              <a:rPr lang="id-ID" b="1" dirty="0">
                <a:solidFill>
                  <a:srgbClr val="FFFF00"/>
                </a:solidFill>
              </a:rPr>
              <a:t>Prinsip #3-Prinsip Persaingan :</a:t>
            </a:r>
            <a:endParaRPr lang="en-US" dirty="0">
              <a:solidFill>
                <a:srgbClr val="FFFF00"/>
              </a:solidFill>
            </a:endParaRPr>
          </a:p>
          <a:p>
            <a:pPr algn="just"/>
            <a:r>
              <a:rPr lang="id-ID" b="1" dirty="0">
                <a:solidFill>
                  <a:srgbClr val="FFFF00"/>
                </a:solidFill>
              </a:rPr>
              <a:t>Perang Pemasaran Merupakan Perang Nilai</a:t>
            </a:r>
            <a:endParaRPr lang="en-US" dirty="0">
              <a:solidFill>
                <a:srgbClr val="FFFF00"/>
              </a:solidFill>
            </a:endParaRPr>
          </a:p>
          <a:p>
            <a:pPr algn="just"/>
            <a:r>
              <a:rPr lang="id-ID" dirty="0">
                <a:solidFill>
                  <a:srgbClr val="FFFF00"/>
                </a:solidFill>
              </a:rPr>
              <a:t>Perusahaan Pemasaran tidak mengejar keuntungan jangka pendek; tetapi menciptakan nilai pelanggan untuk menjalin hubungan dengan pelanggan dalam jangka panjang. </a:t>
            </a:r>
            <a:r>
              <a:rPr lang="en-US" dirty="0" smtClean="0">
                <a:solidFill>
                  <a:srgbClr val="FFFF00"/>
                </a:solidFill>
              </a:rPr>
              <a:t>  </a:t>
            </a:r>
            <a:r>
              <a:rPr lang="en-US" b="1" dirty="0" err="1" smtClean="0">
                <a:solidFill>
                  <a:srgbClr val="FFFF00"/>
                </a:solidFill>
              </a:rPr>
              <a:t>Nilai</a:t>
            </a:r>
            <a:r>
              <a:rPr lang="en-US" b="1" dirty="0" smtClean="0">
                <a:solidFill>
                  <a:srgbClr val="FFFF00"/>
                </a:solidFill>
              </a:rPr>
              <a:t> </a:t>
            </a:r>
            <a:r>
              <a:rPr lang="en-US" b="1" dirty="0" err="1" smtClean="0">
                <a:solidFill>
                  <a:srgbClr val="FFFF00"/>
                </a:solidFill>
              </a:rPr>
              <a:t>didefinisikan</a:t>
            </a:r>
            <a:r>
              <a:rPr lang="en-US" b="1" dirty="0" smtClean="0">
                <a:solidFill>
                  <a:srgbClr val="FFFF00"/>
                </a:solidFill>
              </a:rPr>
              <a:t> </a:t>
            </a:r>
            <a:r>
              <a:rPr lang="en-US" b="1" dirty="0" err="1" smtClean="0">
                <a:solidFill>
                  <a:srgbClr val="FFFF00"/>
                </a:solidFill>
              </a:rPr>
              <a:t>sebagai</a:t>
            </a:r>
            <a:r>
              <a:rPr lang="en-US" b="1" dirty="0" smtClean="0">
                <a:solidFill>
                  <a:srgbClr val="FFFF00"/>
                </a:solidFill>
              </a:rPr>
              <a:t> total yang </a:t>
            </a:r>
            <a:r>
              <a:rPr lang="en-US" b="1" dirty="0" err="1" smtClean="0">
                <a:solidFill>
                  <a:srgbClr val="FFFF00"/>
                </a:solidFill>
              </a:rPr>
              <a:t>didapatkan</a:t>
            </a:r>
            <a:r>
              <a:rPr lang="en-US" b="1" dirty="0" smtClean="0">
                <a:solidFill>
                  <a:srgbClr val="FFFF00"/>
                </a:solidFill>
              </a:rPr>
              <a:t> (</a:t>
            </a:r>
            <a:r>
              <a:rPr lang="en-US" b="1" dirty="0" err="1" smtClean="0">
                <a:solidFill>
                  <a:srgbClr val="FFFF00"/>
                </a:solidFill>
              </a:rPr>
              <a:t>manfaat</a:t>
            </a:r>
            <a:r>
              <a:rPr lang="en-US" b="1" dirty="0" smtClean="0">
                <a:solidFill>
                  <a:srgbClr val="FFFF00"/>
                </a:solidFill>
              </a:rPr>
              <a:t> </a:t>
            </a:r>
            <a:r>
              <a:rPr lang="en-US" b="1" dirty="0" err="1" smtClean="0">
                <a:solidFill>
                  <a:srgbClr val="FFFF00"/>
                </a:solidFill>
              </a:rPr>
              <a:t>bagi</a:t>
            </a:r>
            <a:r>
              <a:rPr lang="en-US" b="1" dirty="0" smtClean="0">
                <a:solidFill>
                  <a:srgbClr val="FFFF00"/>
                </a:solidFill>
              </a:rPr>
              <a:t> </a:t>
            </a:r>
            <a:r>
              <a:rPr lang="en-US" b="1" dirty="0" err="1" smtClean="0">
                <a:solidFill>
                  <a:srgbClr val="FFFF00"/>
                </a:solidFill>
              </a:rPr>
              <a:t>pelanggan</a:t>
            </a:r>
            <a:r>
              <a:rPr lang="en-US" b="1" dirty="0" smtClean="0">
                <a:solidFill>
                  <a:srgbClr val="FFFF00"/>
                </a:solidFill>
              </a:rPr>
              <a:t>) </a:t>
            </a:r>
            <a:r>
              <a:rPr lang="en-US" b="1" dirty="0" err="1" smtClean="0">
                <a:solidFill>
                  <a:srgbClr val="FFFF00"/>
                </a:solidFill>
              </a:rPr>
              <a:t>dibagi</a:t>
            </a:r>
            <a:r>
              <a:rPr lang="en-US" b="1" dirty="0" smtClean="0">
                <a:solidFill>
                  <a:srgbClr val="FFFF00"/>
                </a:solidFill>
              </a:rPr>
              <a:t> </a:t>
            </a:r>
            <a:r>
              <a:rPr lang="en-US" b="1" dirty="0" err="1" smtClean="0">
                <a:solidFill>
                  <a:srgbClr val="FFFF00"/>
                </a:solidFill>
              </a:rPr>
              <a:t>dengan</a:t>
            </a:r>
            <a:r>
              <a:rPr lang="en-US" b="1" dirty="0" smtClean="0">
                <a:solidFill>
                  <a:srgbClr val="FFFF00"/>
                </a:solidFill>
              </a:rPr>
              <a:t> total yang </a:t>
            </a:r>
            <a:r>
              <a:rPr lang="en-US" b="1" dirty="0" err="1" smtClean="0">
                <a:solidFill>
                  <a:srgbClr val="FFFF00"/>
                </a:solidFill>
              </a:rPr>
              <a:t>diberikan</a:t>
            </a:r>
            <a:r>
              <a:rPr lang="en-US" b="1" dirty="0" smtClean="0">
                <a:solidFill>
                  <a:srgbClr val="FFFF00"/>
                </a:solidFill>
              </a:rPr>
              <a:t> (</a:t>
            </a:r>
            <a:r>
              <a:rPr lang="en-US" b="1" dirty="0" err="1" smtClean="0">
                <a:solidFill>
                  <a:srgbClr val="FFFF00"/>
                </a:solidFill>
              </a:rPr>
              <a:t>biaya</a:t>
            </a:r>
            <a:r>
              <a:rPr lang="en-US" b="1" dirty="0" smtClean="0">
                <a:solidFill>
                  <a:srgbClr val="FFFF00"/>
                </a:solidFill>
              </a:rPr>
              <a:t> yang </a:t>
            </a:r>
            <a:r>
              <a:rPr lang="en-US" b="1" dirty="0" err="1" smtClean="0">
                <a:solidFill>
                  <a:srgbClr val="FFFF00"/>
                </a:solidFill>
              </a:rPr>
              <a:t>dibayar</a:t>
            </a:r>
            <a:r>
              <a:rPr lang="en-US" b="1" dirty="0" smtClean="0">
                <a:solidFill>
                  <a:srgbClr val="FFFF00"/>
                </a:solidFill>
              </a:rPr>
              <a:t> </a:t>
            </a:r>
            <a:r>
              <a:rPr lang="en-US" b="1" dirty="0" err="1" smtClean="0">
                <a:solidFill>
                  <a:srgbClr val="FFFF00"/>
                </a:solidFill>
              </a:rPr>
              <a:t>pelanggan</a:t>
            </a:r>
            <a:r>
              <a:rPr lang="en-US" dirty="0" smtClean="0">
                <a:solidFill>
                  <a:srgbClr val="FFFF00"/>
                </a:solidFill>
              </a:rPr>
              <a:t>). </a:t>
            </a:r>
            <a:r>
              <a:rPr lang="en-US" dirty="0" err="1" smtClean="0">
                <a:solidFill>
                  <a:srgbClr val="FFFF00"/>
                </a:solidFill>
              </a:rPr>
              <a:t>Ada</a:t>
            </a:r>
            <a:r>
              <a:rPr lang="en-US" dirty="0" smtClean="0">
                <a:solidFill>
                  <a:srgbClr val="FFFF00"/>
                </a:solidFill>
              </a:rPr>
              <a:t> 5 </a:t>
            </a:r>
            <a:r>
              <a:rPr lang="en-US" dirty="0" err="1" smtClean="0">
                <a:solidFill>
                  <a:srgbClr val="FFFF00"/>
                </a:solidFill>
              </a:rPr>
              <a:t>alternatif</a:t>
            </a:r>
            <a:r>
              <a:rPr lang="en-US" dirty="0" smtClean="0">
                <a:solidFill>
                  <a:srgbClr val="FFFF00"/>
                </a:solidFill>
              </a:rPr>
              <a:t> </a:t>
            </a:r>
            <a:r>
              <a:rPr lang="en-US" dirty="0" err="1" smtClean="0">
                <a:solidFill>
                  <a:srgbClr val="FFFF00"/>
                </a:solidFill>
              </a:rPr>
              <a:t>dalam</a:t>
            </a:r>
            <a:r>
              <a:rPr lang="en-US" dirty="0" smtClean="0">
                <a:solidFill>
                  <a:srgbClr val="FFFF00"/>
                </a:solidFill>
              </a:rPr>
              <a:t> </a:t>
            </a:r>
            <a:r>
              <a:rPr lang="en-US" dirty="0" err="1" smtClean="0">
                <a:solidFill>
                  <a:srgbClr val="FFFF00"/>
                </a:solidFill>
              </a:rPr>
              <a:t>menciptakan</a:t>
            </a:r>
            <a:r>
              <a:rPr lang="en-US" dirty="0" smtClean="0">
                <a:solidFill>
                  <a:srgbClr val="FFFF00"/>
                </a:solidFill>
              </a:rPr>
              <a:t> </a:t>
            </a:r>
            <a:r>
              <a:rPr lang="en-US" dirty="0" err="1" smtClean="0">
                <a:solidFill>
                  <a:srgbClr val="FFFF00"/>
                </a:solidFill>
              </a:rPr>
              <a:t>nilai</a:t>
            </a:r>
            <a:r>
              <a:rPr lang="en-US" dirty="0" smtClean="0">
                <a:solidFill>
                  <a:srgbClr val="FFFF00"/>
                </a:solidFill>
              </a:rPr>
              <a:t> </a:t>
            </a:r>
            <a:r>
              <a:rPr lang="en-US" dirty="0" err="1" smtClean="0">
                <a:solidFill>
                  <a:srgbClr val="FFFF00"/>
                </a:solidFill>
              </a:rPr>
              <a:t>untuk</a:t>
            </a:r>
            <a:r>
              <a:rPr lang="en-US" dirty="0" smtClean="0">
                <a:solidFill>
                  <a:srgbClr val="FFFF00"/>
                </a:solidFill>
              </a:rPr>
              <a:t> </a:t>
            </a:r>
            <a:r>
              <a:rPr lang="en-US" dirty="0" err="1" smtClean="0">
                <a:solidFill>
                  <a:srgbClr val="FFFF00"/>
                </a:solidFill>
              </a:rPr>
              <a:t>memenangkan</a:t>
            </a:r>
            <a:r>
              <a:rPr lang="en-US" dirty="0" smtClean="0">
                <a:solidFill>
                  <a:srgbClr val="FFFF00"/>
                </a:solidFill>
              </a:rPr>
              <a:t> </a:t>
            </a:r>
            <a:r>
              <a:rPr lang="en-US" dirty="0" err="1" smtClean="0">
                <a:solidFill>
                  <a:srgbClr val="FFFF00"/>
                </a:solidFill>
              </a:rPr>
              <a:t>persaingan</a:t>
            </a:r>
            <a:r>
              <a:rPr lang="en-US" dirty="0" smtClean="0">
                <a:solidFill>
                  <a:srgbClr val="FFFF00"/>
                </a:solidFill>
              </a:rPr>
              <a:t>.</a:t>
            </a:r>
          </a:p>
          <a:p>
            <a:pPr marL="342900" indent="-342900" algn="just">
              <a:buFont typeface="+mj-lt"/>
              <a:buAutoNum type="arabicPeriod"/>
            </a:pPr>
            <a:r>
              <a:rPr lang="en-US" dirty="0" err="1" smtClean="0">
                <a:solidFill>
                  <a:srgbClr val="FFFF00"/>
                </a:solidFill>
              </a:rPr>
              <a:t>Meningkatkan</a:t>
            </a:r>
            <a:r>
              <a:rPr lang="en-US" dirty="0" smtClean="0">
                <a:solidFill>
                  <a:srgbClr val="FFFF00"/>
                </a:solidFill>
              </a:rPr>
              <a:t> </a:t>
            </a:r>
            <a:r>
              <a:rPr lang="en-US" dirty="0" err="1" smtClean="0">
                <a:solidFill>
                  <a:srgbClr val="FFFF00"/>
                </a:solidFill>
              </a:rPr>
              <a:t>manfaat</a:t>
            </a:r>
            <a:r>
              <a:rPr lang="en-US" dirty="0" smtClean="0">
                <a:solidFill>
                  <a:srgbClr val="FFFF00"/>
                </a:solidFill>
              </a:rPr>
              <a:t> </a:t>
            </a:r>
            <a:r>
              <a:rPr lang="en-US" dirty="0" err="1" smtClean="0">
                <a:solidFill>
                  <a:srgbClr val="FFFF00"/>
                </a:solidFill>
              </a:rPr>
              <a:t>dan</a:t>
            </a:r>
            <a:r>
              <a:rPr lang="en-US" dirty="0" smtClean="0">
                <a:solidFill>
                  <a:srgbClr val="FFFF00"/>
                </a:solidFill>
              </a:rPr>
              <a:t> </a:t>
            </a:r>
            <a:r>
              <a:rPr lang="en-US" dirty="0" err="1" smtClean="0">
                <a:solidFill>
                  <a:srgbClr val="FFFF00"/>
                </a:solidFill>
              </a:rPr>
              <a:t>menurunkan</a:t>
            </a:r>
            <a:r>
              <a:rPr lang="en-US" dirty="0" smtClean="0">
                <a:solidFill>
                  <a:srgbClr val="FFFF00"/>
                </a:solidFill>
              </a:rPr>
              <a:t> </a:t>
            </a:r>
            <a:r>
              <a:rPr lang="en-US" dirty="0" err="1" smtClean="0">
                <a:solidFill>
                  <a:srgbClr val="FFFF00"/>
                </a:solidFill>
              </a:rPr>
              <a:t>biaya</a:t>
            </a:r>
            <a:endParaRPr lang="en-US" dirty="0" smtClean="0">
              <a:solidFill>
                <a:srgbClr val="FFFF00"/>
              </a:solidFill>
            </a:endParaRPr>
          </a:p>
          <a:p>
            <a:pPr marL="342900" indent="-342900" algn="just">
              <a:buFont typeface="+mj-lt"/>
              <a:buAutoNum type="arabicPeriod"/>
            </a:pPr>
            <a:r>
              <a:rPr lang="en-US" dirty="0" err="1" smtClean="0">
                <a:solidFill>
                  <a:srgbClr val="FFFF00"/>
                </a:solidFill>
              </a:rPr>
              <a:t>Meningkatkan</a:t>
            </a:r>
            <a:r>
              <a:rPr lang="en-US" dirty="0" smtClean="0">
                <a:solidFill>
                  <a:srgbClr val="FFFF00"/>
                </a:solidFill>
              </a:rPr>
              <a:t> </a:t>
            </a:r>
            <a:r>
              <a:rPr lang="en-US" dirty="0" err="1" smtClean="0">
                <a:solidFill>
                  <a:srgbClr val="FFFF00"/>
                </a:solidFill>
              </a:rPr>
              <a:t>manfaat</a:t>
            </a:r>
            <a:r>
              <a:rPr lang="en-US" dirty="0" smtClean="0">
                <a:solidFill>
                  <a:srgbClr val="FFFF00"/>
                </a:solidFill>
              </a:rPr>
              <a:t> </a:t>
            </a:r>
            <a:r>
              <a:rPr lang="en-US" dirty="0" err="1" smtClean="0">
                <a:solidFill>
                  <a:srgbClr val="FFFF00"/>
                </a:solidFill>
              </a:rPr>
              <a:t>dan</a:t>
            </a:r>
            <a:r>
              <a:rPr lang="en-US" dirty="0" smtClean="0">
                <a:solidFill>
                  <a:srgbClr val="FFFF00"/>
                </a:solidFill>
              </a:rPr>
              <a:t> </a:t>
            </a:r>
            <a:r>
              <a:rPr lang="en-US" dirty="0" err="1" smtClean="0">
                <a:solidFill>
                  <a:srgbClr val="FFFF00"/>
                </a:solidFill>
              </a:rPr>
              <a:t>menjaga</a:t>
            </a:r>
            <a:r>
              <a:rPr lang="en-US" dirty="0" smtClean="0">
                <a:solidFill>
                  <a:srgbClr val="FFFF00"/>
                </a:solidFill>
              </a:rPr>
              <a:t> </a:t>
            </a:r>
            <a:r>
              <a:rPr lang="en-US" dirty="0" err="1" smtClean="0">
                <a:solidFill>
                  <a:srgbClr val="FFFF00"/>
                </a:solidFill>
              </a:rPr>
              <a:t>biaya</a:t>
            </a:r>
            <a:r>
              <a:rPr lang="en-US" dirty="0" smtClean="0">
                <a:solidFill>
                  <a:srgbClr val="FFFF00"/>
                </a:solidFill>
              </a:rPr>
              <a:t> </a:t>
            </a:r>
            <a:r>
              <a:rPr lang="en-US" dirty="0" err="1" smtClean="0">
                <a:solidFill>
                  <a:srgbClr val="FFFF00"/>
                </a:solidFill>
              </a:rPr>
              <a:t>tetap</a:t>
            </a:r>
            <a:r>
              <a:rPr lang="en-US" dirty="0" smtClean="0">
                <a:solidFill>
                  <a:srgbClr val="FFFF00"/>
                </a:solidFill>
              </a:rPr>
              <a:t> </a:t>
            </a:r>
            <a:r>
              <a:rPr lang="en-US" dirty="0" err="1" smtClean="0">
                <a:solidFill>
                  <a:srgbClr val="FFFF00"/>
                </a:solidFill>
              </a:rPr>
              <a:t>konstan</a:t>
            </a:r>
            <a:endParaRPr lang="en-US" dirty="0" smtClean="0">
              <a:solidFill>
                <a:srgbClr val="FFFF00"/>
              </a:solidFill>
            </a:endParaRPr>
          </a:p>
          <a:p>
            <a:pPr marL="342900" indent="-342900" algn="just">
              <a:buFont typeface="+mj-lt"/>
              <a:buAutoNum type="arabicPeriod"/>
            </a:pPr>
            <a:r>
              <a:rPr lang="en-US" dirty="0" err="1" smtClean="0">
                <a:solidFill>
                  <a:srgbClr val="FFFF00"/>
                </a:solidFill>
              </a:rPr>
              <a:t>Menjaga</a:t>
            </a:r>
            <a:r>
              <a:rPr lang="en-US" dirty="0" smtClean="0">
                <a:solidFill>
                  <a:srgbClr val="FFFF00"/>
                </a:solidFill>
              </a:rPr>
              <a:t> </a:t>
            </a:r>
            <a:r>
              <a:rPr lang="en-US" dirty="0" err="1" smtClean="0">
                <a:solidFill>
                  <a:srgbClr val="FFFF00"/>
                </a:solidFill>
              </a:rPr>
              <a:t>manfaat</a:t>
            </a:r>
            <a:r>
              <a:rPr lang="en-US" dirty="0" smtClean="0">
                <a:solidFill>
                  <a:srgbClr val="FFFF00"/>
                </a:solidFill>
              </a:rPr>
              <a:t> </a:t>
            </a:r>
            <a:r>
              <a:rPr lang="en-US" dirty="0" err="1" smtClean="0">
                <a:solidFill>
                  <a:srgbClr val="FFFF00"/>
                </a:solidFill>
              </a:rPr>
              <a:t>tetap</a:t>
            </a:r>
            <a:r>
              <a:rPr lang="en-US" dirty="0" smtClean="0">
                <a:solidFill>
                  <a:srgbClr val="FFFF00"/>
                </a:solidFill>
              </a:rPr>
              <a:t> </a:t>
            </a:r>
            <a:r>
              <a:rPr lang="en-US" dirty="0" err="1" smtClean="0">
                <a:solidFill>
                  <a:srgbClr val="FFFF00"/>
                </a:solidFill>
              </a:rPr>
              <a:t>konstan</a:t>
            </a:r>
            <a:r>
              <a:rPr lang="en-US" dirty="0" smtClean="0">
                <a:solidFill>
                  <a:srgbClr val="FFFF00"/>
                </a:solidFill>
              </a:rPr>
              <a:t> </a:t>
            </a:r>
            <a:r>
              <a:rPr lang="en-US" dirty="0" err="1" smtClean="0">
                <a:solidFill>
                  <a:srgbClr val="FFFF00"/>
                </a:solidFill>
              </a:rPr>
              <a:t>dan</a:t>
            </a:r>
            <a:r>
              <a:rPr lang="en-US" dirty="0" smtClean="0">
                <a:solidFill>
                  <a:srgbClr val="FFFF00"/>
                </a:solidFill>
              </a:rPr>
              <a:t> </a:t>
            </a:r>
            <a:r>
              <a:rPr lang="en-US" dirty="0" err="1" smtClean="0">
                <a:solidFill>
                  <a:srgbClr val="FFFF00"/>
                </a:solidFill>
              </a:rPr>
              <a:t>menurunkan</a:t>
            </a:r>
            <a:r>
              <a:rPr lang="en-US" dirty="0" smtClean="0">
                <a:solidFill>
                  <a:srgbClr val="FFFF00"/>
                </a:solidFill>
              </a:rPr>
              <a:t> </a:t>
            </a:r>
            <a:r>
              <a:rPr lang="en-US" dirty="0" err="1" smtClean="0">
                <a:solidFill>
                  <a:srgbClr val="FFFF00"/>
                </a:solidFill>
              </a:rPr>
              <a:t>biaya</a:t>
            </a:r>
            <a:endParaRPr lang="en-US" dirty="0" smtClean="0">
              <a:solidFill>
                <a:srgbClr val="FFFF00"/>
              </a:solidFill>
            </a:endParaRPr>
          </a:p>
          <a:p>
            <a:pPr marL="342900" indent="-342900" algn="just">
              <a:buFont typeface="+mj-lt"/>
              <a:buAutoNum type="arabicPeriod"/>
            </a:pPr>
            <a:r>
              <a:rPr lang="en-US" dirty="0" err="1" smtClean="0">
                <a:solidFill>
                  <a:srgbClr val="FFFF00"/>
                </a:solidFill>
              </a:rPr>
              <a:t>Secara</a:t>
            </a:r>
            <a:r>
              <a:rPr lang="en-US" dirty="0" smtClean="0">
                <a:solidFill>
                  <a:srgbClr val="FFFF00"/>
                </a:solidFill>
              </a:rPr>
              <a:t> </a:t>
            </a:r>
            <a:r>
              <a:rPr lang="en-US" dirty="0" err="1" smtClean="0">
                <a:solidFill>
                  <a:srgbClr val="FFFF00"/>
                </a:solidFill>
              </a:rPr>
              <a:t>signifikan</a:t>
            </a:r>
            <a:r>
              <a:rPr lang="en-US" dirty="0" smtClean="0">
                <a:solidFill>
                  <a:srgbClr val="FFFF00"/>
                </a:solidFill>
              </a:rPr>
              <a:t> </a:t>
            </a:r>
            <a:r>
              <a:rPr lang="en-US" dirty="0" err="1" smtClean="0">
                <a:solidFill>
                  <a:srgbClr val="FFFF00"/>
                </a:solidFill>
              </a:rPr>
              <a:t>menurunkn</a:t>
            </a:r>
            <a:r>
              <a:rPr lang="en-US" dirty="0" smtClean="0">
                <a:solidFill>
                  <a:srgbClr val="FFFF00"/>
                </a:solidFill>
              </a:rPr>
              <a:t> </a:t>
            </a:r>
            <a:r>
              <a:rPr lang="en-US" dirty="0" err="1" smtClean="0">
                <a:solidFill>
                  <a:srgbClr val="FFFF00"/>
                </a:solidFill>
              </a:rPr>
              <a:t>manfaat</a:t>
            </a:r>
            <a:r>
              <a:rPr lang="en-US" dirty="0" smtClean="0">
                <a:solidFill>
                  <a:srgbClr val="FFFF00"/>
                </a:solidFill>
              </a:rPr>
              <a:t> </a:t>
            </a:r>
            <a:r>
              <a:rPr lang="en-US" dirty="0" err="1" smtClean="0">
                <a:solidFill>
                  <a:srgbClr val="FFFF00"/>
                </a:solidFill>
              </a:rPr>
              <a:t>dan</a:t>
            </a:r>
            <a:r>
              <a:rPr lang="en-US" dirty="0" smtClean="0">
                <a:solidFill>
                  <a:srgbClr val="FFFF00"/>
                </a:solidFill>
              </a:rPr>
              <a:t> </a:t>
            </a:r>
            <a:r>
              <a:rPr lang="en-US" dirty="0" err="1" smtClean="0">
                <a:solidFill>
                  <a:srgbClr val="FFFF00"/>
                </a:solidFill>
              </a:rPr>
              <a:t>secara</a:t>
            </a:r>
            <a:r>
              <a:rPr lang="en-US" dirty="0" smtClean="0">
                <a:solidFill>
                  <a:srgbClr val="FFFF00"/>
                </a:solidFill>
              </a:rPr>
              <a:t> significant </a:t>
            </a:r>
            <a:r>
              <a:rPr lang="en-US" dirty="0" err="1" smtClean="0">
                <a:solidFill>
                  <a:srgbClr val="FFFF00"/>
                </a:solidFill>
              </a:rPr>
              <a:t>menurunkan</a:t>
            </a:r>
            <a:r>
              <a:rPr lang="en-US" dirty="0" smtClean="0">
                <a:solidFill>
                  <a:srgbClr val="FFFF00"/>
                </a:solidFill>
              </a:rPr>
              <a:t> </a:t>
            </a:r>
            <a:r>
              <a:rPr lang="en-US" dirty="0" err="1" smtClean="0">
                <a:solidFill>
                  <a:srgbClr val="FFFF00"/>
                </a:solidFill>
              </a:rPr>
              <a:t>biaya</a:t>
            </a:r>
            <a:endParaRPr lang="en-US" dirty="0" smtClean="0">
              <a:solidFill>
                <a:srgbClr val="FFFF00"/>
              </a:solidFill>
            </a:endParaRPr>
          </a:p>
          <a:p>
            <a:pPr marL="342900" indent="-342900" algn="just">
              <a:buFont typeface="+mj-lt"/>
              <a:buAutoNum type="arabicPeriod"/>
            </a:pPr>
            <a:r>
              <a:rPr lang="en-US" dirty="0" err="1" smtClean="0">
                <a:solidFill>
                  <a:srgbClr val="FFFF00"/>
                </a:solidFill>
              </a:rPr>
              <a:t>Menurunkan</a:t>
            </a:r>
            <a:r>
              <a:rPr lang="en-US" dirty="0" smtClean="0">
                <a:solidFill>
                  <a:srgbClr val="FFFF00"/>
                </a:solidFill>
              </a:rPr>
              <a:t> </a:t>
            </a:r>
            <a:r>
              <a:rPr lang="en-US" dirty="0" err="1" smtClean="0">
                <a:solidFill>
                  <a:srgbClr val="FFFF00"/>
                </a:solidFill>
              </a:rPr>
              <a:t>manfaat</a:t>
            </a:r>
            <a:r>
              <a:rPr lang="en-US" dirty="0" smtClean="0">
                <a:solidFill>
                  <a:srgbClr val="FFFF00"/>
                </a:solidFill>
              </a:rPr>
              <a:t> </a:t>
            </a:r>
            <a:r>
              <a:rPr lang="en-US" dirty="0" err="1" smtClean="0">
                <a:solidFill>
                  <a:srgbClr val="FFFF00"/>
                </a:solidFill>
              </a:rPr>
              <a:t>dan</a:t>
            </a:r>
            <a:r>
              <a:rPr lang="en-US" dirty="0" smtClean="0">
                <a:solidFill>
                  <a:srgbClr val="FFFF00"/>
                </a:solidFill>
              </a:rPr>
              <a:t> </a:t>
            </a:r>
            <a:r>
              <a:rPr lang="en-US" dirty="0" err="1" smtClean="0">
                <a:solidFill>
                  <a:srgbClr val="FFFF00"/>
                </a:solidFill>
              </a:rPr>
              <a:t>secara</a:t>
            </a:r>
            <a:r>
              <a:rPr lang="en-US" dirty="0" smtClean="0">
                <a:solidFill>
                  <a:srgbClr val="FFFF00"/>
                </a:solidFill>
              </a:rPr>
              <a:t> </a:t>
            </a:r>
            <a:r>
              <a:rPr lang="en-US" dirty="0" err="1" smtClean="0">
                <a:solidFill>
                  <a:srgbClr val="FFFF00"/>
                </a:solidFill>
              </a:rPr>
              <a:t>signifikan</a:t>
            </a:r>
            <a:r>
              <a:rPr lang="en-US" dirty="0" smtClean="0">
                <a:solidFill>
                  <a:srgbClr val="FFFF00"/>
                </a:solidFill>
              </a:rPr>
              <a:t> </a:t>
            </a:r>
            <a:r>
              <a:rPr lang="en-US" dirty="0" err="1" smtClean="0">
                <a:solidFill>
                  <a:srgbClr val="FFFF00"/>
                </a:solidFill>
              </a:rPr>
              <a:t>menurunkan</a:t>
            </a:r>
            <a:r>
              <a:rPr lang="en-US" dirty="0" smtClean="0">
                <a:solidFill>
                  <a:srgbClr val="FFFF00"/>
                </a:solidFill>
              </a:rPr>
              <a:t> </a:t>
            </a:r>
            <a:r>
              <a:rPr lang="en-US" dirty="0" err="1" smtClean="0">
                <a:solidFill>
                  <a:srgbClr val="FFFF00"/>
                </a:solidFill>
              </a:rPr>
              <a:t>biaya</a:t>
            </a:r>
            <a:endParaRPr lang="en-US" dirty="0" smtClean="0">
              <a:solidFill>
                <a:srgbClr val="FFFF00"/>
              </a:solidFill>
            </a:endParaRPr>
          </a:p>
          <a:p>
            <a:pPr marL="342900" indent="-342900" algn="just"/>
            <a:r>
              <a:rPr lang="en-US" i="1" dirty="0" err="1" smtClean="0">
                <a:solidFill>
                  <a:srgbClr val="FFFF00"/>
                </a:solidFill>
              </a:rPr>
              <a:t>Nilai</a:t>
            </a:r>
            <a:r>
              <a:rPr lang="en-US" i="1" dirty="0" smtClean="0">
                <a:solidFill>
                  <a:srgbClr val="FFFF00"/>
                </a:solidFill>
              </a:rPr>
              <a:t> </a:t>
            </a:r>
            <a:r>
              <a:rPr lang="en-US" i="1" dirty="0" err="1" smtClean="0">
                <a:solidFill>
                  <a:srgbClr val="FFFF00"/>
                </a:solidFill>
              </a:rPr>
              <a:t>adalah</a:t>
            </a:r>
            <a:r>
              <a:rPr lang="en-US" i="1" dirty="0" smtClean="0">
                <a:solidFill>
                  <a:srgbClr val="FFFF00"/>
                </a:solidFill>
              </a:rPr>
              <a:t> </a:t>
            </a:r>
            <a:r>
              <a:rPr lang="en-US" i="1" dirty="0" err="1" smtClean="0">
                <a:solidFill>
                  <a:srgbClr val="FFFF00"/>
                </a:solidFill>
              </a:rPr>
              <a:t>kunci</a:t>
            </a:r>
            <a:r>
              <a:rPr lang="en-US" i="1" dirty="0" smtClean="0">
                <a:solidFill>
                  <a:srgbClr val="FFFF00"/>
                </a:solidFill>
              </a:rPr>
              <a:t> </a:t>
            </a:r>
            <a:r>
              <a:rPr lang="en-US" i="1" dirty="0" err="1" smtClean="0">
                <a:solidFill>
                  <a:srgbClr val="FFFF00"/>
                </a:solidFill>
              </a:rPr>
              <a:t>untuk</a:t>
            </a:r>
            <a:r>
              <a:rPr lang="en-US" i="1" dirty="0" smtClean="0">
                <a:solidFill>
                  <a:srgbClr val="FFFF00"/>
                </a:solidFill>
              </a:rPr>
              <a:t> </a:t>
            </a:r>
            <a:r>
              <a:rPr lang="en-US" i="1" dirty="0" err="1" smtClean="0">
                <a:solidFill>
                  <a:srgbClr val="FFFF00"/>
                </a:solidFill>
              </a:rPr>
              <a:t>memenangkan</a:t>
            </a:r>
            <a:r>
              <a:rPr lang="en-US" i="1" dirty="0" smtClean="0">
                <a:solidFill>
                  <a:srgbClr val="FFFF00"/>
                </a:solidFill>
              </a:rPr>
              <a:t> </a:t>
            </a:r>
            <a:r>
              <a:rPr lang="en-US" i="1" dirty="0" err="1" smtClean="0">
                <a:solidFill>
                  <a:srgbClr val="FFFF00"/>
                </a:solidFill>
              </a:rPr>
              <a:t>dan</a:t>
            </a:r>
            <a:r>
              <a:rPr lang="en-US" i="1" dirty="0" smtClean="0">
                <a:solidFill>
                  <a:srgbClr val="FFFF00"/>
                </a:solidFill>
              </a:rPr>
              <a:t> </a:t>
            </a:r>
            <a:r>
              <a:rPr lang="en-US" i="1" dirty="0" err="1" smtClean="0">
                <a:solidFill>
                  <a:srgbClr val="FFFF00"/>
                </a:solidFill>
              </a:rPr>
              <a:t>menjaga</a:t>
            </a:r>
            <a:r>
              <a:rPr lang="en-US" i="1" dirty="0" smtClean="0">
                <a:solidFill>
                  <a:srgbClr val="FFFF00"/>
                </a:solidFill>
              </a:rPr>
              <a:t> </a:t>
            </a:r>
            <a:r>
              <a:rPr lang="en-US" i="1" dirty="0" err="1" smtClean="0">
                <a:solidFill>
                  <a:srgbClr val="FFFF00"/>
                </a:solidFill>
              </a:rPr>
              <a:t>konsumen</a:t>
            </a:r>
            <a:endParaRPr lang="en-US" i="1" dirty="0">
              <a:solidFill>
                <a:srgbClr val="FFFF00"/>
              </a:solidFill>
            </a:endParaRPr>
          </a:p>
        </p:txBody>
      </p:sp>
      <p:sp>
        <p:nvSpPr>
          <p:cNvPr id="5" name="TextBox 4"/>
          <p:cNvSpPr txBox="1"/>
          <p:nvPr/>
        </p:nvSpPr>
        <p:spPr>
          <a:xfrm>
            <a:off x="214282" y="4889384"/>
            <a:ext cx="8643998" cy="1754326"/>
          </a:xfrm>
          <a:prstGeom prst="rect">
            <a:avLst/>
          </a:prstGeom>
          <a:noFill/>
        </p:spPr>
        <p:txBody>
          <a:bodyPr wrap="square" rtlCol="0">
            <a:spAutoFit/>
          </a:bodyPr>
          <a:lstStyle/>
          <a:p>
            <a:pPr lvl="0"/>
            <a:r>
              <a:rPr lang="id-ID" b="1" dirty="0">
                <a:solidFill>
                  <a:srgbClr val="FFFF00"/>
                </a:solidFill>
              </a:rPr>
              <a:t>Prinsip #4-Prinsip Mempertahankan :</a:t>
            </a:r>
            <a:endParaRPr lang="en-US" dirty="0">
              <a:solidFill>
                <a:srgbClr val="FFFF00"/>
              </a:solidFill>
            </a:endParaRPr>
          </a:p>
          <a:p>
            <a:r>
              <a:rPr lang="id-ID" b="1" dirty="0">
                <a:solidFill>
                  <a:srgbClr val="FFFF00"/>
                </a:solidFill>
              </a:rPr>
              <a:t>Konsentrasi pada Loyalitas, Tidak Hanya Pada Kepuasa</a:t>
            </a:r>
            <a:endParaRPr lang="en-US" i="1" dirty="0" smtClean="0">
              <a:solidFill>
                <a:srgbClr val="FFFF00"/>
              </a:solidFill>
            </a:endParaRPr>
          </a:p>
          <a:p>
            <a:r>
              <a:rPr lang="id-ID" i="1" dirty="0" smtClean="0">
                <a:solidFill>
                  <a:srgbClr val="FFFF00"/>
                </a:solidFill>
              </a:rPr>
              <a:t>Loyalitas </a:t>
            </a:r>
            <a:r>
              <a:rPr lang="id-ID" i="1" dirty="0">
                <a:solidFill>
                  <a:srgbClr val="FFFF00"/>
                </a:solidFill>
              </a:rPr>
              <a:t>pelanggan telah menjadi target penggerak, </a:t>
            </a:r>
            <a:r>
              <a:rPr lang="id-ID" dirty="0">
                <a:solidFill>
                  <a:srgbClr val="FFFF00"/>
                </a:solidFill>
              </a:rPr>
              <a:t>setiap Perusahaan Pemasaran harus mengejar persaingan. Apa yang paling banyak menjadi masalah bagi Perusahaan Pemasaran sekarang ini adalah </a:t>
            </a:r>
            <a:r>
              <a:rPr lang="id-ID" i="1" dirty="0">
                <a:solidFill>
                  <a:srgbClr val="FFFF00"/>
                </a:solidFill>
              </a:rPr>
              <a:t>kualitas keuntungan, tidak hanya kuantitas keuntungan.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357166"/>
            <a:ext cx="8715436" cy="3139321"/>
          </a:xfrm>
          <a:prstGeom prst="rect">
            <a:avLst/>
          </a:prstGeom>
          <a:noFill/>
        </p:spPr>
        <p:txBody>
          <a:bodyPr wrap="square" rtlCol="0">
            <a:spAutoFit/>
          </a:bodyPr>
          <a:lstStyle/>
          <a:p>
            <a:pPr lvl="0" algn="just"/>
            <a:r>
              <a:rPr lang="id-ID" b="1" dirty="0">
                <a:solidFill>
                  <a:srgbClr val="FFFF00"/>
                </a:solidFill>
              </a:rPr>
              <a:t>Prinsip #5-Prinsip Integrasi :</a:t>
            </a:r>
            <a:endParaRPr lang="en-US" dirty="0">
              <a:solidFill>
                <a:srgbClr val="FFFF00"/>
              </a:solidFill>
            </a:endParaRPr>
          </a:p>
          <a:p>
            <a:pPr algn="just"/>
            <a:r>
              <a:rPr lang="id-ID" b="1" dirty="0">
                <a:solidFill>
                  <a:srgbClr val="FFFF00"/>
                </a:solidFill>
              </a:rPr>
              <a:t>Konsentrasi pada Diferensiasi, Tidak Hanya Rata-rata</a:t>
            </a:r>
            <a:endParaRPr lang="en-US" dirty="0">
              <a:solidFill>
                <a:srgbClr val="FFFF00"/>
              </a:solidFill>
            </a:endParaRPr>
          </a:p>
          <a:p>
            <a:pPr algn="just"/>
            <a:r>
              <a:rPr lang="id-ID" dirty="0">
                <a:solidFill>
                  <a:srgbClr val="FFFF00"/>
                </a:solidFill>
              </a:rPr>
              <a:t>Prinsip ini menekankan bahwa tidak berarti konsumen itu semua sama. </a:t>
            </a:r>
            <a:r>
              <a:rPr lang="id-ID" i="1" dirty="0">
                <a:solidFill>
                  <a:srgbClr val="FFFF00"/>
                </a:solidFill>
              </a:rPr>
              <a:t>Mereka secara unik berbeda dan kebutuhan mereka juga jelas-jelas berbeda. </a:t>
            </a:r>
            <a:r>
              <a:rPr lang="id-ID" dirty="0">
                <a:solidFill>
                  <a:srgbClr val="FFFF00"/>
                </a:solidFill>
              </a:rPr>
              <a:t>Dengan kata lain, </a:t>
            </a:r>
            <a:r>
              <a:rPr lang="id-ID" i="1" dirty="0">
                <a:solidFill>
                  <a:srgbClr val="FFFF00"/>
                </a:solidFill>
              </a:rPr>
              <a:t> tidak ada pelanggan rata-rata. </a:t>
            </a:r>
            <a:r>
              <a:rPr lang="id-ID" dirty="0">
                <a:solidFill>
                  <a:srgbClr val="FFFF00"/>
                </a:solidFill>
              </a:rPr>
              <a:t>Akibatnya, Perusahaan Pemasaran harus mengintegrasikan dirinya dengan pelanggan untuk menciptakan suatu ikatan guna menghasilkan suatu gambaran nyata tentang kebutuhan, keinginan, dan ekspektasi pelanggan.</a:t>
            </a:r>
            <a:endParaRPr lang="en-US" dirty="0">
              <a:solidFill>
                <a:srgbClr val="FFFF00"/>
              </a:solidFill>
            </a:endParaRPr>
          </a:p>
          <a:p>
            <a:pPr algn="just"/>
            <a:r>
              <a:rPr lang="id-ID" dirty="0" smtClean="0">
                <a:solidFill>
                  <a:srgbClr val="FFFF00"/>
                </a:solidFill>
              </a:rPr>
              <a:t>Tidak </a:t>
            </a:r>
            <a:r>
              <a:rPr lang="id-ID" dirty="0">
                <a:solidFill>
                  <a:srgbClr val="FFFF00"/>
                </a:solidFill>
              </a:rPr>
              <a:t>ada pelanggan rata-rata. </a:t>
            </a:r>
            <a:r>
              <a:rPr lang="id-ID" i="1" dirty="0">
                <a:solidFill>
                  <a:srgbClr val="FFFF00"/>
                </a:solidFill>
              </a:rPr>
              <a:t>Untuk membangun loyalitas pelanggan, perusahaan harus berkonsentrasi pada diferensiasi, tidak hanya pada rata-rata.</a:t>
            </a:r>
            <a:endParaRPr lang="en-US" dirty="0">
              <a:solidFill>
                <a:srgbClr val="FFFF00"/>
              </a:solidFill>
            </a:endParaRPr>
          </a:p>
          <a:p>
            <a:pPr algn="just"/>
            <a:endParaRPr lang="en-US" dirty="0">
              <a:solidFill>
                <a:srgbClr val="FFFF00"/>
              </a:solidFill>
            </a:endParaRPr>
          </a:p>
        </p:txBody>
      </p:sp>
      <p:sp>
        <p:nvSpPr>
          <p:cNvPr id="5" name="TextBox 4"/>
          <p:cNvSpPr txBox="1"/>
          <p:nvPr/>
        </p:nvSpPr>
        <p:spPr>
          <a:xfrm>
            <a:off x="0" y="3286124"/>
            <a:ext cx="8929718" cy="3139321"/>
          </a:xfrm>
          <a:prstGeom prst="rect">
            <a:avLst/>
          </a:prstGeom>
          <a:noFill/>
        </p:spPr>
        <p:txBody>
          <a:bodyPr wrap="square" rtlCol="0">
            <a:spAutoFit/>
          </a:bodyPr>
          <a:lstStyle/>
          <a:p>
            <a:pPr lvl="0" algn="just"/>
            <a:r>
              <a:rPr lang="id-ID" b="1" dirty="0">
                <a:solidFill>
                  <a:srgbClr val="FFFF00"/>
                </a:solidFill>
              </a:rPr>
              <a:t>Prinsip #6-Prinsip Antisipasi :</a:t>
            </a:r>
            <a:endParaRPr lang="en-US" dirty="0">
              <a:solidFill>
                <a:srgbClr val="FFFF00"/>
              </a:solidFill>
            </a:endParaRPr>
          </a:p>
          <a:p>
            <a:pPr algn="just"/>
            <a:r>
              <a:rPr lang="id-ID" b="1" dirty="0">
                <a:solidFill>
                  <a:srgbClr val="FFFF00"/>
                </a:solidFill>
              </a:rPr>
              <a:t>Konsentrasi pada Sikap Proaktif, Tidak Hanya Reaktif</a:t>
            </a:r>
            <a:endParaRPr lang="en-US" dirty="0">
              <a:solidFill>
                <a:srgbClr val="FFFF00"/>
              </a:solidFill>
            </a:endParaRPr>
          </a:p>
          <a:p>
            <a:pPr algn="just"/>
            <a:r>
              <a:rPr lang="id-ID" dirty="0">
                <a:solidFill>
                  <a:srgbClr val="FFFF00"/>
                </a:solidFill>
              </a:rPr>
              <a:t>Untuk berintegrasi secara penuh dengan pelanggan, Perusahaan Pemasaran harus siap terhadap adanya perubahan. Harus bisa beradaptasi dengan keadan industri saat ini, bahkan juga harus bisa mengantisipasi setiap perubahan dan proaktif dalam mengikuti perubahan itu. </a:t>
            </a:r>
            <a:endParaRPr lang="en-US" dirty="0">
              <a:solidFill>
                <a:srgbClr val="FFFF00"/>
              </a:solidFill>
            </a:endParaRPr>
          </a:p>
          <a:p>
            <a:pPr algn="just"/>
            <a:r>
              <a:rPr lang="id-ID" dirty="0">
                <a:solidFill>
                  <a:srgbClr val="FFFF00"/>
                </a:solidFill>
              </a:rPr>
              <a:t>Untuk dapat beropersi secara berubah-ubah dan dinamis, Perusahaan Pemasaran berkonsentrasi pada sikap proaktif, tidak hanya reaktif. Sebagai agen perubahan (</a:t>
            </a:r>
            <a:r>
              <a:rPr lang="id-ID" i="1" dirty="0">
                <a:solidFill>
                  <a:srgbClr val="FFFF00"/>
                </a:solidFill>
              </a:rPr>
              <a:t>change driver</a:t>
            </a:r>
            <a:r>
              <a:rPr lang="id-ID" dirty="0">
                <a:solidFill>
                  <a:srgbClr val="FFFF00"/>
                </a:solidFill>
              </a:rPr>
              <a:t>), atau bahkan pendobrak perubahan (</a:t>
            </a:r>
            <a:r>
              <a:rPr lang="id-ID" i="1" dirty="0">
                <a:solidFill>
                  <a:srgbClr val="FFFF00"/>
                </a:solidFill>
              </a:rPr>
              <a:t>change surpriser</a:t>
            </a:r>
            <a:r>
              <a:rPr lang="id-ID" dirty="0">
                <a:solidFill>
                  <a:srgbClr val="FFFF00"/>
                </a:solidFill>
              </a:rPr>
              <a:t>) bagi pesaing Anda.</a:t>
            </a:r>
            <a:endParaRPr lang="en-US" dirty="0">
              <a:solidFill>
                <a:srgbClr val="FFFF00"/>
              </a:solidFill>
            </a:endParaRPr>
          </a:p>
          <a:p>
            <a:pPr algn="just"/>
            <a:endParaRPr lang="en-US"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3139321"/>
          </a:xfrm>
          <a:prstGeom prst="rect">
            <a:avLst/>
          </a:prstGeom>
          <a:noFill/>
        </p:spPr>
        <p:txBody>
          <a:bodyPr wrap="square" rtlCol="0">
            <a:spAutoFit/>
          </a:bodyPr>
          <a:lstStyle/>
          <a:p>
            <a:pPr lvl="0" algn="just"/>
            <a:r>
              <a:rPr lang="id-ID" b="1" dirty="0">
                <a:solidFill>
                  <a:srgbClr val="FFFF00"/>
                </a:solidFill>
              </a:rPr>
              <a:t>Prinsip #7-Prinsip Merek :</a:t>
            </a:r>
            <a:endParaRPr lang="en-US" dirty="0">
              <a:solidFill>
                <a:srgbClr val="FFFF00"/>
              </a:solidFill>
            </a:endParaRPr>
          </a:p>
          <a:p>
            <a:pPr algn="just"/>
            <a:r>
              <a:rPr lang="id-ID" b="1" dirty="0">
                <a:solidFill>
                  <a:srgbClr val="FFFF00"/>
                </a:solidFill>
              </a:rPr>
              <a:t>Mengabaikan Jebakan Komoditi</a:t>
            </a:r>
            <a:endParaRPr lang="en-US" dirty="0">
              <a:solidFill>
                <a:srgbClr val="FFFF00"/>
              </a:solidFill>
            </a:endParaRPr>
          </a:p>
          <a:p>
            <a:pPr algn="just"/>
            <a:r>
              <a:rPr lang="id-ID" dirty="0">
                <a:solidFill>
                  <a:srgbClr val="FFFF00"/>
                </a:solidFill>
              </a:rPr>
              <a:t>Bagi perusahaan, merek tidak hanya sekedar nama, tidak juga sekedar logo dan simbol. Merek adalah indikator nilai (</a:t>
            </a:r>
            <a:r>
              <a:rPr lang="id-ID" i="1" dirty="0">
                <a:solidFill>
                  <a:srgbClr val="FFFF00"/>
                </a:solidFill>
              </a:rPr>
              <a:t>value indicator</a:t>
            </a:r>
            <a:r>
              <a:rPr lang="id-ID" dirty="0">
                <a:solidFill>
                  <a:srgbClr val="FFFF00"/>
                </a:solidFill>
              </a:rPr>
              <a:t>)  dari Perusahaan Pemasaran. Ini adalah payung yang mewakili produk atau jasa, perusahaan, orang, atau bahkan negara. Hal ini ditentukan oleh pengembangan produk baru perusahaan, kepuasan dan mempertahankan pelanggan, dan rantrai nilai manajemen.</a:t>
            </a:r>
            <a:endParaRPr lang="en-US" dirty="0">
              <a:solidFill>
                <a:srgbClr val="FFFF00"/>
              </a:solidFill>
            </a:endParaRPr>
          </a:p>
          <a:p>
            <a:pPr algn="just"/>
            <a:r>
              <a:rPr lang="en-US" dirty="0" err="1" smtClean="0">
                <a:solidFill>
                  <a:srgbClr val="FFFF00"/>
                </a:solidFill>
              </a:rPr>
              <a:t>Mereklah</a:t>
            </a:r>
            <a:r>
              <a:rPr lang="en-US" dirty="0" smtClean="0">
                <a:solidFill>
                  <a:srgbClr val="FFFF00"/>
                </a:solidFill>
              </a:rPr>
              <a:t> yang </a:t>
            </a:r>
            <a:r>
              <a:rPr lang="en-US" dirty="0" err="1" smtClean="0">
                <a:solidFill>
                  <a:srgbClr val="FFFF00"/>
                </a:solidFill>
              </a:rPr>
              <a:t>menentukan</a:t>
            </a:r>
            <a:r>
              <a:rPr lang="en-US" dirty="0" smtClean="0">
                <a:solidFill>
                  <a:srgbClr val="FFFF00"/>
                </a:solidFill>
              </a:rPr>
              <a:t> </a:t>
            </a:r>
            <a:r>
              <a:rPr lang="en-US" dirty="0" err="1" smtClean="0">
                <a:solidFill>
                  <a:srgbClr val="FFFF00"/>
                </a:solidFill>
              </a:rPr>
              <a:t>harga</a:t>
            </a:r>
            <a:r>
              <a:rPr lang="en-US" dirty="0" smtClean="0">
                <a:solidFill>
                  <a:srgbClr val="FFFF00"/>
                </a:solidFill>
              </a:rPr>
              <a:t>, </a:t>
            </a:r>
            <a:r>
              <a:rPr lang="en-US" dirty="0" err="1" smtClean="0">
                <a:solidFill>
                  <a:srgbClr val="FFFF00"/>
                </a:solidFill>
              </a:rPr>
              <a:t>mereklah</a:t>
            </a:r>
            <a:r>
              <a:rPr lang="en-US" dirty="0" smtClean="0">
                <a:solidFill>
                  <a:srgbClr val="FFFF00"/>
                </a:solidFill>
              </a:rPr>
              <a:t> yang </a:t>
            </a:r>
            <a:r>
              <a:rPr lang="en-US" dirty="0" err="1" smtClean="0">
                <a:solidFill>
                  <a:srgbClr val="FFFF00"/>
                </a:solidFill>
              </a:rPr>
              <a:t>membebaskan</a:t>
            </a:r>
            <a:r>
              <a:rPr lang="en-US" dirty="0" smtClean="0">
                <a:solidFill>
                  <a:srgbClr val="FFFF00"/>
                </a:solidFill>
              </a:rPr>
              <a:t> </a:t>
            </a:r>
            <a:r>
              <a:rPr lang="en-US" dirty="0" err="1" smtClean="0">
                <a:solidFill>
                  <a:srgbClr val="FFFF00"/>
                </a:solidFill>
              </a:rPr>
              <a:t>perusahaan</a:t>
            </a:r>
            <a:r>
              <a:rPr lang="en-US" dirty="0" smtClean="0">
                <a:solidFill>
                  <a:srgbClr val="FFFF00"/>
                </a:solidFill>
              </a:rPr>
              <a:t> </a:t>
            </a:r>
            <a:r>
              <a:rPr lang="en-US" dirty="0" err="1" smtClean="0">
                <a:solidFill>
                  <a:srgbClr val="FFFF00"/>
                </a:solidFill>
              </a:rPr>
              <a:t>untuk</a:t>
            </a:r>
            <a:r>
              <a:rPr lang="en-US" dirty="0" smtClean="0">
                <a:solidFill>
                  <a:srgbClr val="FFFF00"/>
                </a:solidFill>
              </a:rPr>
              <a:t> </a:t>
            </a:r>
            <a:r>
              <a:rPr lang="en-US" dirty="0" err="1" smtClean="0">
                <a:solidFill>
                  <a:srgbClr val="FFFF00"/>
                </a:solidFill>
              </a:rPr>
              <a:t>menciptakan</a:t>
            </a:r>
            <a:r>
              <a:rPr lang="en-US" dirty="0" smtClean="0">
                <a:solidFill>
                  <a:srgbClr val="FFFF00"/>
                </a:solidFill>
              </a:rPr>
              <a:t> </a:t>
            </a:r>
            <a:r>
              <a:rPr lang="en-US" dirty="0" err="1" smtClean="0">
                <a:solidFill>
                  <a:srgbClr val="FFFF00"/>
                </a:solidFill>
              </a:rPr>
              <a:t>nilai</a:t>
            </a:r>
            <a:r>
              <a:rPr lang="en-US" dirty="0" smtClean="0">
                <a:solidFill>
                  <a:srgbClr val="FFFF00"/>
                </a:solidFill>
              </a:rPr>
              <a:t> </a:t>
            </a:r>
            <a:r>
              <a:rPr lang="en-US" dirty="0" err="1" smtClean="0">
                <a:solidFill>
                  <a:srgbClr val="FFFF00"/>
                </a:solidFill>
              </a:rPr>
              <a:t>bagi</a:t>
            </a:r>
            <a:r>
              <a:rPr lang="en-US" dirty="0" smtClean="0">
                <a:solidFill>
                  <a:srgbClr val="FFFF00"/>
                </a:solidFill>
              </a:rPr>
              <a:t> </a:t>
            </a:r>
            <a:r>
              <a:rPr lang="en-US" dirty="0" err="1" smtClean="0">
                <a:solidFill>
                  <a:srgbClr val="FFFF00"/>
                </a:solidFill>
              </a:rPr>
              <a:t>pelanggan</a:t>
            </a:r>
            <a:r>
              <a:rPr lang="en-US" dirty="0" smtClean="0">
                <a:solidFill>
                  <a:srgbClr val="FFFF00"/>
                </a:solidFill>
              </a:rPr>
              <a:t> internal, </a:t>
            </a:r>
            <a:r>
              <a:rPr lang="en-US" dirty="0" err="1" smtClean="0">
                <a:solidFill>
                  <a:srgbClr val="FFFF00"/>
                </a:solidFill>
              </a:rPr>
              <a:t>eksternal</a:t>
            </a:r>
            <a:r>
              <a:rPr lang="en-US" dirty="0" smtClean="0">
                <a:solidFill>
                  <a:srgbClr val="FFFF00"/>
                </a:solidFill>
              </a:rPr>
              <a:t> </a:t>
            </a:r>
            <a:r>
              <a:rPr lang="en-US" dirty="0" err="1" smtClean="0">
                <a:solidFill>
                  <a:srgbClr val="FFFF00"/>
                </a:solidFill>
              </a:rPr>
              <a:t>dan</a:t>
            </a:r>
            <a:r>
              <a:rPr lang="en-US" dirty="0" smtClean="0">
                <a:solidFill>
                  <a:srgbClr val="FFFF00"/>
                </a:solidFill>
              </a:rPr>
              <a:t> </a:t>
            </a:r>
            <a:r>
              <a:rPr lang="en-US" dirty="0" err="1" smtClean="0">
                <a:solidFill>
                  <a:srgbClr val="FFFF00"/>
                </a:solidFill>
              </a:rPr>
              <a:t>pelanggan</a:t>
            </a:r>
            <a:r>
              <a:rPr lang="en-US" dirty="0" smtClean="0">
                <a:solidFill>
                  <a:srgbClr val="FFFF00"/>
                </a:solidFill>
              </a:rPr>
              <a:t> investor.</a:t>
            </a:r>
          </a:p>
          <a:p>
            <a:pPr algn="just"/>
            <a:r>
              <a:rPr lang="en-US" i="1" dirty="0" err="1" smtClean="0">
                <a:solidFill>
                  <a:srgbClr val="FFFF00"/>
                </a:solidFill>
              </a:rPr>
              <a:t>Mereklah</a:t>
            </a:r>
            <a:r>
              <a:rPr lang="en-US" i="1" dirty="0" smtClean="0">
                <a:solidFill>
                  <a:srgbClr val="FFFF00"/>
                </a:solidFill>
              </a:rPr>
              <a:t> yang </a:t>
            </a:r>
            <a:r>
              <a:rPr lang="en-US" i="1" dirty="0" err="1" smtClean="0">
                <a:solidFill>
                  <a:srgbClr val="FFFF00"/>
                </a:solidFill>
              </a:rPr>
              <a:t>akan</a:t>
            </a:r>
            <a:r>
              <a:rPr lang="en-US" i="1" dirty="0" smtClean="0">
                <a:solidFill>
                  <a:srgbClr val="FFFF00"/>
                </a:solidFill>
              </a:rPr>
              <a:t> </a:t>
            </a:r>
            <a:r>
              <a:rPr lang="en-US" i="1" dirty="0" err="1" smtClean="0">
                <a:solidFill>
                  <a:srgbClr val="FFFF00"/>
                </a:solidFill>
              </a:rPr>
              <a:t>memungkinkan</a:t>
            </a:r>
            <a:r>
              <a:rPr lang="en-US" i="1" dirty="0" smtClean="0">
                <a:solidFill>
                  <a:srgbClr val="FFFF00"/>
                </a:solidFill>
              </a:rPr>
              <a:t> </a:t>
            </a:r>
            <a:r>
              <a:rPr lang="en-US" i="1" dirty="0" err="1" smtClean="0">
                <a:solidFill>
                  <a:srgbClr val="FFFF00"/>
                </a:solidFill>
              </a:rPr>
              <a:t>perusahaan</a:t>
            </a:r>
            <a:r>
              <a:rPr lang="en-US" i="1" dirty="0" smtClean="0">
                <a:solidFill>
                  <a:srgbClr val="FFFF00"/>
                </a:solidFill>
              </a:rPr>
              <a:t> </a:t>
            </a:r>
            <a:r>
              <a:rPr lang="en-US" i="1" dirty="0" err="1" smtClean="0">
                <a:solidFill>
                  <a:srgbClr val="FFFF00"/>
                </a:solidFill>
              </a:rPr>
              <a:t>untuk</a:t>
            </a:r>
            <a:r>
              <a:rPr lang="en-US" i="1" dirty="0" smtClean="0">
                <a:solidFill>
                  <a:srgbClr val="FFFF00"/>
                </a:solidFill>
              </a:rPr>
              <a:t> </a:t>
            </a:r>
            <a:r>
              <a:rPr lang="en-US" i="1" dirty="0" err="1" smtClean="0">
                <a:solidFill>
                  <a:srgbClr val="FFFF00"/>
                </a:solidFill>
              </a:rPr>
              <a:t>mengabaikan</a:t>
            </a:r>
            <a:r>
              <a:rPr lang="en-US" i="1" dirty="0" smtClean="0">
                <a:solidFill>
                  <a:srgbClr val="FFFF00"/>
                </a:solidFill>
              </a:rPr>
              <a:t> </a:t>
            </a:r>
            <a:r>
              <a:rPr lang="en-US" i="1" dirty="0" err="1" smtClean="0">
                <a:solidFill>
                  <a:srgbClr val="FFFF00"/>
                </a:solidFill>
              </a:rPr>
              <a:t>jebakan</a:t>
            </a:r>
            <a:r>
              <a:rPr lang="en-US" i="1" dirty="0" smtClean="0">
                <a:solidFill>
                  <a:srgbClr val="FFFF00"/>
                </a:solidFill>
              </a:rPr>
              <a:t> </a:t>
            </a:r>
            <a:r>
              <a:rPr lang="en-US" i="1" dirty="0" err="1" smtClean="0">
                <a:solidFill>
                  <a:srgbClr val="FFFF00"/>
                </a:solidFill>
              </a:rPr>
              <a:t>komoditi</a:t>
            </a:r>
            <a:r>
              <a:rPr lang="en-US" i="1" dirty="0" smtClean="0">
                <a:solidFill>
                  <a:srgbClr val="FFFF00"/>
                </a:solidFill>
              </a:rPr>
              <a:t>.</a:t>
            </a:r>
            <a:endParaRPr lang="en-US" i="1" dirty="0">
              <a:solidFill>
                <a:srgbClr val="FFFF00"/>
              </a:solidFill>
            </a:endParaRPr>
          </a:p>
        </p:txBody>
      </p:sp>
      <p:sp>
        <p:nvSpPr>
          <p:cNvPr id="5" name="TextBox 4"/>
          <p:cNvSpPr txBox="1"/>
          <p:nvPr/>
        </p:nvSpPr>
        <p:spPr>
          <a:xfrm>
            <a:off x="214282" y="3504389"/>
            <a:ext cx="8643998" cy="3139321"/>
          </a:xfrm>
          <a:prstGeom prst="rect">
            <a:avLst/>
          </a:prstGeom>
          <a:noFill/>
        </p:spPr>
        <p:txBody>
          <a:bodyPr wrap="square" rtlCol="0">
            <a:spAutoFit/>
          </a:bodyPr>
          <a:lstStyle/>
          <a:p>
            <a:pPr lvl="0" algn="just"/>
            <a:r>
              <a:rPr lang="id-ID" b="1" dirty="0">
                <a:solidFill>
                  <a:srgbClr val="FFFF00"/>
                </a:solidFill>
              </a:rPr>
              <a:t>Prinsip #8-Prinsip Pelayanan :</a:t>
            </a:r>
            <a:endParaRPr lang="en-US" dirty="0">
              <a:solidFill>
                <a:srgbClr val="FFFF00"/>
              </a:solidFill>
            </a:endParaRPr>
          </a:p>
          <a:p>
            <a:pPr algn="just"/>
            <a:r>
              <a:rPr lang="id-ID" b="1" dirty="0">
                <a:solidFill>
                  <a:srgbClr val="FFFF00"/>
                </a:solidFill>
              </a:rPr>
              <a:t>Mengabaikan Jebakan Kategori Bisnis</a:t>
            </a:r>
            <a:endParaRPr lang="en-US" dirty="0">
              <a:solidFill>
                <a:srgbClr val="FFFF00"/>
              </a:solidFill>
            </a:endParaRPr>
          </a:p>
          <a:p>
            <a:pPr algn="just"/>
            <a:r>
              <a:rPr lang="id-ID" dirty="0">
                <a:solidFill>
                  <a:srgbClr val="FFFF00"/>
                </a:solidFill>
              </a:rPr>
              <a:t>Bagi perusahaan, pelayanan tidak hanya layanan purna jual, layanan sebelum penjualan, atau bahkan layanan selama proses penjualan. Pelayanan bukanlah jalan pintas untuk mendapatkan sejumlah pelanggan, layanan perbaikan, atau layanan pelanggan. Pelayanan adalah peninggi nilai (</a:t>
            </a:r>
            <a:r>
              <a:rPr lang="id-ID" i="1" dirty="0">
                <a:solidFill>
                  <a:srgbClr val="FFFF00"/>
                </a:solidFill>
              </a:rPr>
              <a:t>value enhance</a:t>
            </a:r>
            <a:r>
              <a:rPr lang="id-ID" dirty="0">
                <a:solidFill>
                  <a:srgbClr val="FFFF00"/>
                </a:solidFill>
              </a:rPr>
              <a:t>) dari Perusahaan Pemasaran.</a:t>
            </a:r>
            <a:endParaRPr lang="en-US" dirty="0">
              <a:solidFill>
                <a:srgbClr val="FFFF00"/>
              </a:solidFill>
            </a:endParaRPr>
          </a:p>
          <a:p>
            <a:pPr algn="just"/>
            <a:r>
              <a:rPr lang="id-ID" dirty="0" smtClean="0">
                <a:solidFill>
                  <a:srgbClr val="FFFF00"/>
                </a:solidFill>
              </a:rPr>
              <a:t>Dalam </a:t>
            </a:r>
            <a:r>
              <a:rPr lang="id-ID" dirty="0">
                <a:solidFill>
                  <a:srgbClr val="FFFF00"/>
                </a:solidFill>
              </a:rPr>
              <a:t>pengertian ini, pelayanan adalah suatu paradigma yang merupakan semangat dari perusahaan, sikap untuk menyokong dan memenangkan persaingan masa depan. </a:t>
            </a:r>
            <a:r>
              <a:rPr lang="id-ID" i="1" dirty="0">
                <a:solidFill>
                  <a:srgbClr val="FFFF00"/>
                </a:solidFill>
              </a:rPr>
              <a:t>Ini adalah strategi untuk mengabaikan jebakan kategori bisnis.</a:t>
            </a:r>
            <a:endParaRPr lang="en-US" dirty="0">
              <a:solidFill>
                <a:srgbClr val="FFFF00"/>
              </a:solidFill>
            </a:endParaRPr>
          </a:p>
          <a:p>
            <a:pPr algn="just"/>
            <a:endParaRPr lang="en-US"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4"/>
            <a:ext cx="8786874" cy="2585323"/>
          </a:xfrm>
          <a:prstGeom prst="rect">
            <a:avLst/>
          </a:prstGeom>
          <a:noFill/>
        </p:spPr>
        <p:txBody>
          <a:bodyPr wrap="square" rtlCol="0">
            <a:spAutoFit/>
          </a:bodyPr>
          <a:lstStyle/>
          <a:p>
            <a:pPr lvl="0" algn="just"/>
            <a:r>
              <a:rPr lang="id-ID" b="1" dirty="0">
                <a:solidFill>
                  <a:srgbClr val="FFFF00"/>
                </a:solidFill>
              </a:rPr>
              <a:t>Prinsip #9-Prinsip Proses :</a:t>
            </a:r>
            <a:endParaRPr lang="en-US" dirty="0">
              <a:solidFill>
                <a:srgbClr val="FFFF00"/>
              </a:solidFill>
            </a:endParaRPr>
          </a:p>
          <a:p>
            <a:pPr algn="just"/>
            <a:r>
              <a:rPr lang="id-ID" b="1" dirty="0">
                <a:solidFill>
                  <a:srgbClr val="FFFF00"/>
                </a:solidFill>
              </a:rPr>
              <a:t>Mengabaikan Jebakan Orientasi Fungsi</a:t>
            </a:r>
            <a:endParaRPr lang="en-US" dirty="0">
              <a:solidFill>
                <a:srgbClr val="FFFF00"/>
              </a:solidFill>
            </a:endParaRPr>
          </a:p>
          <a:p>
            <a:pPr algn="just"/>
            <a:r>
              <a:rPr lang="en-US" dirty="0" smtClean="0">
                <a:solidFill>
                  <a:srgbClr val="FFFF00"/>
                </a:solidFill>
              </a:rPr>
              <a:t>Perusahaan </a:t>
            </a:r>
            <a:r>
              <a:rPr lang="en-US" dirty="0" err="1" smtClean="0">
                <a:solidFill>
                  <a:srgbClr val="FFFF00"/>
                </a:solidFill>
              </a:rPr>
              <a:t>pemasaran</a:t>
            </a:r>
            <a:r>
              <a:rPr lang="en-US" dirty="0" smtClean="0">
                <a:solidFill>
                  <a:srgbClr val="FFFF00"/>
                </a:solidFill>
              </a:rPr>
              <a:t> yang </a:t>
            </a:r>
            <a:r>
              <a:rPr lang="en-US" dirty="0" err="1" smtClean="0">
                <a:solidFill>
                  <a:srgbClr val="FFFF00"/>
                </a:solidFill>
              </a:rPr>
              <a:t>mengacu</a:t>
            </a:r>
            <a:r>
              <a:rPr lang="en-US" dirty="0" smtClean="0">
                <a:solidFill>
                  <a:srgbClr val="FFFF00"/>
                </a:solidFill>
              </a:rPr>
              <a:t> </a:t>
            </a:r>
            <a:r>
              <a:rPr lang="en-US" dirty="0" err="1" smtClean="0">
                <a:solidFill>
                  <a:srgbClr val="FFFF00"/>
                </a:solidFill>
              </a:rPr>
              <a:t>pada</a:t>
            </a:r>
            <a:r>
              <a:rPr lang="en-US" dirty="0" smtClean="0">
                <a:solidFill>
                  <a:srgbClr val="FFFF00"/>
                </a:solidFill>
              </a:rPr>
              <a:t> </a:t>
            </a:r>
            <a:r>
              <a:rPr lang="en-US" dirty="0" err="1" smtClean="0">
                <a:solidFill>
                  <a:srgbClr val="FFFF00"/>
                </a:solidFill>
              </a:rPr>
              <a:t>proses</a:t>
            </a:r>
            <a:r>
              <a:rPr lang="en-US" dirty="0" smtClean="0">
                <a:solidFill>
                  <a:srgbClr val="FFFF00"/>
                </a:solidFill>
              </a:rPr>
              <a:t> </a:t>
            </a:r>
            <a:r>
              <a:rPr lang="en-US" dirty="0" err="1" smtClean="0">
                <a:solidFill>
                  <a:srgbClr val="FFFF00"/>
                </a:solidFill>
              </a:rPr>
              <a:t>untuk</a:t>
            </a:r>
            <a:r>
              <a:rPr lang="en-US" dirty="0" smtClean="0">
                <a:solidFill>
                  <a:srgbClr val="FFFF00"/>
                </a:solidFill>
              </a:rPr>
              <a:t> </a:t>
            </a:r>
            <a:r>
              <a:rPr lang="en-US" dirty="0" err="1" smtClean="0">
                <a:solidFill>
                  <a:srgbClr val="FFFF00"/>
                </a:solidFill>
              </a:rPr>
              <a:t>menciptakan</a:t>
            </a:r>
            <a:r>
              <a:rPr lang="en-US" dirty="0" smtClean="0">
                <a:solidFill>
                  <a:srgbClr val="FFFF00"/>
                </a:solidFill>
              </a:rPr>
              <a:t> </a:t>
            </a:r>
            <a:r>
              <a:rPr lang="en-US" dirty="0" err="1" smtClean="0">
                <a:solidFill>
                  <a:srgbClr val="FFFF00"/>
                </a:solidFill>
              </a:rPr>
              <a:t>nilai</a:t>
            </a:r>
            <a:r>
              <a:rPr lang="en-US" dirty="0" smtClean="0">
                <a:solidFill>
                  <a:srgbClr val="FFFF00"/>
                </a:solidFill>
              </a:rPr>
              <a:t> </a:t>
            </a:r>
            <a:r>
              <a:rPr lang="en-US" dirty="0" err="1" smtClean="0">
                <a:solidFill>
                  <a:srgbClr val="FFFF00"/>
                </a:solidFill>
              </a:rPr>
              <a:t>bagi</a:t>
            </a:r>
            <a:r>
              <a:rPr lang="en-US" dirty="0" smtClean="0">
                <a:solidFill>
                  <a:srgbClr val="FFFF00"/>
                </a:solidFill>
              </a:rPr>
              <a:t> </a:t>
            </a:r>
            <a:r>
              <a:rPr lang="en-US" dirty="0" err="1" smtClean="0">
                <a:solidFill>
                  <a:srgbClr val="FFFF00"/>
                </a:solidFill>
              </a:rPr>
              <a:t>pelanggan</a:t>
            </a:r>
            <a:r>
              <a:rPr lang="en-US" dirty="0" smtClean="0">
                <a:solidFill>
                  <a:srgbClr val="FFFF00"/>
                </a:solidFill>
              </a:rPr>
              <a:t> yang </a:t>
            </a:r>
            <a:r>
              <a:rPr lang="en-US" dirty="0" err="1" smtClean="0">
                <a:solidFill>
                  <a:srgbClr val="FFFF00"/>
                </a:solidFill>
              </a:rPr>
              <a:t>mencerminkan</a:t>
            </a:r>
            <a:r>
              <a:rPr lang="en-US" dirty="0" smtClean="0">
                <a:solidFill>
                  <a:srgbClr val="FFFF00"/>
                </a:solidFill>
              </a:rPr>
              <a:t> </a:t>
            </a:r>
            <a:r>
              <a:rPr lang="en-US" dirty="0" err="1" smtClean="0">
                <a:solidFill>
                  <a:srgbClr val="FFFF00"/>
                </a:solidFill>
              </a:rPr>
              <a:t>kualitas</a:t>
            </a:r>
            <a:r>
              <a:rPr lang="en-US" dirty="0" smtClean="0">
                <a:solidFill>
                  <a:srgbClr val="FFFF00"/>
                </a:solidFill>
              </a:rPr>
              <a:t> </a:t>
            </a:r>
            <a:r>
              <a:rPr lang="en-US" dirty="0" err="1" smtClean="0">
                <a:solidFill>
                  <a:srgbClr val="FFFF00"/>
                </a:solidFill>
              </a:rPr>
              <a:t>produk</a:t>
            </a:r>
            <a:r>
              <a:rPr lang="en-US" dirty="0" smtClean="0">
                <a:solidFill>
                  <a:srgbClr val="FFFF00"/>
                </a:solidFill>
              </a:rPr>
              <a:t>, </a:t>
            </a:r>
            <a:r>
              <a:rPr lang="en-US" dirty="0" err="1" smtClean="0">
                <a:solidFill>
                  <a:srgbClr val="FFFF00"/>
                </a:solidFill>
              </a:rPr>
              <a:t>biaya</a:t>
            </a:r>
            <a:r>
              <a:rPr lang="en-US" dirty="0" smtClean="0">
                <a:solidFill>
                  <a:srgbClr val="FFFF00"/>
                </a:solidFill>
              </a:rPr>
              <a:t> </a:t>
            </a:r>
            <a:r>
              <a:rPr lang="en-US" dirty="0" err="1" smtClean="0">
                <a:solidFill>
                  <a:srgbClr val="FFFF00"/>
                </a:solidFill>
              </a:rPr>
              <a:t>dan</a:t>
            </a:r>
            <a:r>
              <a:rPr lang="en-US" dirty="0" smtClean="0">
                <a:solidFill>
                  <a:srgbClr val="FFFF00"/>
                </a:solidFill>
              </a:rPr>
              <a:t> </a:t>
            </a:r>
            <a:r>
              <a:rPr lang="en-US" dirty="0" err="1" smtClean="0">
                <a:solidFill>
                  <a:srgbClr val="FFFF00"/>
                </a:solidFill>
              </a:rPr>
              <a:t>pengiriman</a:t>
            </a:r>
            <a:r>
              <a:rPr lang="en-US" dirty="0" smtClean="0">
                <a:solidFill>
                  <a:srgbClr val="FFFF00"/>
                </a:solidFill>
              </a:rPr>
              <a:t> </a:t>
            </a:r>
            <a:r>
              <a:rPr lang="en-US" dirty="0" err="1" smtClean="0">
                <a:solidFill>
                  <a:srgbClr val="FFFF00"/>
                </a:solidFill>
              </a:rPr>
              <a:t>dari</a:t>
            </a:r>
            <a:r>
              <a:rPr lang="en-US" dirty="0" smtClean="0">
                <a:solidFill>
                  <a:srgbClr val="FFFF00"/>
                </a:solidFill>
              </a:rPr>
              <a:t> </a:t>
            </a:r>
            <a:r>
              <a:rPr lang="en-US" dirty="0" err="1" smtClean="0">
                <a:solidFill>
                  <a:srgbClr val="FFFF00"/>
                </a:solidFill>
              </a:rPr>
              <a:t>perusahaan</a:t>
            </a:r>
            <a:r>
              <a:rPr lang="en-US" dirty="0" smtClean="0">
                <a:solidFill>
                  <a:srgbClr val="FFFF00"/>
                </a:solidFill>
              </a:rPr>
              <a:t> </a:t>
            </a:r>
            <a:r>
              <a:rPr lang="en-US" dirty="0" err="1" smtClean="0">
                <a:solidFill>
                  <a:srgbClr val="FFFF00"/>
                </a:solidFill>
              </a:rPr>
              <a:t>pelanggan</a:t>
            </a:r>
            <a:r>
              <a:rPr lang="en-US" dirty="0" smtClean="0">
                <a:solidFill>
                  <a:srgbClr val="FFFF00"/>
                </a:solidFill>
              </a:rPr>
              <a:t>. </a:t>
            </a:r>
            <a:r>
              <a:rPr lang="id-ID" dirty="0">
                <a:solidFill>
                  <a:srgbClr val="FFFF00"/>
                </a:solidFill>
              </a:rPr>
              <a:t>Istilah yang terkenal untuk ini adalah aliansi strategis (</a:t>
            </a:r>
            <a:r>
              <a:rPr lang="id-ID" i="1" dirty="0">
                <a:solidFill>
                  <a:srgbClr val="FFFF00"/>
                </a:solidFill>
              </a:rPr>
              <a:t>strategic alliance</a:t>
            </a:r>
            <a:r>
              <a:rPr lang="id-ID" dirty="0">
                <a:solidFill>
                  <a:srgbClr val="FFFF00"/>
                </a:solidFill>
              </a:rPr>
              <a:t>). Perusahan-perusahaan yang bermitra bisa saja perusahaan supplier, pelanggan, atau bahkan pesaing.</a:t>
            </a:r>
            <a:endParaRPr lang="en-US" dirty="0">
              <a:solidFill>
                <a:srgbClr val="FFFF00"/>
              </a:solidFill>
            </a:endParaRPr>
          </a:p>
          <a:p>
            <a:pPr algn="just"/>
            <a:r>
              <a:rPr lang="en-US" dirty="0" err="1" smtClean="0">
                <a:solidFill>
                  <a:srgbClr val="FFFF00"/>
                </a:solidFill>
              </a:rPr>
              <a:t>Merek</a:t>
            </a:r>
            <a:r>
              <a:rPr lang="en-US" dirty="0" smtClean="0">
                <a:solidFill>
                  <a:srgbClr val="FFFF00"/>
                </a:solidFill>
              </a:rPr>
              <a:t>, </a:t>
            </a:r>
            <a:r>
              <a:rPr lang="en-US" dirty="0" err="1" smtClean="0">
                <a:solidFill>
                  <a:srgbClr val="FFFF00"/>
                </a:solidFill>
              </a:rPr>
              <a:t>pelayanan</a:t>
            </a:r>
            <a:r>
              <a:rPr lang="en-US" dirty="0" smtClean="0">
                <a:solidFill>
                  <a:srgbClr val="FFFF00"/>
                </a:solidFill>
              </a:rPr>
              <a:t>, </a:t>
            </a:r>
            <a:r>
              <a:rPr lang="en-US" dirty="0" err="1" smtClean="0">
                <a:solidFill>
                  <a:srgbClr val="FFFF00"/>
                </a:solidFill>
              </a:rPr>
              <a:t>dan</a:t>
            </a:r>
            <a:r>
              <a:rPr lang="en-US" dirty="0" smtClean="0">
                <a:solidFill>
                  <a:srgbClr val="FFFF00"/>
                </a:solidFill>
              </a:rPr>
              <a:t> </a:t>
            </a:r>
            <a:r>
              <a:rPr lang="en-US" dirty="0" err="1" smtClean="0">
                <a:solidFill>
                  <a:srgbClr val="FFFF00"/>
                </a:solidFill>
              </a:rPr>
              <a:t>proses</a:t>
            </a:r>
            <a:r>
              <a:rPr lang="en-US" dirty="0" smtClean="0">
                <a:solidFill>
                  <a:srgbClr val="FFFF00"/>
                </a:solidFill>
              </a:rPr>
              <a:t> </a:t>
            </a:r>
            <a:r>
              <a:rPr lang="en-US" dirty="0" err="1" smtClean="0">
                <a:solidFill>
                  <a:srgbClr val="FFFF00"/>
                </a:solidFill>
              </a:rPr>
              <a:t>sebagai</a:t>
            </a:r>
            <a:r>
              <a:rPr lang="en-US" dirty="0" smtClean="0">
                <a:solidFill>
                  <a:srgbClr val="FFFF00"/>
                </a:solidFill>
              </a:rPr>
              <a:t> 3 </a:t>
            </a:r>
            <a:r>
              <a:rPr lang="en-US" dirty="0" err="1" smtClean="0">
                <a:solidFill>
                  <a:srgbClr val="FFFF00"/>
                </a:solidFill>
              </a:rPr>
              <a:t>prinsip</a:t>
            </a:r>
            <a:r>
              <a:rPr lang="en-US" dirty="0" smtClean="0">
                <a:solidFill>
                  <a:srgbClr val="FFFF00"/>
                </a:solidFill>
              </a:rPr>
              <a:t> </a:t>
            </a:r>
            <a:r>
              <a:rPr lang="en-US" dirty="0" err="1" smtClean="0">
                <a:solidFill>
                  <a:srgbClr val="FFFF00"/>
                </a:solidFill>
              </a:rPr>
              <a:t>penciptaan</a:t>
            </a:r>
            <a:r>
              <a:rPr lang="en-US" dirty="0" smtClean="0">
                <a:solidFill>
                  <a:srgbClr val="FFFF00"/>
                </a:solidFill>
              </a:rPr>
              <a:t> </a:t>
            </a:r>
            <a:r>
              <a:rPr lang="en-US" dirty="0" err="1" smtClean="0">
                <a:solidFill>
                  <a:srgbClr val="FFFF00"/>
                </a:solidFill>
              </a:rPr>
              <a:t>nilai</a:t>
            </a:r>
            <a:r>
              <a:rPr lang="en-US" dirty="0" smtClean="0">
                <a:solidFill>
                  <a:srgbClr val="FFFF00"/>
                </a:solidFill>
              </a:rPr>
              <a:t> </a:t>
            </a:r>
            <a:r>
              <a:rPr lang="en-US" dirty="0" err="1" smtClean="0">
                <a:solidFill>
                  <a:srgbClr val="FFFF00"/>
                </a:solidFill>
              </a:rPr>
              <a:t>adalah</a:t>
            </a:r>
            <a:r>
              <a:rPr lang="en-US" dirty="0" smtClean="0">
                <a:solidFill>
                  <a:srgbClr val="FFFF00"/>
                </a:solidFill>
              </a:rPr>
              <a:t> </a:t>
            </a:r>
            <a:r>
              <a:rPr lang="en-US" dirty="0" err="1" smtClean="0">
                <a:solidFill>
                  <a:srgbClr val="FFFF00"/>
                </a:solidFill>
              </a:rPr>
              <a:t>pendorong</a:t>
            </a:r>
            <a:r>
              <a:rPr lang="en-US" dirty="0" smtClean="0">
                <a:solidFill>
                  <a:srgbClr val="FFFF00"/>
                </a:solidFill>
              </a:rPr>
              <a:t> </a:t>
            </a:r>
            <a:r>
              <a:rPr lang="en-US" dirty="0" err="1" smtClean="0">
                <a:solidFill>
                  <a:srgbClr val="FFFF00"/>
                </a:solidFill>
              </a:rPr>
              <a:t>utnuk</a:t>
            </a:r>
            <a:r>
              <a:rPr lang="en-US" dirty="0" smtClean="0">
                <a:solidFill>
                  <a:srgbClr val="FFFF00"/>
                </a:solidFill>
              </a:rPr>
              <a:t> </a:t>
            </a:r>
            <a:r>
              <a:rPr lang="en-US" dirty="0" err="1" smtClean="0">
                <a:solidFill>
                  <a:srgbClr val="FFFF00"/>
                </a:solidFill>
              </a:rPr>
              <a:t>memenangkan</a:t>
            </a:r>
            <a:r>
              <a:rPr lang="en-US" dirty="0" smtClean="0">
                <a:solidFill>
                  <a:srgbClr val="FFFF00"/>
                </a:solidFill>
              </a:rPr>
              <a:t> heart share </a:t>
            </a:r>
            <a:r>
              <a:rPr lang="en-US" dirty="0" err="1" smtClean="0">
                <a:solidFill>
                  <a:srgbClr val="FFFF00"/>
                </a:solidFill>
              </a:rPr>
              <a:t>pelanggan</a:t>
            </a:r>
            <a:r>
              <a:rPr lang="en-US" dirty="0" smtClean="0">
                <a:solidFill>
                  <a:srgbClr val="FFFF00"/>
                </a:solidFill>
              </a:rPr>
              <a:t>.</a:t>
            </a:r>
            <a:endParaRPr lang="en-US" dirty="0">
              <a:solidFill>
                <a:srgbClr val="FFFF00"/>
              </a:solidFill>
            </a:endParaRPr>
          </a:p>
        </p:txBody>
      </p:sp>
      <p:sp>
        <p:nvSpPr>
          <p:cNvPr id="5" name="TextBox 4"/>
          <p:cNvSpPr txBox="1"/>
          <p:nvPr/>
        </p:nvSpPr>
        <p:spPr>
          <a:xfrm>
            <a:off x="142844" y="3290075"/>
            <a:ext cx="8786874" cy="3139321"/>
          </a:xfrm>
          <a:prstGeom prst="rect">
            <a:avLst/>
          </a:prstGeom>
          <a:noFill/>
        </p:spPr>
        <p:txBody>
          <a:bodyPr wrap="square" rtlCol="0">
            <a:spAutoFit/>
          </a:bodyPr>
          <a:lstStyle/>
          <a:p>
            <a:pPr lvl="0" algn="just"/>
            <a:r>
              <a:rPr lang="id-ID" b="1" dirty="0">
                <a:solidFill>
                  <a:srgbClr val="FFFF00"/>
                </a:solidFill>
              </a:rPr>
              <a:t>Prinsip #10-Prinsip Segmentasi :</a:t>
            </a:r>
            <a:endParaRPr lang="en-US" dirty="0">
              <a:solidFill>
                <a:srgbClr val="FFFF00"/>
              </a:solidFill>
            </a:endParaRPr>
          </a:p>
          <a:p>
            <a:pPr algn="just"/>
            <a:r>
              <a:rPr lang="id-ID" b="1" dirty="0">
                <a:solidFill>
                  <a:srgbClr val="FFFF00"/>
                </a:solidFill>
              </a:rPr>
              <a:t>Memandang Pasar dengan Kreatif</a:t>
            </a:r>
            <a:endParaRPr lang="en-US" dirty="0">
              <a:solidFill>
                <a:srgbClr val="FFFF00"/>
              </a:solidFill>
            </a:endParaRPr>
          </a:p>
          <a:p>
            <a:pPr algn="just"/>
            <a:r>
              <a:rPr lang="id-ID" dirty="0">
                <a:solidFill>
                  <a:srgbClr val="FFFF00"/>
                </a:solidFill>
              </a:rPr>
              <a:t>Suatu strategi terdiri dari tiga elemen yang disebut segmentasi, targeting, dan positioning. Elemen pertama dari strategi pemasaran adalah segmentasi. Definisi khusus dari segmentasi adalah proses segmenting atau pembagian pasar menjadi beberapa segmen. </a:t>
            </a:r>
            <a:endParaRPr lang="en-US" dirty="0">
              <a:solidFill>
                <a:srgbClr val="FFFF00"/>
              </a:solidFill>
            </a:endParaRPr>
          </a:p>
          <a:p>
            <a:pPr algn="just"/>
            <a:r>
              <a:rPr lang="id-ID" dirty="0">
                <a:solidFill>
                  <a:srgbClr val="FFFF00"/>
                </a:solidFill>
              </a:rPr>
              <a:t>Ini merupakan langkah awal yang menentukan hidupnya perusahaan. </a:t>
            </a:r>
            <a:r>
              <a:rPr lang="id-ID" i="1" dirty="0">
                <a:solidFill>
                  <a:srgbClr val="FFFF00"/>
                </a:solidFill>
              </a:rPr>
              <a:t>Peluang pasar dalam pandangan pemegang, keputusan, adalah memanfaatkan peluang yang meningkat dipasar, oleh karena itu pemegang kekuasaan pertama kali harus memandang pasar secara kreatif</a:t>
            </a:r>
            <a:r>
              <a:rPr lang="id-ID" dirty="0">
                <a:solidFill>
                  <a:srgbClr val="FFFF00"/>
                </a:solidFill>
              </a:rPr>
              <a:t>.</a:t>
            </a:r>
            <a:endParaRPr lang="en-US" dirty="0">
              <a:solidFill>
                <a:srgbClr val="FFFF00"/>
              </a:solidFill>
            </a:endParaRPr>
          </a:p>
          <a:p>
            <a:pPr algn="just"/>
            <a:endParaRPr lang="en-US"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00042"/>
            <a:ext cx="9001156" cy="6186309"/>
          </a:xfrm>
          <a:prstGeom prst="rect">
            <a:avLst/>
          </a:prstGeom>
          <a:noFill/>
        </p:spPr>
        <p:txBody>
          <a:bodyPr wrap="square" rtlCol="0">
            <a:spAutoFit/>
          </a:bodyPr>
          <a:lstStyle/>
          <a:p>
            <a:r>
              <a:rPr lang="id-ID" b="1" dirty="0">
                <a:solidFill>
                  <a:srgbClr val="FFFF00"/>
                </a:solidFill>
              </a:rPr>
              <a:t>Prinsip 11 – Prinsip </a:t>
            </a:r>
            <a:r>
              <a:rPr lang="id-ID" b="1" i="1" dirty="0">
                <a:solidFill>
                  <a:srgbClr val="FFFF00"/>
                </a:solidFill>
              </a:rPr>
              <a:t>Targetting</a:t>
            </a:r>
            <a:r>
              <a:rPr lang="id-ID" b="1" dirty="0">
                <a:solidFill>
                  <a:srgbClr val="FFFF00"/>
                </a:solidFill>
              </a:rPr>
              <a:t> :</a:t>
            </a:r>
            <a:endParaRPr lang="en-US" dirty="0">
              <a:solidFill>
                <a:srgbClr val="FFFF00"/>
              </a:solidFill>
            </a:endParaRPr>
          </a:p>
          <a:p>
            <a:r>
              <a:rPr lang="id-ID" b="1" dirty="0">
                <a:solidFill>
                  <a:srgbClr val="FFFF00"/>
                </a:solidFill>
              </a:rPr>
              <a:t>Mengalokasikan dengan sumber </a:t>
            </a:r>
            <a:r>
              <a:rPr lang="id-ID" b="1" dirty="0" smtClean="0">
                <a:solidFill>
                  <a:srgbClr val="FFFF00"/>
                </a:solidFill>
              </a:rPr>
              <a:t>Daya</a:t>
            </a:r>
            <a:endParaRPr lang="en-US" b="1" dirty="0" smtClean="0">
              <a:solidFill>
                <a:srgbClr val="FFFF00"/>
              </a:solidFill>
            </a:endParaRPr>
          </a:p>
          <a:p>
            <a:r>
              <a:rPr lang="id-ID" dirty="0">
                <a:solidFill>
                  <a:srgbClr val="FFFF00"/>
                </a:solidFill>
              </a:rPr>
              <a:t>Elemen kedua dari strategi pemasaran adalah </a:t>
            </a:r>
            <a:r>
              <a:rPr lang="id-ID" i="1" dirty="0">
                <a:solidFill>
                  <a:srgbClr val="FFFF00"/>
                </a:solidFill>
              </a:rPr>
              <a:t>targetting</a:t>
            </a:r>
            <a:r>
              <a:rPr lang="id-ID" dirty="0">
                <a:solidFill>
                  <a:srgbClr val="FFFF00"/>
                </a:solidFill>
              </a:rPr>
              <a:t>. Pemasaran mendefinisikan </a:t>
            </a:r>
            <a:r>
              <a:rPr lang="id-ID" i="1" dirty="0">
                <a:solidFill>
                  <a:srgbClr val="FFFF00"/>
                </a:solidFill>
              </a:rPr>
              <a:t>targetting </a:t>
            </a:r>
            <a:r>
              <a:rPr lang="id-ID" dirty="0">
                <a:solidFill>
                  <a:srgbClr val="FFFF00"/>
                </a:solidFill>
              </a:rPr>
              <a:t> sebagai strategi untuk mengalokasikan sumber daya perusahaan dengan efektif, karena sumber daya yang tersedia sealu terbatas. Ini tentang bagaimana mencocokkan perusahaan dengan segmen pasar sasaran yang terseleksi. Karenanya, kita menyebutnya  </a:t>
            </a:r>
            <a:r>
              <a:rPr lang="id-ID" i="1" dirty="0">
                <a:solidFill>
                  <a:srgbClr val="FFFF00"/>
                </a:solidFill>
              </a:rPr>
              <a:t>fitting strategy of a company</a:t>
            </a:r>
            <a:r>
              <a:rPr lang="id-ID" dirty="0">
                <a:solidFill>
                  <a:srgbClr val="FFFF00"/>
                </a:solidFill>
              </a:rPr>
              <a:t>.</a:t>
            </a:r>
            <a:endParaRPr lang="en-US" dirty="0">
              <a:solidFill>
                <a:srgbClr val="FFFF00"/>
              </a:solidFill>
            </a:endParaRPr>
          </a:p>
          <a:p>
            <a:r>
              <a:rPr lang="id-ID" dirty="0">
                <a:solidFill>
                  <a:srgbClr val="FFFF00"/>
                </a:solidFill>
              </a:rPr>
              <a:t>Beberapa kriteria yang digunakan untuk menseleksi segmen pasar yang sesuai untuk sumber daya perusahaan. </a:t>
            </a:r>
            <a:r>
              <a:rPr lang="id-ID" b="1" dirty="0">
                <a:solidFill>
                  <a:srgbClr val="FFFF00"/>
                </a:solidFill>
              </a:rPr>
              <a:t>Kriteria pertama</a:t>
            </a:r>
            <a:r>
              <a:rPr lang="id-ID" dirty="0">
                <a:solidFill>
                  <a:srgbClr val="FFFF00"/>
                </a:solidFill>
              </a:rPr>
              <a:t> adalah ukuran pasar. Perusahaan harus menseleksi segmen pasar yang mempunyai ukurna yang “baik” untuk memperoleh return keuangan yang diharpkan. Semakin besar ukuran pasar, semakin menguntungkan segmen itu bagi perusahaan.</a:t>
            </a:r>
            <a:endParaRPr lang="en-US" dirty="0">
              <a:solidFill>
                <a:srgbClr val="FFFF00"/>
              </a:solidFill>
            </a:endParaRPr>
          </a:p>
          <a:p>
            <a:r>
              <a:rPr lang="id-ID" b="1" dirty="0">
                <a:solidFill>
                  <a:srgbClr val="FFFF00"/>
                </a:solidFill>
              </a:rPr>
              <a:t>Kriteria kedua </a:t>
            </a:r>
            <a:r>
              <a:rPr lang="id-ID" dirty="0">
                <a:solidFill>
                  <a:srgbClr val="FFFF00"/>
                </a:solidFill>
              </a:rPr>
              <a:t>yang digunakan untuk memilih segmen pasar adlah pertumbuhan. Pertumbuhan potensial dari segmen pasar merupakan atribut yang penting sekali bagi perusahaan. Semakin baik dan tinggi pertumbuhan, semakin menjanjikan segmen pasar itu bagi perusahaan.</a:t>
            </a:r>
            <a:endParaRPr lang="en-US" dirty="0">
              <a:solidFill>
                <a:srgbClr val="FFFF00"/>
              </a:solidFill>
            </a:endParaRPr>
          </a:p>
          <a:p>
            <a:r>
              <a:rPr lang="id-ID" dirty="0">
                <a:solidFill>
                  <a:srgbClr val="FFFF00"/>
                </a:solidFill>
              </a:rPr>
              <a:t>Kriteria ketiga adalah keunggulan kompetitif. Keunggulan kompetitif merupakan suatu carauntuk mengukur apakah perusahaan mempunyai suatu kekuatan dan keahlian untuk menguasai pasar yang dipilih.</a:t>
            </a:r>
            <a:endParaRPr lang="en-US" dirty="0">
              <a:solidFill>
                <a:srgbClr val="FFFF00"/>
              </a:solidFill>
            </a:endParaRPr>
          </a:p>
          <a:p>
            <a:r>
              <a:rPr lang="id-ID" b="1" dirty="0">
                <a:solidFill>
                  <a:srgbClr val="FFFF00"/>
                </a:solidFill>
              </a:rPr>
              <a:t>Kriteria keempat </a:t>
            </a:r>
            <a:r>
              <a:rPr lang="id-ID" dirty="0">
                <a:solidFill>
                  <a:srgbClr val="FFFF00"/>
                </a:solidFill>
              </a:rPr>
              <a:t>adalah situasi kompetitif. Perusahaan harus mempertimbangkan intensitas persaingan dalam industri termasuk jumlah pemain., supplier, penghalang masuk.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142852"/>
            <a:ext cx="8715436" cy="3693319"/>
          </a:xfrm>
          <a:prstGeom prst="rect">
            <a:avLst/>
          </a:prstGeom>
          <a:noFill/>
        </p:spPr>
        <p:txBody>
          <a:bodyPr wrap="square" rtlCol="0">
            <a:spAutoFit/>
          </a:bodyPr>
          <a:lstStyle/>
          <a:p>
            <a:pPr algn="just"/>
            <a:r>
              <a:rPr lang="id-ID" b="1" dirty="0">
                <a:solidFill>
                  <a:schemeClr val="bg1"/>
                </a:solidFill>
                <a:latin typeface="Calibri" pitchFamily="34" charset="0"/>
              </a:rPr>
              <a:t>Prinsip 12 – Prinsip </a:t>
            </a:r>
            <a:r>
              <a:rPr lang="id-ID" b="1" i="1" dirty="0">
                <a:solidFill>
                  <a:schemeClr val="bg1"/>
                </a:solidFill>
                <a:latin typeface="Calibri" pitchFamily="34" charset="0"/>
              </a:rPr>
              <a:t>Positioning</a:t>
            </a:r>
            <a:r>
              <a:rPr lang="id-ID" b="1" dirty="0">
                <a:solidFill>
                  <a:schemeClr val="bg1"/>
                </a:solidFill>
                <a:latin typeface="Calibri" pitchFamily="34" charset="0"/>
              </a:rPr>
              <a:t> :</a:t>
            </a:r>
            <a:endParaRPr lang="en-US" dirty="0">
              <a:solidFill>
                <a:schemeClr val="bg1"/>
              </a:solidFill>
              <a:latin typeface="Calibri" pitchFamily="34" charset="0"/>
            </a:endParaRPr>
          </a:p>
          <a:p>
            <a:pPr algn="just"/>
            <a:r>
              <a:rPr lang="id-ID" b="1" dirty="0">
                <a:solidFill>
                  <a:schemeClr val="bg1"/>
                </a:solidFill>
                <a:latin typeface="Calibri" pitchFamily="34" charset="0"/>
              </a:rPr>
              <a:t>Tuntun Pelanggan anda dengan Kepercayaan</a:t>
            </a:r>
            <a:endParaRPr lang="en-US" dirty="0">
              <a:solidFill>
                <a:schemeClr val="bg1"/>
              </a:solidFill>
              <a:latin typeface="Calibri" pitchFamily="34" charset="0"/>
            </a:endParaRPr>
          </a:p>
          <a:p>
            <a:pPr algn="just"/>
            <a:r>
              <a:rPr lang="id-ID" dirty="0">
                <a:solidFill>
                  <a:schemeClr val="bg1"/>
                </a:solidFill>
                <a:latin typeface="Calibri" pitchFamily="34" charset="0"/>
              </a:rPr>
              <a:t>Elemen ketiga dari strategi pemasaran adalah </a:t>
            </a:r>
            <a:r>
              <a:rPr lang="id-ID" i="1" dirty="0">
                <a:solidFill>
                  <a:schemeClr val="bg1"/>
                </a:solidFill>
                <a:latin typeface="Calibri" pitchFamily="34" charset="0"/>
              </a:rPr>
              <a:t>positioning</a:t>
            </a:r>
            <a:r>
              <a:rPr lang="id-ID" dirty="0">
                <a:solidFill>
                  <a:schemeClr val="bg1"/>
                </a:solidFill>
                <a:latin typeface="Calibri" pitchFamily="34" charset="0"/>
              </a:rPr>
              <a:t>. Dalam pemasaran </a:t>
            </a:r>
            <a:r>
              <a:rPr lang="id-ID" i="1" dirty="0">
                <a:solidFill>
                  <a:schemeClr val="bg1"/>
                </a:solidFill>
                <a:latin typeface="Calibri" pitchFamily="34" charset="0"/>
              </a:rPr>
              <a:t>positioning </a:t>
            </a:r>
            <a:r>
              <a:rPr lang="id-ID" dirty="0">
                <a:solidFill>
                  <a:schemeClr val="bg1"/>
                </a:solidFill>
                <a:latin typeface="Calibri" pitchFamily="34" charset="0"/>
              </a:rPr>
              <a:t>adalah sebagi strategi untuk menuntun pelanggan perusahaan dengan kepercayaan. Ini tentang bagaimana membentuk kepercayaan dan kompetensi bagi pelanggan. Jika perusahaan mempunyai elemen-elemen tersebut, pelanggan kemudian akan mempunyai “sesuatu” tentang perusahaan atau produk dalam pikiran mereka. Oleh karena itu, </a:t>
            </a:r>
            <a:r>
              <a:rPr lang="id-ID" i="1" dirty="0">
                <a:solidFill>
                  <a:schemeClr val="bg1"/>
                </a:solidFill>
                <a:latin typeface="Calibri" pitchFamily="34" charset="0"/>
              </a:rPr>
              <a:t>positioning </a:t>
            </a:r>
            <a:r>
              <a:rPr lang="id-ID" dirty="0">
                <a:solidFill>
                  <a:schemeClr val="bg1"/>
                </a:solidFill>
                <a:latin typeface="Calibri" pitchFamily="34" charset="0"/>
              </a:rPr>
              <a:t>adalah tentang membuat strategi perusahaan atau produk dalm pikiran mereka.</a:t>
            </a:r>
            <a:endParaRPr lang="en-US" dirty="0">
              <a:solidFill>
                <a:schemeClr val="bg1"/>
              </a:solidFill>
              <a:latin typeface="Calibri" pitchFamily="34" charset="0"/>
            </a:endParaRPr>
          </a:p>
          <a:p>
            <a:pPr algn="just"/>
            <a:r>
              <a:rPr lang="id-ID" dirty="0">
                <a:solidFill>
                  <a:schemeClr val="bg1"/>
                </a:solidFill>
                <a:latin typeface="Calibri" pitchFamily="34" charset="0"/>
              </a:rPr>
              <a:t>Jadi </a:t>
            </a:r>
            <a:r>
              <a:rPr lang="id-ID" i="1" dirty="0">
                <a:solidFill>
                  <a:schemeClr val="bg1"/>
                </a:solidFill>
                <a:latin typeface="Calibri" pitchFamily="34" charset="0"/>
              </a:rPr>
              <a:t>positioning </a:t>
            </a:r>
            <a:r>
              <a:rPr lang="id-ID" dirty="0">
                <a:solidFill>
                  <a:schemeClr val="bg1"/>
                </a:solidFill>
                <a:latin typeface="Calibri" pitchFamily="34" charset="0"/>
              </a:rPr>
              <a:t> tidak hanya tentang bagimana meyakinkan dan menciptakan suatu citra dalam pikiran pelanggan, ini adalah tentang bagimana memperoleh kepercayaan konsumen. Ini merupakan pencarian kepercayaan. </a:t>
            </a:r>
            <a:r>
              <a:rPr lang="id-ID" i="1" dirty="0">
                <a:solidFill>
                  <a:schemeClr val="bg1"/>
                </a:solidFill>
                <a:latin typeface="Calibri" pitchFamily="34" charset="0"/>
              </a:rPr>
              <a:t>Ini tentang menciptakan sesuatu  didalam pikiran konsumen dan menuntun mereka dengan penuh kepercayaan</a:t>
            </a:r>
            <a:r>
              <a:rPr lang="id-ID" dirty="0">
                <a:solidFill>
                  <a:schemeClr val="bg1"/>
                </a:solidFill>
                <a:latin typeface="Calibri" pitchFamily="34" charset="0"/>
              </a:rPr>
              <a:t>.</a:t>
            </a:r>
            <a:endParaRPr lang="en-US" dirty="0">
              <a:solidFill>
                <a:schemeClr val="bg1"/>
              </a:solidFill>
              <a:latin typeface="Calibri" pitchFamily="34" charset="0"/>
            </a:endParaRPr>
          </a:p>
          <a:p>
            <a:pPr algn="just"/>
            <a:endParaRPr lang="en-US" dirty="0">
              <a:solidFill>
                <a:schemeClr val="bg1"/>
              </a:solidFill>
              <a:latin typeface="Calibri" pitchFamily="34" charset="0"/>
            </a:endParaRPr>
          </a:p>
        </p:txBody>
      </p:sp>
      <p:sp>
        <p:nvSpPr>
          <p:cNvPr id="5" name="TextBox 4"/>
          <p:cNvSpPr txBox="1"/>
          <p:nvPr/>
        </p:nvSpPr>
        <p:spPr>
          <a:xfrm>
            <a:off x="0" y="3714752"/>
            <a:ext cx="8929718" cy="3139321"/>
          </a:xfrm>
          <a:prstGeom prst="rect">
            <a:avLst/>
          </a:prstGeom>
          <a:noFill/>
        </p:spPr>
        <p:txBody>
          <a:bodyPr wrap="square" rtlCol="0">
            <a:spAutoFit/>
          </a:bodyPr>
          <a:lstStyle/>
          <a:p>
            <a:pPr algn="just"/>
            <a:r>
              <a:rPr lang="id-ID" b="1" dirty="0">
                <a:solidFill>
                  <a:schemeClr val="bg1"/>
                </a:solidFill>
                <a:latin typeface="Calibri" pitchFamily="34" charset="0"/>
              </a:rPr>
              <a:t>Prinsip 13 – Prinsip Diferensiasi :</a:t>
            </a:r>
            <a:endParaRPr lang="en-US" dirty="0">
              <a:solidFill>
                <a:schemeClr val="bg1"/>
              </a:solidFill>
              <a:latin typeface="Calibri" pitchFamily="34" charset="0"/>
            </a:endParaRPr>
          </a:p>
          <a:p>
            <a:pPr algn="just"/>
            <a:r>
              <a:rPr lang="id-ID" b="1" dirty="0">
                <a:solidFill>
                  <a:schemeClr val="bg1"/>
                </a:solidFill>
                <a:latin typeface="Calibri" pitchFamily="34" charset="0"/>
              </a:rPr>
              <a:t>Mengintegrasikan Isi, Konteks, dan Infrastruktur</a:t>
            </a:r>
            <a:endParaRPr lang="en-US" dirty="0">
              <a:solidFill>
                <a:schemeClr val="bg1"/>
              </a:solidFill>
              <a:latin typeface="Calibri" pitchFamily="34" charset="0"/>
            </a:endParaRPr>
          </a:p>
          <a:p>
            <a:pPr algn="just"/>
            <a:r>
              <a:rPr lang="id-ID" i="1" dirty="0">
                <a:solidFill>
                  <a:schemeClr val="bg1"/>
                </a:solidFill>
                <a:latin typeface="Calibri" pitchFamily="34" charset="0"/>
              </a:rPr>
              <a:t>. </a:t>
            </a:r>
            <a:r>
              <a:rPr lang="id-ID" dirty="0">
                <a:solidFill>
                  <a:schemeClr val="bg1"/>
                </a:solidFill>
                <a:latin typeface="Calibri" pitchFamily="34" charset="0"/>
              </a:rPr>
              <a:t>Dalam pemasaran kita mendefiniskan perbedaaan sebagai “pengintegrasian, konteks, dan infrastruktur yang kita tawarkan kepada pelanggan.” Produk yang berbeda merupakan taktis inti dari perusahaan untuk mendukung positioning-nya. Karenanya diferensiasi merupakn taktis inti (</a:t>
            </a:r>
            <a:r>
              <a:rPr lang="id-ID" i="1" dirty="0">
                <a:solidFill>
                  <a:schemeClr val="bg1"/>
                </a:solidFill>
                <a:latin typeface="Calibri" pitchFamily="34" charset="0"/>
              </a:rPr>
              <a:t>core tactic</a:t>
            </a:r>
            <a:r>
              <a:rPr lang="id-ID" dirty="0">
                <a:solidFill>
                  <a:schemeClr val="bg1"/>
                </a:solidFill>
                <a:latin typeface="Calibri" pitchFamily="34" charset="0"/>
              </a:rPr>
              <a:t>) dari Perusahaan Pemasaran. </a:t>
            </a:r>
            <a:endParaRPr lang="en-US" dirty="0">
              <a:solidFill>
                <a:schemeClr val="bg1"/>
              </a:solidFill>
              <a:latin typeface="Calibri" pitchFamily="34" charset="0"/>
            </a:endParaRPr>
          </a:p>
          <a:p>
            <a:pPr algn="just"/>
            <a:r>
              <a:rPr lang="id-ID" dirty="0">
                <a:solidFill>
                  <a:schemeClr val="bg1"/>
                </a:solidFill>
                <a:latin typeface="Calibri" pitchFamily="34" charset="0"/>
              </a:rPr>
              <a:t>Sebuah perusahaan idealnya dapat menciptakan keunikan penawaran denga mengkonsentrasikan pada tiga aspek diferensiasi : isi (apa yang ditawarkan) merupakan manfaat inti dari produk itu sendiri. Konteks (bagimana menawarkan) mengacu pada cara  perusahaan menawarkan produk. Infrastruktur (</a:t>
            </a:r>
            <a:r>
              <a:rPr lang="id-ID" i="1" dirty="0">
                <a:solidFill>
                  <a:schemeClr val="bg1"/>
                </a:solidFill>
                <a:latin typeface="Calibri" pitchFamily="34" charset="0"/>
              </a:rPr>
              <a:t>enbler</a:t>
            </a:r>
            <a:r>
              <a:rPr lang="id-ID" dirty="0">
                <a:solidFill>
                  <a:schemeClr val="bg1"/>
                </a:solidFill>
                <a:latin typeface="Calibri" pitchFamily="34" charset="0"/>
              </a:rPr>
              <a:t>) adalah teknologi, fasilitas, dan orang-orang yang harus </a:t>
            </a:r>
            <a:r>
              <a:rPr lang="id-ID" dirty="0" smtClean="0">
                <a:solidFill>
                  <a:schemeClr val="bg1"/>
                </a:solidFill>
                <a:latin typeface="Calibri" pitchFamily="34" charset="0"/>
              </a:rPr>
              <a:t>menciptakan </a:t>
            </a:r>
            <a:r>
              <a:rPr lang="id-ID" dirty="0">
                <a:solidFill>
                  <a:schemeClr val="bg1"/>
                </a:solidFill>
                <a:latin typeface="Calibri" pitchFamily="34" charset="0"/>
              </a:rPr>
              <a:t>isi dan konteks</a:t>
            </a:r>
            <a:r>
              <a:rPr lang="id-ID" dirty="0" smtClean="0">
                <a:solidFill>
                  <a:schemeClr val="bg1"/>
                </a:solidFill>
                <a:latin typeface="Calibri" pitchFamily="34" charset="0"/>
              </a:rPr>
              <a:t>.</a:t>
            </a:r>
            <a:endParaRPr lang="en-US"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21824</Template>
  <TotalTime>207</TotalTime>
  <Words>1889</Words>
  <Application>Microsoft Office PowerPoint</Application>
  <PresentationFormat>On-screen Show (4:3)</PresentationFormat>
  <Paragraphs>80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Modèle par défaut</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UNIKOM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B.KIKI</dc:creator>
  <cp:lastModifiedBy>B.KIKI</cp:lastModifiedBy>
  <cp:revision>3</cp:revision>
  <dcterms:created xsi:type="dcterms:W3CDTF">2011-10-25T02:34:40Z</dcterms:created>
  <dcterms:modified xsi:type="dcterms:W3CDTF">2011-10-25T06:02:25Z</dcterms:modified>
</cp:coreProperties>
</file>