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34.wmf"/><Relationship Id="rId2" Type="http://schemas.openxmlformats.org/officeDocument/2006/relationships/image" Target="../media/image21.wmf"/><Relationship Id="rId1" Type="http://schemas.openxmlformats.org/officeDocument/2006/relationships/image" Target="../media/image37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6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084D22-5772-44D7-93CA-0D8F5ED1DB2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6043C7-637C-4020-B39E-127CCB139E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UKURAN SIMPANGAN, DISPERSI &amp; VARIASI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Sari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 8, 7, 10, 11, 9, 5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3129280"/>
          <a:ext cx="3810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19400" y="3048000"/>
          <a:ext cx="304800" cy="457200"/>
        </p:xfrm>
        <a:graphic>
          <a:graphicData uri="http://schemas.openxmlformats.org/presentationml/2006/ole">
            <p:oleObj spid="_x0000_s8194" name="Equation" r:id="rId3" imgW="15228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857625" y="3159125"/>
          <a:ext cx="533400" cy="355600"/>
        </p:xfrm>
        <a:graphic>
          <a:graphicData uri="http://schemas.openxmlformats.org/presentationml/2006/ole">
            <p:oleObj spid="_x0000_s8195" name="Equation" r:id="rId4" imgW="380880" imgH="25380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5016500" y="3132138"/>
          <a:ext cx="711200" cy="392112"/>
        </p:xfrm>
        <a:graphic>
          <a:graphicData uri="http://schemas.openxmlformats.org/presentationml/2006/ole">
            <p:oleObj spid="_x0000_s8196" name="Equation" r:id="rId5" imgW="507960" imgH="27936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472237" y="3473450"/>
          <a:ext cx="461963" cy="412750"/>
        </p:xfrm>
        <a:graphic>
          <a:graphicData uri="http://schemas.openxmlformats.org/presentationml/2006/ole">
            <p:oleObj spid="_x0000_s8197" name="Equation" r:id="rId6" imgW="241200" imgH="2156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6365875" y="4191000"/>
          <a:ext cx="1863725" cy="841375"/>
        </p:xfrm>
        <a:graphic>
          <a:graphicData uri="http://schemas.openxmlformats.org/presentationml/2006/ole">
            <p:oleObj spid="_x0000_s8198" name="Equation" r:id="rId7" imgW="10411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839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Bentuk</a:t>
            </a:r>
            <a:r>
              <a:rPr lang="en-US" sz="2000" dirty="0" smtClean="0"/>
              <a:t> lain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rata-</a:t>
            </a:r>
            <a:r>
              <a:rPr lang="en-US" sz="2000" dirty="0" err="1" smtClean="0"/>
              <a:t>ratanya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832100" y="1524000"/>
          <a:ext cx="2682875" cy="865187"/>
        </p:xfrm>
        <a:graphic>
          <a:graphicData uri="http://schemas.openxmlformats.org/presentationml/2006/ole">
            <p:oleObj spid="_x0000_s9218" name="Equation" r:id="rId3" imgW="1498320" imgH="48240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76120" y="3505200"/>
          <a:ext cx="27482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3429000"/>
          <a:ext cx="304800" cy="457200"/>
        </p:xfrm>
        <a:graphic>
          <a:graphicData uri="http://schemas.openxmlformats.org/presentationml/2006/ole">
            <p:oleObj spid="_x0000_s9219" name="Equation" r:id="rId4" imgW="1522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71900" y="3463925"/>
          <a:ext cx="518160" cy="431800"/>
        </p:xfrm>
        <a:graphic>
          <a:graphicData uri="http://schemas.openxmlformats.org/presentationml/2006/ole">
            <p:oleObj spid="_x0000_s9220" name="Equation" r:id="rId5" imgW="304560" imgH="25380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013325" y="4316413"/>
          <a:ext cx="2682875" cy="865187"/>
        </p:xfrm>
        <a:graphic>
          <a:graphicData uri="http://schemas.openxmlformats.org/presentationml/2006/ole">
            <p:oleObj spid="_x0000_s9221" name="Equation" r:id="rId6" imgW="14983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en-US" dirty="0" smtClean="0"/>
              <a:t>VARIANS UNTUK DATA BERKELOMPOK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err="1" smtClean="0"/>
              <a:t>Atau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:         = </a:t>
            </a:r>
            <a:r>
              <a:rPr lang="en-US" sz="2000" dirty="0" err="1" smtClean="0"/>
              <a:t>frekeunsi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ke-i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                  n    =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data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                        =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ke-i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2" name="Equation" r:id="rId3" imgW="114120" imgH="21564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40088" y="1825625"/>
          <a:ext cx="2090737" cy="841375"/>
        </p:xfrm>
        <a:graphic>
          <a:graphicData uri="http://schemas.openxmlformats.org/presentationml/2006/ole">
            <p:oleObj spid="_x0000_s10243" name="Equation" r:id="rId4" imgW="1168200" imgH="469800" progId="Equation.3">
              <p:embed/>
            </p:oleObj>
          </a:graphicData>
        </a:graphic>
      </p:graphicFrame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3121025" y="3200400"/>
          <a:ext cx="3116263" cy="865188"/>
        </p:xfrm>
        <a:graphic>
          <a:graphicData uri="http://schemas.openxmlformats.org/presentationml/2006/ole">
            <p:oleObj spid="_x0000_s10244" name="Equation" r:id="rId5" imgW="1739880" imgH="48240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057400" y="4229100"/>
          <a:ext cx="228600" cy="342900"/>
        </p:xfrm>
        <a:graphic>
          <a:graphicData uri="http://schemas.openxmlformats.org/presentationml/2006/ole">
            <p:oleObj spid="_x0000_s10245" name="Equation" r:id="rId6" imgW="152280" imgH="22860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057400" y="4876800"/>
          <a:ext cx="228600" cy="342900"/>
        </p:xfrm>
        <a:graphic>
          <a:graphicData uri="http://schemas.openxmlformats.org/presentationml/2006/ole">
            <p:oleObj spid="_x0000_s10246" name="Equation" r:id="rId7" imgW="152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/>
          <a:lstStyle/>
          <a:p>
            <a:r>
              <a:rPr lang="en-US" dirty="0" smtClean="0"/>
              <a:t>CONTOH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Carilah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data </a:t>
            </a:r>
            <a:r>
              <a:rPr lang="en-US" sz="2000" dirty="0" err="1" smtClean="0"/>
              <a:t>berikut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057400"/>
          <a:ext cx="4064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986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– 54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 – 84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85 – 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1962150"/>
          <a:ext cx="254000" cy="381000"/>
        </p:xfrm>
        <a:graphic>
          <a:graphicData uri="http://schemas.openxmlformats.org/presentationml/2006/ole">
            <p:oleObj spid="_x0000_s11266" name="Equation" r:id="rId3" imgW="1522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57600" y="1981200"/>
          <a:ext cx="228600" cy="342900"/>
        </p:xfrm>
        <a:graphic>
          <a:graphicData uri="http://schemas.openxmlformats.org/presentationml/2006/ole">
            <p:oleObj spid="_x0000_s11267" name="Equation" r:id="rId4" imgW="152280" imgH="22860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572000" y="2006600"/>
          <a:ext cx="533400" cy="355600"/>
        </p:xfrm>
        <a:graphic>
          <a:graphicData uri="http://schemas.openxmlformats.org/presentationml/2006/ole">
            <p:oleObj spid="_x0000_s11268" name="Equation" r:id="rId5" imgW="380880" imgH="253800" progId="Equation.3">
              <p:embed/>
            </p:oleObj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5537200" y="1971675"/>
          <a:ext cx="711200" cy="392112"/>
        </p:xfrm>
        <a:graphic>
          <a:graphicData uri="http://schemas.openxmlformats.org/presentationml/2006/ole">
            <p:oleObj spid="_x0000_s11269" name="Equation" r:id="rId6" imgW="507960" imgH="279360" progId="Equation.3">
              <p:embed/>
            </p:oleObj>
          </a:graphicData>
        </a:graphic>
      </p:graphicFrame>
      <p:graphicFrame>
        <p:nvGraphicFramePr>
          <p:cNvPr id="11270" name="Object 3"/>
          <p:cNvGraphicFramePr>
            <a:graphicFrameLocks noChangeAspect="1"/>
          </p:cNvGraphicFramePr>
          <p:nvPr/>
        </p:nvGraphicFramePr>
        <p:xfrm>
          <a:off x="6445250" y="1981200"/>
          <a:ext cx="871538" cy="392113"/>
        </p:xfrm>
        <a:graphic>
          <a:graphicData uri="http://schemas.openxmlformats.org/presentationml/2006/ole">
            <p:oleObj spid="_x0000_s11270" name="Equation" r:id="rId7" imgW="622080" imgH="27936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414463" y="5181600"/>
          <a:ext cx="2090737" cy="841375"/>
        </p:xfrm>
        <a:graphic>
          <a:graphicData uri="http://schemas.openxmlformats.org/presentationml/2006/ole">
            <p:oleObj spid="_x0000_s11271" name="Equation" r:id="rId8" imgW="11682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986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– 54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 – 84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85 – 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657600" y="1905000"/>
          <a:ext cx="304800" cy="457200"/>
        </p:xfrm>
        <a:graphic>
          <a:graphicData uri="http://schemas.openxmlformats.org/presentationml/2006/ole">
            <p:oleObj spid="_x0000_s12291" name="Equation" r:id="rId3" imgW="152280" imgH="22860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597400" y="1971675"/>
          <a:ext cx="517525" cy="431800"/>
        </p:xfrm>
        <a:graphic>
          <a:graphicData uri="http://schemas.openxmlformats.org/presentationml/2006/ole">
            <p:oleObj spid="_x0000_s12292" name="Equation" r:id="rId4" imgW="304560" imgH="2538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572125" y="1933575"/>
          <a:ext cx="533400" cy="457200"/>
        </p:xfrm>
        <a:graphic>
          <a:graphicData uri="http://schemas.openxmlformats.org/presentationml/2006/ole">
            <p:oleObj spid="_x0000_s12293" name="Equation" r:id="rId5" imgW="266400" imgH="2286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540500" y="1920875"/>
          <a:ext cx="635000" cy="508000"/>
        </p:xfrm>
        <a:graphic>
          <a:graphicData uri="http://schemas.openxmlformats.org/presentationml/2006/ole">
            <p:oleObj spid="_x0000_s12294" name="Equation" r:id="rId6" imgW="317160" imgH="25380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590800" y="1905000"/>
          <a:ext cx="304800" cy="457200"/>
        </p:xfrm>
        <a:graphic>
          <a:graphicData uri="http://schemas.openxmlformats.org/presentationml/2006/ole">
            <p:oleObj spid="_x0000_s12295" name="Equation" r:id="rId7" imgW="152280" imgH="228600" progId="Equation.3">
              <p:embed/>
            </p:oleObj>
          </a:graphicData>
        </a:graphic>
      </p:graphicFrame>
      <p:graphicFrame>
        <p:nvGraphicFramePr>
          <p:cNvPr id="12296" name="Object 2"/>
          <p:cNvGraphicFramePr>
            <a:graphicFrameLocks noChangeAspect="1"/>
          </p:cNvGraphicFramePr>
          <p:nvPr/>
        </p:nvGraphicFramePr>
        <p:xfrm>
          <a:off x="1455737" y="5410200"/>
          <a:ext cx="3116263" cy="865188"/>
        </p:xfrm>
        <a:graphic>
          <a:graphicData uri="http://schemas.openxmlformats.org/presentationml/2006/ole">
            <p:oleObj spid="_x0000_s12296" name="Equation" r:id="rId8" imgW="17398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sandi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057400" y="2590800"/>
          <a:ext cx="4343400" cy="1299627"/>
        </p:xfrm>
        <a:graphic>
          <a:graphicData uri="http://schemas.openxmlformats.org/presentationml/2006/ole">
            <p:oleObj spid="_x0000_s13314" name="Equation" r:id="rId3" imgW="1866600" imgH="5587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962400"/>
            <a:ext cx="282801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 =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interval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=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sandi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  =          = </a:t>
            </a:r>
            <a:r>
              <a:rPr lang="en-US" dirty="0" err="1" smtClean="0"/>
              <a:t>banyak</a:t>
            </a:r>
            <a:r>
              <a:rPr lang="en-US" dirty="0" smtClean="0"/>
              <a:t> data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66775" y="4438650"/>
          <a:ext cx="232833" cy="381000"/>
        </p:xfrm>
        <a:graphic>
          <a:graphicData uri="http://schemas.openxmlformats.org/presentationml/2006/ole">
            <p:oleObj spid="_x0000_s13315" name="Equation" r:id="rId4" imgW="1396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33500" y="4913086"/>
          <a:ext cx="482600" cy="344714"/>
        </p:xfrm>
        <a:graphic>
          <a:graphicData uri="http://schemas.openxmlformats.org/presentationml/2006/ole">
            <p:oleObj spid="_x0000_s13316" name="Equation" r:id="rId5" imgW="35532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sandi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986280"/>
          <a:ext cx="685799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14"/>
                <a:gridCol w="979714"/>
                <a:gridCol w="979714"/>
                <a:gridCol w="979714"/>
                <a:gridCol w="979714"/>
                <a:gridCol w="979714"/>
                <a:gridCol w="979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– 54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 – 84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85 – 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590800" y="1905000"/>
          <a:ext cx="304800" cy="457200"/>
        </p:xfrm>
        <a:graphic>
          <a:graphicData uri="http://schemas.openxmlformats.org/presentationml/2006/ole">
            <p:oleObj spid="_x0000_s14339" name="Equation" r:id="rId3" imgW="152280" imgH="22860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657600" y="1905000"/>
          <a:ext cx="304800" cy="457200"/>
        </p:xfrm>
        <a:graphic>
          <a:graphicData uri="http://schemas.openxmlformats.org/presentationml/2006/ole">
            <p:oleObj spid="_x0000_s14340" name="Equation" r:id="rId4" imgW="152280" imgH="22860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508500" y="1905000"/>
          <a:ext cx="279400" cy="457200"/>
        </p:xfrm>
        <a:graphic>
          <a:graphicData uri="http://schemas.openxmlformats.org/presentationml/2006/ole">
            <p:oleObj spid="_x0000_s14341" name="Equation" r:id="rId5" imgW="139680" imgH="22860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486400" y="1930400"/>
          <a:ext cx="330200" cy="482600"/>
        </p:xfrm>
        <a:graphic>
          <a:graphicData uri="http://schemas.openxmlformats.org/presentationml/2006/ole">
            <p:oleObj spid="_x0000_s14342" name="Equation" r:id="rId6" imgW="164880" imgH="24120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394575" y="1933575"/>
          <a:ext cx="558800" cy="482600"/>
        </p:xfrm>
        <a:graphic>
          <a:graphicData uri="http://schemas.openxmlformats.org/presentationml/2006/ole">
            <p:oleObj spid="_x0000_s14343" name="Equation" r:id="rId7" imgW="279360" imgH="2412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464300" y="1905000"/>
          <a:ext cx="508000" cy="457200"/>
        </p:xfrm>
        <a:graphic>
          <a:graphicData uri="http://schemas.openxmlformats.org/presentationml/2006/ole">
            <p:oleObj spid="_x0000_s14344" name="Equation" r:id="rId8" imgW="253800" imgH="228600" progId="Equation.3">
              <p:embed/>
            </p:oleObj>
          </a:graphicData>
        </a:graphic>
      </p:graphicFrame>
      <p:graphicFrame>
        <p:nvGraphicFramePr>
          <p:cNvPr id="14345" name="Content Placeholder 3"/>
          <p:cNvGraphicFramePr>
            <a:graphicFrameLocks noChangeAspect="1"/>
          </p:cNvGraphicFramePr>
          <p:nvPr/>
        </p:nvGraphicFramePr>
        <p:xfrm>
          <a:off x="1371600" y="5176837"/>
          <a:ext cx="4343400" cy="1300163"/>
        </p:xfrm>
        <a:graphic>
          <a:graphicData uri="http://schemas.openxmlformats.org/presentationml/2006/ole">
            <p:oleObj spid="_x0000_s14345" name="Equation" r:id="rId9" imgW="1866600" imgH="558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/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pencaran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Rentang</a:t>
            </a:r>
            <a:r>
              <a:rPr lang="en-US" dirty="0" smtClean="0"/>
              <a:t>,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, rata-rata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rata-rata </a:t>
            </a:r>
            <a:r>
              <a:rPr lang="en-US" dirty="0" err="1" smtClean="0"/>
              <a:t>deviasi</a:t>
            </a:r>
            <a:r>
              <a:rPr lang="en-US" dirty="0" smtClean="0"/>
              <a:t>,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</a:rPr>
              <a:t>RENTANG, RENTANG ANTAR KUARTIL &amp; </a:t>
            </a:r>
            <a:br>
              <a:rPr lang="en-US" sz="2800" dirty="0" smtClean="0">
                <a:solidFill>
                  <a:schemeClr val="accent3"/>
                </a:solidFill>
              </a:rPr>
            </a:br>
            <a:r>
              <a:rPr lang="en-US" sz="2800" dirty="0" smtClean="0">
                <a:solidFill>
                  <a:schemeClr val="accent3"/>
                </a:solidFill>
              </a:rPr>
              <a:t>SIMPANGAN KUARTIL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RENTANG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rentang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Rentang</a:t>
            </a:r>
            <a:r>
              <a:rPr lang="en-US" sz="2400" dirty="0" smtClean="0"/>
              <a:t> </a:t>
            </a:r>
            <a:r>
              <a:rPr lang="en-US" sz="2400" dirty="0" smtClean="0"/>
              <a:t>= data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– data </a:t>
            </a:r>
            <a:r>
              <a:rPr lang="en-US" sz="2400" dirty="0" err="1" smtClean="0"/>
              <a:t>terkecil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RENTANG ANTAR KUARTIL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RAK </a:t>
            </a:r>
            <a:r>
              <a:rPr lang="en-US" sz="2400" dirty="0" smtClean="0"/>
              <a:t>= </a:t>
            </a:r>
            <a:r>
              <a:rPr lang="en-US" sz="2400" dirty="0" err="1" smtClean="0"/>
              <a:t>Rentang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kuartil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smtClean="0"/>
              <a:t>            = </a:t>
            </a:r>
            <a:r>
              <a:rPr lang="en-US" sz="2400" dirty="0" err="1" smtClean="0"/>
              <a:t>Kuartil</a:t>
            </a:r>
            <a:r>
              <a:rPr lang="en-US" sz="2400" dirty="0" smtClean="0"/>
              <a:t> ke-3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smtClean="0"/>
              <a:t>            = </a:t>
            </a:r>
            <a:r>
              <a:rPr lang="en-US" sz="2400" dirty="0" err="1" smtClean="0"/>
              <a:t>Kuartil</a:t>
            </a:r>
            <a:r>
              <a:rPr lang="en-US" sz="2400" dirty="0" smtClean="0"/>
              <a:t> ke-1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  12, 8, 10, 10, 15, 19, 25, 24, 20, 9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43149" y="1752600"/>
          <a:ext cx="2553855" cy="711200"/>
        </p:xfrm>
        <a:graphic>
          <a:graphicData uri="http://schemas.openxmlformats.org/presentationml/2006/ole">
            <p:oleObj spid="_x0000_s2051" name="Equation" r:id="rId3" imgW="1002960" imgH="27936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43000" y="3136900"/>
          <a:ext cx="381000" cy="465667"/>
        </p:xfrm>
        <a:graphic>
          <a:graphicData uri="http://schemas.openxmlformats.org/presentationml/2006/ole">
            <p:oleObj spid="_x0000_s2052" name="Equation" r:id="rId4" imgW="228600" imgH="27936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130300" y="3725333"/>
          <a:ext cx="381000" cy="465667"/>
        </p:xfrm>
        <a:graphic>
          <a:graphicData uri="http://schemas.openxmlformats.org/presentationml/2006/ole">
            <p:oleObj spid="_x0000_s2053" name="Equation" r:id="rId5" imgW="22860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1447800"/>
          <a:ext cx="2743200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76200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Ujian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r>
                        <a:rPr lang="en-US" baseline="0" dirty="0" smtClean="0"/>
                        <a:t> – 40 </a:t>
                      </a:r>
                    </a:p>
                    <a:p>
                      <a:pPr algn="ctr"/>
                      <a:r>
                        <a:rPr lang="en-US" baseline="0" dirty="0" smtClean="0"/>
                        <a:t>41 – 50</a:t>
                      </a:r>
                    </a:p>
                    <a:p>
                      <a:pPr algn="ctr"/>
                      <a:r>
                        <a:rPr lang="en-US" baseline="0" dirty="0" smtClean="0"/>
                        <a:t>51 – 60 </a:t>
                      </a:r>
                    </a:p>
                    <a:p>
                      <a:pPr algn="ctr"/>
                      <a:r>
                        <a:rPr lang="en-US" baseline="0" dirty="0" smtClean="0"/>
                        <a:t>61 – 70 </a:t>
                      </a:r>
                    </a:p>
                    <a:p>
                      <a:pPr algn="ctr"/>
                      <a:r>
                        <a:rPr lang="en-US" baseline="0" dirty="0" smtClean="0"/>
                        <a:t>71 – 80 </a:t>
                      </a:r>
                    </a:p>
                    <a:p>
                      <a:pPr algn="ctr"/>
                      <a:r>
                        <a:rPr lang="en-US" baseline="0" dirty="0" smtClean="0"/>
                        <a:t>81 – 90 </a:t>
                      </a:r>
                    </a:p>
                    <a:p>
                      <a:pPr algn="ctr"/>
                      <a:r>
                        <a:rPr lang="en-US" baseline="0" dirty="0" smtClean="0"/>
                        <a:t>91 – 100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  <a:p>
                      <a:pPr algn="ct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r>
                        <a:rPr lang="en-US" dirty="0" smtClean="0"/>
                        <a:t>25</a:t>
                      </a:r>
                    </a:p>
                    <a:p>
                      <a:pPr algn="ctr"/>
                      <a:r>
                        <a:rPr lang="en-US" dirty="0" smtClean="0"/>
                        <a:t>20</a:t>
                      </a:r>
                    </a:p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94250" y="1526442"/>
          <a:ext cx="234950" cy="397608"/>
        </p:xfrm>
        <a:graphic>
          <a:graphicData uri="http://schemas.openxmlformats.org/presentationml/2006/ole">
            <p:oleObj spid="_x0000_s3074" name="Equation" r:id="rId3" imgW="16488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SIMPANGAN ANTAR KUARTIL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  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kuartilnya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981200"/>
          <a:ext cx="1880419" cy="685800"/>
        </p:xfrm>
        <a:graphic>
          <a:graphicData uri="http://schemas.openxmlformats.org/presentationml/2006/ole">
            <p:oleObj spid="_x0000_s4098" name="Equation" r:id="rId3" imgW="1079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RATA-RATA SIMPANGAN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Misalkan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pengamatan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                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rata-rata   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ke-i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rata-rata data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         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 </a:t>
            </a:r>
            <a:r>
              <a:rPr lang="en-US" sz="2000" dirty="0" err="1" smtClean="0"/>
              <a:t>atau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deviasi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        = data </a:t>
            </a:r>
            <a:r>
              <a:rPr lang="en-US" sz="2000" dirty="0" err="1" smtClean="0"/>
              <a:t>ke-i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                      = rata-rata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data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	                 n   =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data</a:t>
            </a:r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67325" y="2393950"/>
          <a:ext cx="990600" cy="330200"/>
        </p:xfrm>
        <a:graphic>
          <a:graphicData uri="http://schemas.openxmlformats.org/presentationml/2006/ole">
            <p:oleObj spid="_x0000_s5122" name="Equation" r:id="rId3" imgW="6858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268858" y="2352675"/>
          <a:ext cx="198867" cy="338074"/>
        </p:xfrm>
        <a:graphic>
          <a:graphicData uri="http://schemas.openxmlformats.org/presentationml/2006/ole">
            <p:oleObj spid="_x0000_s5123" name="Equation" r:id="rId4" imgW="1267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24700" y="2819400"/>
          <a:ext cx="571500" cy="415636"/>
        </p:xfrm>
        <a:graphic>
          <a:graphicData uri="http://schemas.openxmlformats.org/presentationml/2006/ole">
            <p:oleObj spid="_x0000_s5124" name="Equation" r:id="rId5" imgW="419040" imgH="3045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3886200"/>
          <a:ext cx="1727200" cy="863600"/>
        </p:xfrm>
        <a:graphic>
          <a:graphicData uri="http://schemas.openxmlformats.org/presentationml/2006/ole">
            <p:oleObj spid="_x0000_s5125" name="Equation" r:id="rId6" imgW="965160" imgH="482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4819650"/>
          <a:ext cx="228600" cy="342900"/>
        </p:xfrm>
        <a:graphic>
          <a:graphicData uri="http://schemas.openxmlformats.org/presentationml/2006/ole">
            <p:oleObj spid="_x0000_s5126" name="Equation" r:id="rId7" imgW="15228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52625" y="5221605"/>
          <a:ext cx="228600" cy="388620"/>
        </p:xfrm>
        <a:graphic>
          <a:graphicData uri="http://schemas.openxmlformats.org/presentationml/2006/ole">
            <p:oleObj spid="_x0000_s5127" name="Equation" r:id="rId8" imgW="1267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8, 7, 10, 11, 9, 5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Jawab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   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81600" y="3321049"/>
          <a:ext cx="461310" cy="412751"/>
        </p:xfrm>
        <a:graphic>
          <a:graphicData uri="http://schemas.openxmlformats.org/presentationml/2006/ole">
            <p:oleObj spid="_x0000_s6146" name="Equation" r:id="rId3" imgW="241200" imgH="2156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533650"/>
          <a:ext cx="3810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81125" y="2466975"/>
          <a:ext cx="304800" cy="457200"/>
        </p:xfrm>
        <a:graphic>
          <a:graphicData uri="http://schemas.openxmlformats.org/presentationml/2006/ole">
            <p:oleObj spid="_x0000_s6147" name="Equation" r:id="rId4" imgW="1522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2540000"/>
          <a:ext cx="533400" cy="355600"/>
        </p:xfrm>
        <a:graphic>
          <a:graphicData uri="http://schemas.openxmlformats.org/presentationml/2006/ole">
            <p:oleObj spid="_x0000_s6148" name="Equation" r:id="rId5" imgW="38088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81425" y="2543175"/>
          <a:ext cx="523875" cy="381000"/>
        </p:xfrm>
        <a:graphic>
          <a:graphicData uri="http://schemas.openxmlformats.org/presentationml/2006/ole">
            <p:oleObj spid="_x0000_s6149" name="Equation" r:id="rId6" imgW="419040" imgH="30456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50" name="Equation" r:id="rId7" imgW="114120" imgH="21564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130800" y="4013200"/>
          <a:ext cx="1727200" cy="863600"/>
        </p:xfrm>
        <a:graphic>
          <a:graphicData uri="http://schemas.openxmlformats.org/presentationml/2006/ole">
            <p:oleObj spid="_x0000_s6151" name="Equation" r:id="rId8" imgW="9651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SIMPANGAN BAKU &amp; VARIANS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dinotsikan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“s” 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dinotasikan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   .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formulanya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 s,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 yang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29200" y="2847975"/>
          <a:ext cx="239486" cy="304800"/>
        </p:xfrm>
        <a:graphic>
          <a:graphicData uri="http://schemas.openxmlformats.org/presentationml/2006/ole">
            <p:oleObj spid="_x0000_s7170" name="Equation" r:id="rId3" imgW="139680" imgH="1774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081338" y="3821113"/>
          <a:ext cx="1863725" cy="841375"/>
        </p:xfrm>
        <a:graphic>
          <a:graphicData uri="http://schemas.openxmlformats.org/presentationml/2006/ole">
            <p:oleObj spid="_x0000_s7171" name="Equation" r:id="rId4" imgW="10411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245</TotalTime>
  <Words>416</Words>
  <Application>Microsoft Office PowerPoint</Application>
  <PresentationFormat>On-screen Show (4:3)</PresentationFormat>
  <Paragraphs>167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Urban</vt:lpstr>
      <vt:lpstr>Microsoft Equation 3.0</vt:lpstr>
      <vt:lpstr>UKURAN SIMPANGAN, DISPERSI &amp; VARIASI </vt:lpstr>
      <vt:lpstr>Ukuran Simpangan / Ukuran Dispersi</vt:lpstr>
      <vt:lpstr>RENTANG, RENTANG ANTAR KUARTIL &amp;  SIMPANGAN KUARTIL</vt:lpstr>
      <vt:lpstr>Slide 4</vt:lpstr>
      <vt:lpstr>Slide 5</vt:lpstr>
      <vt:lpstr>Slide 6</vt:lpstr>
      <vt:lpstr>RATA-RATA SIMPANGAN</vt:lpstr>
      <vt:lpstr>Slide 8</vt:lpstr>
      <vt:lpstr>SIMPANGAN BAKU &amp; VARIANS</vt:lpstr>
      <vt:lpstr>Slide 10</vt:lpstr>
      <vt:lpstr>Slide 11</vt:lpstr>
      <vt:lpstr>Slide 12</vt:lpstr>
      <vt:lpstr>Slide 13</vt:lpstr>
      <vt:lpstr>Slide 14</vt:lpstr>
      <vt:lpstr>Slide 15</vt:lpstr>
      <vt:lpstr>Varians dan simpangan baku dengan cara sandi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27</cp:revision>
  <dcterms:created xsi:type="dcterms:W3CDTF">2012-03-27T04:30:05Z</dcterms:created>
  <dcterms:modified xsi:type="dcterms:W3CDTF">2012-03-27T08:35:15Z</dcterms:modified>
</cp:coreProperties>
</file>