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3" r:id="rId34"/>
    <p:sldId id="31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06" autoAdjust="0"/>
    <p:restoredTop sz="94660"/>
  </p:normalViewPr>
  <p:slideViewPr>
    <p:cSldViewPr>
      <p:cViewPr varScale="1">
        <p:scale>
          <a:sx n="69" d="100"/>
          <a:sy n="69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D11A-E9ED-45BF-9251-027E4789132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576E7-1779-404A-91A9-92D03B7499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ti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Terminal_%28telecommunication%29" TargetMode="External"/><Relationship Id="rId4" Type="http://schemas.openxmlformats.org/officeDocument/2006/relationships/hyperlink" Target="http://en.wikipedia.org/wiki/Communication_endpoin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adio_frequency" TargetMode="External"/><Relationship Id="rId3" Type="http://schemas.openxmlformats.org/officeDocument/2006/relationships/hyperlink" Target="http://en.wikipedia.org/wiki/Internet_access" TargetMode="External"/><Relationship Id="rId7" Type="http://schemas.openxmlformats.org/officeDocument/2006/relationships/hyperlink" Target="http://en.wikipedia.org/wiki/Mode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Network_bridge" TargetMode="External"/><Relationship Id="rId5" Type="http://schemas.openxmlformats.org/officeDocument/2006/relationships/hyperlink" Target="http://en.wikipedia.org/wiki/Access_network" TargetMode="External"/><Relationship Id="rId10" Type="http://schemas.openxmlformats.org/officeDocument/2006/relationships/hyperlink" Target="http://en.wikipedia.org/wiki/RFoG" TargetMode="External"/><Relationship Id="rId4" Type="http://schemas.openxmlformats.org/officeDocument/2006/relationships/hyperlink" Target="http://en.wikipedia.org/wiki/Digital" TargetMode="External"/><Relationship Id="rId9" Type="http://schemas.openxmlformats.org/officeDocument/2006/relationships/hyperlink" Target="http://en.wikipedia.org/wiki/Hybrid_fibre-coaxia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node</a:t>
            </a:r>
            <a:r>
              <a:rPr lang="en-US" dirty="0" smtClean="0"/>
              <a:t> (</a:t>
            </a:r>
            <a:r>
              <a:rPr lang="en-US" dirty="0" smtClean="0">
                <a:hlinkClick r:id="rId3" tooltip="Latin"/>
              </a:rPr>
              <a:t>Latin</a:t>
            </a:r>
            <a:r>
              <a:rPr lang="en-US" dirty="0" smtClean="0"/>
              <a:t> </a:t>
            </a:r>
            <a:r>
              <a:rPr lang="en-US" i="1" dirty="0" err="1" smtClean="0"/>
              <a:t>nodus</a:t>
            </a:r>
            <a:r>
              <a:rPr lang="en-US" dirty="0" smtClean="0"/>
              <a:t>, ‘knot’) is a connection point, either a redistribution point or a </a:t>
            </a:r>
            <a:r>
              <a:rPr lang="en-US" dirty="0" smtClean="0">
                <a:hlinkClick r:id="rId4" tooltip="Communication endpoint"/>
              </a:rPr>
              <a:t>communication endpoint</a:t>
            </a:r>
            <a:r>
              <a:rPr lang="en-US" dirty="0" smtClean="0"/>
              <a:t> (some </a:t>
            </a:r>
            <a:r>
              <a:rPr lang="en-US" dirty="0" smtClean="0">
                <a:hlinkClick r:id="rId5" tooltip="Terminal (telecommunication)"/>
              </a:rPr>
              <a:t>terminal</a:t>
            </a:r>
            <a:r>
              <a:rPr lang="en-US" dirty="0" smtClean="0"/>
              <a:t> equipment).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76E7-1779-404A-91A9-92D03B74993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organizations</a:t>
            </a:r>
            <a:r>
              <a:rPr lang="en-US" baseline="0" dirty="0" smtClean="0"/>
              <a:t> that set </a:t>
            </a:r>
            <a:r>
              <a:rPr lang="en-US" baseline="0" dirty="0" err="1" smtClean="0"/>
              <a:t>standarts</a:t>
            </a:r>
            <a:r>
              <a:rPr lang="en-US" baseline="0" dirty="0" smtClean="0"/>
              <a:t> for Internet and the international and regional </a:t>
            </a:r>
            <a:r>
              <a:rPr lang="en-US" baseline="0" dirty="0" err="1" smtClean="0"/>
              <a:t>standart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76E7-1779-404A-91A9-92D03B74993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Digital subscriber line</a:t>
            </a:r>
            <a:r>
              <a:rPr lang="en-US" dirty="0" smtClean="0"/>
              <a:t> (</a:t>
            </a:r>
            <a:r>
              <a:rPr lang="en-US" b="1" dirty="0" smtClean="0"/>
              <a:t>DSL</a:t>
            </a:r>
            <a:r>
              <a:rPr lang="en-US" dirty="0" smtClean="0"/>
              <a:t>, originally </a:t>
            </a:r>
            <a:r>
              <a:rPr lang="en-US" b="1" dirty="0" smtClean="0"/>
              <a:t>digital subscriber loop</a:t>
            </a:r>
            <a:r>
              <a:rPr lang="en-US" dirty="0" smtClean="0"/>
              <a:t>) is a family of technologies that provide </a:t>
            </a:r>
            <a:r>
              <a:rPr lang="en-US" dirty="0" smtClean="0">
                <a:hlinkClick r:id="rId3" tooltip="Internet access"/>
              </a:rPr>
              <a:t>internet access</a:t>
            </a:r>
            <a:r>
              <a:rPr lang="en-US" dirty="0" smtClean="0"/>
              <a:t> by transmitting </a:t>
            </a:r>
            <a:r>
              <a:rPr lang="en-US" dirty="0" smtClean="0">
                <a:hlinkClick r:id="rId4" tooltip="Digital"/>
              </a:rPr>
              <a:t>digital</a:t>
            </a:r>
            <a:r>
              <a:rPr lang="en-US" dirty="0" smtClean="0"/>
              <a:t> data over the wires of a local </a:t>
            </a:r>
            <a:r>
              <a:rPr lang="en-US" dirty="0" smtClean="0">
                <a:hlinkClick r:id="rId5" tooltip="Access network"/>
              </a:rPr>
              <a:t>telephone network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cable modem</a:t>
            </a:r>
            <a:r>
              <a:rPr lang="en-US" dirty="0" smtClean="0"/>
              <a:t> is a type of </a:t>
            </a:r>
            <a:r>
              <a:rPr lang="en-US" dirty="0" smtClean="0">
                <a:hlinkClick r:id="rId6" tooltip="Network bridge"/>
              </a:rPr>
              <a:t>network bridge</a:t>
            </a:r>
            <a:r>
              <a:rPr lang="en-US" dirty="0" smtClean="0"/>
              <a:t> and </a:t>
            </a:r>
            <a:r>
              <a:rPr lang="en-US" dirty="0" smtClean="0">
                <a:hlinkClick r:id="rId7" tooltip="Modem"/>
              </a:rPr>
              <a:t>modem</a:t>
            </a:r>
            <a:r>
              <a:rPr lang="en-US" dirty="0" smtClean="0"/>
              <a:t> that provides bi-directional data communication via </a:t>
            </a:r>
            <a:r>
              <a:rPr lang="en-US" dirty="0" smtClean="0">
                <a:hlinkClick r:id="rId8" tooltip="Radio frequency"/>
              </a:rPr>
              <a:t>radio frequency</a:t>
            </a:r>
            <a:r>
              <a:rPr lang="en-US" dirty="0" smtClean="0"/>
              <a:t> channels on a </a:t>
            </a:r>
            <a:r>
              <a:rPr lang="en-US" dirty="0" smtClean="0">
                <a:hlinkClick r:id="rId9" tooltip="Hybrid fibre-coaxial"/>
              </a:rPr>
              <a:t>HFC</a:t>
            </a:r>
            <a:r>
              <a:rPr lang="en-US" dirty="0" smtClean="0"/>
              <a:t> and </a:t>
            </a:r>
            <a:r>
              <a:rPr lang="en-US" dirty="0" err="1" smtClean="0">
                <a:hlinkClick r:id="rId10" tooltip="RFoG"/>
              </a:rPr>
              <a:t>RFoG</a:t>
            </a:r>
            <a:r>
              <a:rPr lang="en-US" dirty="0" smtClean="0"/>
              <a:t> infrastructure.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76E7-1779-404A-91A9-92D03B74993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7FAE-DE0C-45D7-BEBB-0D708EF4D7E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DBD6-F1E6-41D2-891B-ACF27D9E89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hoosing%20a%20broadband%20provider%20(broadband).wmv" TargetMode="External"/><Relationship Id="rId2" Type="http://schemas.openxmlformats.org/officeDocument/2006/relationships/hyperlink" Target="Choosing%20a%20broadband%20provider%20(dial%20up)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 and World Wide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Internet 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0429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domain name</a:t>
            </a:r>
            <a:r>
              <a:rPr lang="en-US"/>
              <a:t>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6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4800" y="1524000"/>
            <a:ext cx="858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Text version of</a:t>
            </a:r>
            <a:r>
              <a:rPr kumimoji="1" lang="en-US" sz="2600">
                <a:solidFill>
                  <a:srgbClr val="D94439"/>
                </a:solidFill>
                <a:latin typeface="Times New Roman" charset="0"/>
              </a:rPr>
              <a:t>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I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nternet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p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rotocol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(IP) address</a:t>
            </a:r>
            <a:endParaRPr kumimoji="1"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17500" y="19558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Number that uniquely identifies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each computer or device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connected to Internet</a:t>
            </a:r>
          </a:p>
        </p:txBody>
      </p:sp>
      <p:pic>
        <p:nvPicPr>
          <p:cNvPr id="19470" name="Picture 14" descr="Fig02-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81400"/>
            <a:ext cx="4495800" cy="1581150"/>
          </a:xfrm>
          <a:prstGeom prst="rect">
            <a:avLst/>
          </a:prstGeom>
          <a:noFill/>
        </p:spPr>
      </p:pic>
      <p:pic>
        <p:nvPicPr>
          <p:cNvPr id="19471" name="Picture 15" descr="Fig02-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79688"/>
            <a:ext cx="3471863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 advAuto="1000"/>
      <p:bldP spid="19468" grpId="0" build="p" bldLvl="3" autoUpdateAnimBg="0" advAuto="4000"/>
      <p:bldP spid="19469" grpId="0" build="p" bldLvl="3" autoUpdateAnimBg="0" advAuto="4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5958" name="AutoShape 103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9" name="Text Box 103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5973" name="Rectangle 1045"/>
          <p:cNvSpPr>
            <a:spLocks noChangeArrowheads="1"/>
          </p:cNvSpPr>
          <p:nvPr/>
        </p:nvSpPr>
        <p:spPr bwMode="auto">
          <a:xfrm>
            <a:off x="304800" y="1143000"/>
            <a:ext cx="858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>
                <a:solidFill>
                  <a:srgbClr val="000000"/>
                </a:solidFill>
                <a:latin typeface="Times New Roman" charset="0"/>
              </a:rPr>
              <a:t>What is the </a:t>
            </a:r>
            <a:r>
              <a:rPr kumimoji="1" lang="en-US" b="1">
                <a:solidFill>
                  <a:srgbClr val="D94439"/>
                </a:solidFill>
                <a:latin typeface="Times New Roman" charset="0"/>
              </a:rPr>
              <a:t>World Wide Web (WWW)</a:t>
            </a:r>
            <a:r>
              <a:rPr kumimoji="1" lang="en-US" b="1">
                <a:solidFill>
                  <a:srgbClr val="000000"/>
                </a:solidFill>
                <a:latin typeface="Times New Roman" charset="0"/>
              </a:rPr>
              <a:t>?</a:t>
            </a:r>
          </a:p>
        </p:txBody>
      </p:sp>
      <p:grpSp>
        <p:nvGrpSpPr>
          <p:cNvPr id="3" name="Group 1071"/>
          <p:cNvGrpSpPr>
            <a:grpSpLocks/>
          </p:cNvGrpSpPr>
          <p:nvPr/>
        </p:nvGrpSpPr>
        <p:grpSpPr bwMode="auto">
          <a:xfrm>
            <a:off x="488950" y="1944688"/>
            <a:ext cx="6934200" cy="849312"/>
            <a:chOff x="624" y="1008"/>
            <a:chExt cx="4368" cy="535"/>
          </a:xfrm>
        </p:grpSpPr>
        <p:sp>
          <p:nvSpPr>
            <p:cNvPr id="125985" name="AutoShape 1057"/>
            <p:cNvSpPr>
              <a:spLocks noChangeArrowheads="1"/>
            </p:cNvSpPr>
            <p:nvPr/>
          </p:nvSpPr>
          <p:spPr bwMode="auto">
            <a:xfrm>
              <a:off x="624" y="1008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6" name="AutoShape 1058"/>
            <p:cNvSpPr>
              <a:spLocks noChangeArrowheads="1"/>
            </p:cNvSpPr>
            <p:nvPr/>
          </p:nvSpPr>
          <p:spPr bwMode="auto">
            <a:xfrm>
              <a:off x="1196" y="1140"/>
              <a:ext cx="3219" cy="27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 worldwide collection of electronic documents</a:t>
              </a:r>
            </a:p>
          </p:txBody>
        </p:sp>
      </p:grpSp>
      <p:grpSp>
        <p:nvGrpSpPr>
          <p:cNvPr id="4" name="Group 1072"/>
          <p:cNvGrpSpPr>
            <a:grpSpLocks/>
          </p:cNvGrpSpPr>
          <p:nvPr/>
        </p:nvGrpSpPr>
        <p:grpSpPr bwMode="auto">
          <a:xfrm>
            <a:off x="488950" y="3494088"/>
            <a:ext cx="6934200" cy="849312"/>
            <a:chOff x="624" y="2201"/>
            <a:chExt cx="4368" cy="535"/>
          </a:xfrm>
        </p:grpSpPr>
        <p:sp>
          <p:nvSpPr>
            <p:cNvPr id="125987" name="AutoShape 1059"/>
            <p:cNvSpPr>
              <a:spLocks noChangeArrowheads="1"/>
            </p:cNvSpPr>
            <p:nvPr/>
          </p:nvSpPr>
          <p:spPr bwMode="auto">
            <a:xfrm>
              <a:off x="624" y="2201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8" name="AutoShape 1060"/>
            <p:cNvSpPr>
              <a:spLocks noChangeArrowheads="1"/>
            </p:cNvSpPr>
            <p:nvPr/>
          </p:nvSpPr>
          <p:spPr bwMode="auto">
            <a:xfrm>
              <a:off x="1227" y="2331"/>
              <a:ext cx="3193" cy="27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Each electronic document is called a </a:t>
              </a:r>
              <a:r>
                <a:rPr lang="en-US" sz="2000" b="1">
                  <a:solidFill>
                    <a:schemeClr val="accent2"/>
                  </a:solidFill>
                </a:rPr>
                <a:t>Web page</a:t>
              </a:r>
            </a:p>
          </p:txBody>
        </p:sp>
      </p:grpSp>
      <p:grpSp>
        <p:nvGrpSpPr>
          <p:cNvPr id="5" name="Group 1070"/>
          <p:cNvGrpSpPr>
            <a:grpSpLocks/>
          </p:cNvGrpSpPr>
          <p:nvPr/>
        </p:nvGrpSpPr>
        <p:grpSpPr bwMode="auto">
          <a:xfrm>
            <a:off x="5867400" y="2554288"/>
            <a:ext cx="2286000" cy="798512"/>
            <a:chOff x="4012" y="1592"/>
            <a:chExt cx="1440" cy="503"/>
          </a:xfrm>
        </p:grpSpPr>
        <p:sp>
          <p:nvSpPr>
            <p:cNvPr id="125991" name="AutoShape 1063"/>
            <p:cNvSpPr>
              <a:spLocks noChangeArrowheads="1"/>
            </p:cNvSpPr>
            <p:nvPr/>
          </p:nvSpPr>
          <p:spPr bwMode="auto">
            <a:xfrm>
              <a:off x="4012" y="1592"/>
              <a:ext cx="1440" cy="50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4" name="AutoShape 1066"/>
            <p:cNvSpPr>
              <a:spLocks noChangeArrowheads="1"/>
            </p:cNvSpPr>
            <p:nvPr/>
          </p:nvSpPr>
          <p:spPr bwMode="auto">
            <a:xfrm>
              <a:off x="4069" y="1718"/>
              <a:ext cx="1328" cy="25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Also called the </a:t>
              </a:r>
              <a:r>
                <a:rPr lang="en-US" sz="1800" b="1">
                  <a:solidFill>
                    <a:srgbClr val="D94439"/>
                  </a:solidFill>
                </a:rPr>
                <a:t>Web</a:t>
              </a:r>
            </a:p>
          </p:txBody>
        </p:sp>
      </p:grpSp>
      <p:grpSp>
        <p:nvGrpSpPr>
          <p:cNvPr id="6" name="Group 1073"/>
          <p:cNvGrpSpPr>
            <a:grpSpLocks/>
          </p:cNvGrpSpPr>
          <p:nvPr/>
        </p:nvGrpSpPr>
        <p:grpSpPr bwMode="auto">
          <a:xfrm>
            <a:off x="488950" y="4484688"/>
            <a:ext cx="6934200" cy="849312"/>
            <a:chOff x="624" y="2825"/>
            <a:chExt cx="4368" cy="535"/>
          </a:xfrm>
        </p:grpSpPr>
        <p:sp>
          <p:nvSpPr>
            <p:cNvPr id="125989" name="AutoShape 1061"/>
            <p:cNvSpPr>
              <a:spLocks noChangeArrowheads="1"/>
            </p:cNvSpPr>
            <p:nvPr/>
          </p:nvSpPr>
          <p:spPr bwMode="auto">
            <a:xfrm>
              <a:off x="624" y="2825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6" name="AutoShape 1068"/>
            <p:cNvSpPr>
              <a:spLocks noChangeArrowheads="1"/>
            </p:cNvSpPr>
            <p:nvPr/>
          </p:nvSpPr>
          <p:spPr bwMode="auto">
            <a:xfrm>
              <a:off x="644" y="2956"/>
              <a:ext cx="4330" cy="27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Can contain text, graphics, sound, video, and built-in connections</a:t>
              </a:r>
            </a:p>
          </p:txBody>
        </p:sp>
      </p:grpSp>
      <p:grpSp>
        <p:nvGrpSpPr>
          <p:cNvPr id="7" name="Group 1074"/>
          <p:cNvGrpSpPr>
            <a:grpSpLocks/>
          </p:cNvGrpSpPr>
          <p:nvPr/>
        </p:nvGrpSpPr>
        <p:grpSpPr bwMode="auto">
          <a:xfrm>
            <a:off x="488950" y="5475288"/>
            <a:ext cx="6934200" cy="849312"/>
            <a:chOff x="624" y="3449"/>
            <a:chExt cx="4368" cy="535"/>
          </a:xfrm>
        </p:grpSpPr>
        <p:sp>
          <p:nvSpPr>
            <p:cNvPr id="125990" name="AutoShape 1062"/>
            <p:cNvSpPr>
              <a:spLocks noChangeArrowheads="1"/>
            </p:cNvSpPr>
            <p:nvPr/>
          </p:nvSpPr>
          <p:spPr bwMode="auto">
            <a:xfrm>
              <a:off x="624" y="3449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7" name="AutoShape 1069"/>
            <p:cNvSpPr>
              <a:spLocks noChangeArrowheads="1"/>
            </p:cNvSpPr>
            <p:nvPr/>
          </p:nvSpPr>
          <p:spPr bwMode="auto">
            <a:xfrm>
              <a:off x="1199" y="3579"/>
              <a:ext cx="3203" cy="27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 </a:t>
              </a:r>
              <a:r>
                <a:rPr lang="en-US" sz="2000" b="1">
                  <a:solidFill>
                    <a:schemeClr val="accent2"/>
                  </a:solidFill>
                </a:rPr>
                <a:t>Web site</a:t>
              </a:r>
              <a:r>
                <a:rPr lang="en-US" sz="2000"/>
                <a:t> is a collection of related Web pages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3" grpId="0" build="p" bldLvl="4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0429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Web browser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23563" name="Picture 11" descr="Fig01-3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4038600" cy="30305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00200" y="2209800"/>
            <a:ext cx="1447800" cy="1403350"/>
            <a:chOff x="528" y="1344"/>
            <a:chExt cx="912" cy="884"/>
          </a:xfrm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528" y="1344"/>
              <a:ext cx="912" cy="884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642" y="1498"/>
              <a:ext cx="6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Microsoft</a:t>
              </a:r>
              <a:br>
                <a:rPr lang="en-US" sz="1800"/>
              </a:br>
              <a:r>
                <a:rPr lang="en-US" sz="1800"/>
                <a:t>Internet</a:t>
              </a:r>
              <a:br>
                <a:rPr lang="en-US" sz="1800"/>
              </a:br>
              <a:r>
                <a:rPr lang="en-US" sz="1800"/>
                <a:t>Explorer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943600" y="2667000"/>
            <a:ext cx="1447800" cy="1403350"/>
            <a:chOff x="1632" y="2112"/>
            <a:chExt cx="912" cy="884"/>
          </a:xfrm>
        </p:grpSpPr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1632" y="2112"/>
              <a:ext cx="912" cy="884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766" y="2438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Netscape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10000" y="4953000"/>
            <a:ext cx="1447800" cy="1403350"/>
            <a:chOff x="528" y="2544"/>
            <a:chExt cx="912" cy="884"/>
          </a:xfrm>
        </p:grpSpPr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528" y="2544"/>
              <a:ext cx="912" cy="884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702" y="2871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Mozilla</a:t>
              </a:r>
            </a:p>
          </p:txBody>
        </p:sp>
      </p:grp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04800" y="1547813"/>
            <a:ext cx="8585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Program that allows you to view </a:t>
            </a:r>
            <a:r>
              <a:rPr kumimoji="1" lang="en-US" sz="2600" b="1">
                <a:solidFill>
                  <a:schemeClr val="bg2"/>
                </a:solidFill>
                <a:latin typeface="Times New Roman" charset="0"/>
              </a:rPr>
              <a:t>Web pages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638800" y="4800600"/>
            <a:ext cx="1447800" cy="1403350"/>
            <a:chOff x="528" y="2544"/>
            <a:chExt cx="912" cy="884"/>
          </a:xfrm>
        </p:grpSpPr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528" y="2544"/>
              <a:ext cx="912" cy="884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750" y="2871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Opera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447800" y="4953000"/>
            <a:ext cx="1447800" cy="1403350"/>
            <a:chOff x="528" y="2544"/>
            <a:chExt cx="912" cy="884"/>
          </a:xfrm>
        </p:grpSpPr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528" y="2544"/>
              <a:ext cx="912" cy="884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754" y="2871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Safari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4" autoUpdateAnimBg="0" advAuto="1000"/>
      <p:bldP spid="23573" grpId="0" build="p" bldLvl="4" autoUpdateAnimBg="0" advAuto="3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458200" cy="4757737"/>
          </a:xfrm>
        </p:spPr>
        <p:txBody>
          <a:bodyPr/>
          <a:lstStyle/>
          <a:p>
            <a:pPr marL="0" indent="0"/>
            <a:r>
              <a:rPr lang="en-US"/>
              <a:t>How does a Web browser display a </a:t>
            </a:r>
            <a:r>
              <a:rPr lang="en-US">
                <a:solidFill>
                  <a:srgbClr val="D94439"/>
                </a:solidFill>
              </a:rPr>
              <a:t>home page</a:t>
            </a:r>
            <a:r>
              <a:rPr lang="en-US"/>
              <a:t>?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876800" y="2057400"/>
            <a:ext cx="2971800" cy="1716088"/>
            <a:chOff x="3072" y="1296"/>
            <a:chExt cx="1872" cy="1081"/>
          </a:xfrm>
        </p:grpSpPr>
        <p:pic>
          <p:nvPicPr>
            <p:cNvPr id="25616" name="Picture 16" descr="Fig02-06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1296"/>
              <a:ext cx="880" cy="1081"/>
            </a:xfrm>
            <a:prstGeom prst="rect">
              <a:avLst/>
            </a:prstGeom>
            <a:noFill/>
          </p:spPr>
        </p:pic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3984" y="1392"/>
              <a:ext cx="96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If necessary, connect to the Internet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565525" y="3962400"/>
            <a:ext cx="4892675" cy="2282825"/>
            <a:chOff x="2246" y="2496"/>
            <a:chExt cx="3082" cy="1438"/>
          </a:xfrm>
        </p:grpSpPr>
        <p:pic>
          <p:nvPicPr>
            <p:cNvPr id="25617" name="Picture 17" descr="Fig02-06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2496"/>
              <a:ext cx="1968" cy="1438"/>
            </a:xfrm>
            <a:prstGeom prst="rect">
              <a:avLst/>
            </a:prstGeom>
            <a:noFill/>
          </p:spPr>
        </p:pic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2246" y="3139"/>
              <a:ext cx="116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Connection to the Internet occurs, and a home page displays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09600" y="2133600"/>
            <a:ext cx="3097213" cy="3206750"/>
            <a:chOff x="384" y="1344"/>
            <a:chExt cx="1951" cy="2020"/>
          </a:xfrm>
        </p:grpSpPr>
        <p:pic>
          <p:nvPicPr>
            <p:cNvPr id="25608" name="Picture 8" descr="Fig02-06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344"/>
              <a:ext cx="1903" cy="1440"/>
            </a:xfrm>
            <a:prstGeom prst="rect">
              <a:avLst/>
            </a:prstGeom>
            <a:noFill/>
          </p:spPr>
        </p:pic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384" y="2884"/>
              <a:ext cx="13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Click the Web browser program name</a:t>
              </a:r>
            </a:p>
          </p:txBody>
        </p:sp>
      </p:grpSp>
      <p:sp>
        <p:nvSpPr>
          <p:cNvPr id="25625" name="AutoShape 25"/>
          <p:cNvSpPr>
            <a:spLocks noChangeArrowheads="1"/>
          </p:cNvSpPr>
          <p:nvPr/>
        </p:nvSpPr>
        <p:spPr bwMode="auto">
          <a:xfrm rot="2463122">
            <a:off x="4025900" y="1511300"/>
            <a:ext cx="685800" cy="990600"/>
          </a:xfrm>
          <a:custGeom>
            <a:avLst/>
            <a:gdLst>
              <a:gd name="G0" fmla="+- 12427 0 0"/>
              <a:gd name="G1" fmla="+- 4050 0 0"/>
              <a:gd name="G2" fmla="+- 12158 0 4050"/>
              <a:gd name="G3" fmla="+- G2 0 4050"/>
              <a:gd name="G4" fmla="*/ G3 32768 32059"/>
              <a:gd name="G5" fmla="*/ G4 1 2"/>
              <a:gd name="G6" fmla="+- 21600 0 12427"/>
              <a:gd name="G7" fmla="*/ G6 405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50"/>
                </a:lnTo>
                <a:cubicBezTo>
                  <a:pt x="5564" y="4050"/>
                  <a:pt x="0" y="7680"/>
                  <a:pt x="0" y="12158"/>
                </a:cubicBezTo>
                <a:lnTo>
                  <a:pt x="0" y="21600"/>
                </a:lnTo>
                <a:lnTo>
                  <a:pt x="4148" y="21600"/>
                </a:lnTo>
                <a:lnTo>
                  <a:pt x="4148" y="12158"/>
                </a:lnTo>
                <a:cubicBezTo>
                  <a:pt x="4148" y="9921"/>
                  <a:pt x="7855" y="8108"/>
                  <a:pt x="12427" y="8108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 rot="8115166">
            <a:off x="7315200" y="2933700"/>
            <a:ext cx="685800" cy="990600"/>
          </a:xfrm>
          <a:custGeom>
            <a:avLst/>
            <a:gdLst>
              <a:gd name="G0" fmla="+- 12427 0 0"/>
              <a:gd name="G1" fmla="+- 4050 0 0"/>
              <a:gd name="G2" fmla="+- 12158 0 4050"/>
              <a:gd name="G3" fmla="+- G2 0 4050"/>
              <a:gd name="G4" fmla="*/ G3 32768 32059"/>
              <a:gd name="G5" fmla="*/ G4 1 2"/>
              <a:gd name="G6" fmla="+- 21600 0 12427"/>
              <a:gd name="G7" fmla="*/ G6 405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50"/>
                </a:lnTo>
                <a:cubicBezTo>
                  <a:pt x="5564" y="4050"/>
                  <a:pt x="0" y="7680"/>
                  <a:pt x="0" y="12158"/>
                </a:cubicBezTo>
                <a:lnTo>
                  <a:pt x="0" y="21600"/>
                </a:lnTo>
                <a:lnTo>
                  <a:pt x="4148" y="21600"/>
                </a:lnTo>
                <a:lnTo>
                  <a:pt x="4148" y="12158"/>
                </a:lnTo>
                <a:cubicBezTo>
                  <a:pt x="4148" y="9921"/>
                  <a:pt x="7855" y="8108"/>
                  <a:pt x="12427" y="8108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28" name="AutoShape 2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 advAuto="1000"/>
      <p:bldP spid="25625" grpId="0" animBg="1"/>
      <p:bldP spid="256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home page</a:t>
            </a:r>
            <a:r>
              <a:rPr lang="en-US" dirty="0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</a:pPr>
            <a:endParaRPr kumimoji="1" lang="en-US" sz="2600" b="1" dirty="0">
              <a:solidFill>
                <a:srgbClr val="000000"/>
              </a:solidFill>
              <a:latin typeface="Times New Roman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first page that a </a:t>
            </a:r>
            <a:r>
              <a:rPr kumimoji="1" lang="en-US" sz="2600" b="1" dirty="0">
                <a:solidFill>
                  <a:srgbClr val="D94439"/>
                </a:solidFill>
                <a:latin typeface="Times New Roman" charset="0"/>
              </a:rPr>
              <a:t>Web site</a:t>
            </a: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 presents 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Often provides connections to other Web pages</a:t>
            </a:r>
          </a:p>
        </p:txBody>
      </p:sp>
      <p:pic>
        <p:nvPicPr>
          <p:cNvPr id="27661" name="Picture 13" descr="04-069_ch02_fig_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72000" cy="304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 advAuto="1000"/>
      <p:bldP spid="27659" grpId="0" build="p" bldLvl="2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0" y="1090613"/>
            <a:ext cx="6146800" cy="4757737"/>
          </a:xfrm>
        </p:spPr>
        <p:txBody>
          <a:bodyPr/>
          <a:lstStyle/>
          <a:p>
            <a:pPr marL="0" indent="0"/>
            <a:r>
              <a:rPr lang="en-US"/>
              <a:t>How do handheld computers and cellular telephones access the Web?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572000" y="2290763"/>
            <a:ext cx="40386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20700" lvl="1" indent="-40640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Use a microbrowser that displays Web pages that contain mostly text</a:t>
            </a:r>
          </a:p>
          <a:p>
            <a:pPr marL="520700" lvl="1" indent="-40640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Must be Web-enabled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6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29709" name="Picture 13" descr="04-069 fig2-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2019300" cy="4038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 advAuto="1000"/>
      <p:bldP spid="29704" grpId="0" build="p" bldLvl="2" autoUpdateAnimBg="0" advAuto="4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4038600" y="3810000"/>
            <a:ext cx="2895600" cy="762000"/>
          </a:xfrm>
          <a:prstGeom prst="line">
            <a:avLst/>
          </a:prstGeom>
          <a:noFill/>
          <a:ln w="76200">
            <a:solidFill>
              <a:srgbClr val="D9443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downloading</a:t>
            </a:r>
            <a:r>
              <a:rPr lang="en-US"/>
              <a:t>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2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31755" name="Picture 11" descr="Fig01-17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62400"/>
            <a:ext cx="3336925" cy="2279650"/>
          </a:xfrm>
          <a:prstGeom prst="rect">
            <a:avLst/>
          </a:prstGeom>
          <a:noFill/>
        </p:spPr>
      </p:pic>
      <p:pic>
        <p:nvPicPr>
          <p:cNvPr id="31761" name="Picture 1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895600"/>
            <a:ext cx="1643063" cy="1638300"/>
          </a:xfrm>
          <a:prstGeom prst="rect">
            <a:avLst/>
          </a:prstGeom>
          <a:noFill/>
        </p:spPr>
      </p:pic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04800" y="1547813"/>
            <a:ext cx="8585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The process of a computer receiving information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Depending upon connection speed, downloading can take from a few seconds to several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47" grpId="0" build="p" bldLvl="5" autoUpdateAnimBg="0" advAuto="1000"/>
      <p:bldP spid="31763" grpId="0" build="p" bldLvl="2" autoUpdateAnimBg="0" advAuto="3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3048000" cy="8905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URL</a:t>
            </a:r>
            <a:r>
              <a:rPr lang="en-US"/>
              <a:t>?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31" name="AutoShape 3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4724400" y="1676400"/>
            <a:ext cx="41148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Unique address for a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Web page</a:t>
            </a:r>
          </a:p>
          <a:p>
            <a:pPr marL="571500" lvl="3">
              <a:spcBef>
                <a:spcPct val="20000"/>
              </a:spcBef>
              <a:buClr>
                <a:srgbClr val="D94439"/>
              </a:buClr>
              <a:buFont typeface="Times" pitchFamily="18" charset="0"/>
              <a:buNone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A </a:t>
            </a:r>
            <a:r>
              <a:rPr kumimoji="1" lang="en-US" b="1">
                <a:solidFill>
                  <a:srgbClr val="D94439"/>
                </a:solidFill>
                <a:latin typeface="Times New Roman" charset="0"/>
              </a:rPr>
              <a:t>web server</a:t>
            </a: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 delivers the Web page to your computer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33844" name="Rectangle 5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Web Addresses below Chapter 2</a:t>
              </a:r>
            </a:p>
          </p:txBody>
        </p:sp>
        <p:sp>
          <p:nvSpPr>
            <p:cNvPr id="3384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46" name="Picture 54" descr="04-069_ch02_fig_08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419600" cy="28035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 advAuto="1000"/>
      <p:bldP spid="33838" grpId="0" build="p" bldLvl="4" autoUpdateAnimBg="0" advAuto="4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934200" cy="8143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link</a:t>
            </a:r>
            <a:r>
              <a:rPr lang="en-US"/>
              <a:t>?</a:t>
            </a:r>
          </a:p>
        </p:txBody>
      </p:sp>
      <p:sp>
        <p:nvSpPr>
          <p:cNvPr id="35858" name="Arc 18"/>
          <p:cNvSpPr>
            <a:spLocks/>
          </p:cNvSpPr>
          <p:nvPr/>
        </p:nvSpPr>
        <p:spPr bwMode="auto">
          <a:xfrm rot="20708072" flipV="1">
            <a:off x="6097588" y="4500563"/>
            <a:ext cx="2474912" cy="1303337"/>
          </a:xfrm>
          <a:custGeom>
            <a:avLst/>
            <a:gdLst>
              <a:gd name="G0" fmla="+- 14170 0 0"/>
              <a:gd name="G1" fmla="+- 21600 0 0"/>
              <a:gd name="G2" fmla="+- 21600 0 0"/>
              <a:gd name="T0" fmla="*/ 0 w 34927"/>
              <a:gd name="T1" fmla="*/ 5297 h 21600"/>
              <a:gd name="T2" fmla="*/ 34927 w 34927"/>
              <a:gd name="T3" fmla="*/ 15624 h 21600"/>
              <a:gd name="T4" fmla="*/ 14170 w 3492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27" h="21600" fill="none" extrusionOk="0">
                <a:moveTo>
                  <a:pt x="0" y="5297"/>
                </a:moveTo>
                <a:cubicBezTo>
                  <a:pt x="3930" y="1881"/>
                  <a:pt x="8962" y="-1"/>
                  <a:pt x="14170" y="0"/>
                </a:cubicBezTo>
                <a:cubicBezTo>
                  <a:pt x="23797" y="0"/>
                  <a:pt x="32263" y="6372"/>
                  <a:pt x="34926" y="15624"/>
                </a:cubicBezTo>
              </a:path>
              <a:path w="34927" h="21600" stroke="0" extrusionOk="0">
                <a:moveTo>
                  <a:pt x="0" y="5297"/>
                </a:moveTo>
                <a:cubicBezTo>
                  <a:pt x="3930" y="1881"/>
                  <a:pt x="8962" y="-1"/>
                  <a:pt x="14170" y="0"/>
                </a:cubicBezTo>
                <a:cubicBezTo>
                  <a:pt x="23797" y="0"/>
                  <a:pt x="32263" y="6372"/>
                  <a:pt x="34926" y="15624"/>
                </a:cubicBezTo>
                <a:lnTo>
                  <a:pt x="14170" y="21600"/>
                </a:lnTo>
                <a:close/>
              </a:path>
            </a:pathLst>
          </a:custGeom>
          <a:noFill/>
          <a:ln w="76200">
            <a:solidFill>
              <a:srgbClr val="D94439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648200" y="762000"/>
            <a:ext cx="4032250" cy="5057775"/>
            <a:chOff x="-1963" y="40"/>
            <a:chExt cx="2540" cy="3186"/>
          </a:xfrm>
        </p:grpSpPr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rot="20708072" flipH="1">
              <a:off x="-835" y="1100"/>
              <a:ext cx="345" cy="432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rot="18213175" flipH="1">
              <a:off x="-750" y="1800"/>
              <a:ext cx="87" cy="519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 rot="-3386825">
              <a:off x="-721" y="2105"/>
              <a:ext cx="605" cy="60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rot="21563280" flipH="1">
              <a:off x="-1523" y="1718"/>
              <a:ext cx="662" cy="585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 rot="-36720">
              <a:off x="-1220" y="1481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rot="16737711" flipH="1">
              <a:off x="-1411" y="2552"/>
              <a:ext cx="259" cy="518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 rot="-4862289">
              <a:off x="-1963" y="2141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 rot="-891928">
              <a:off x="-1298" y="2621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rot="20708072" flipH="1">
              <a:off x="215" y="1662"/>
              <a:ext cx="86" cy="518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 rot="-891928">
              <a:off x="-28" y="2016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 rot="20708072" flipH="1">
              <a:off x="112" y="411"/>
              <a:ext cx="0" cy="907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 rot="-891928">
              <a:off x="-41" y="1126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rot="20708072" flipH="1">
              <a:off x="-553" y="466"/>
              <a:ext cx="518" cy="432"/>
            </a:xfrm>
            <a:prstGeom prst="line">
              <a:avLst/>
            </a:prstGeom>
            <a:noFill/>
            <a:ln w="76200">
              <a:solidFill>
                <a:srgbClr val="D9443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 rot="-891928">
              <a:off x="-329" y="40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1" name="Oval 31"/>
            <p:cNvSpPr>
              <a:spLocks noChangeArrowheads="1"/>
            </p:cNvSpPr>
            <p:nvPr/>
          </p:nvSpPr>
          <p:spPr bwMode="auto">
            <a:xfrm rot="1824294">
              <a:off x="-787" y="735"/>
              <a:ext cx="605" cy="60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85" name="AutoShape 4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Text Box 4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292100" y="2400300"/>
            <a:ext cx="6934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Item found elsewhere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on same Web page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Different Web page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at same Web site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Web page at a different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Web site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304800" y="1524000"/>
            <a:ext cx="69342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Built-in connection to another related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Web page location</a:t>
            </a:r>
          </a:p>
        </p:txBody>
      </p:sp>
      <p:sp>
        <p:nvSpPr>
          <p:cNvPr id="35892" name="Oval 52"/>
          <p:cNvSpPr>
            <a:spLocks noChangeArrowheads="1"/>
          </p:cNvSpPr>
          <p:nvPr/>
        </p:nvSpPr>
        <p:spPr bwMode="auto">
          <a:xfrm rot="-3386825">
            <a:off x="6620669" y="4039394"/>
            <a:ext cx="960438" cy="9588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94" name="Oval 54"/>
          <p:cNvSpPr>
            <a:spLocks noChangeArrowheads="1"/>
          </p:cNvSpPr>
          <p:nvPr/>
        </p:nvSpPr>
        <p:spPr bwMode="auto">
          <a:xfrm rot="-36720">
            <a:off x="5827713" y="3049588"/>
            <a:ext cx="960437" cy="96043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96" name="Oval 56"/>
          <p:cNvSpPr>
            <a:spLocks noChangeArrowheads="1"/>
          </p:cNvSpPr>
          <p:nvPr/>
        </p:nvSpPr>
        <p:spPr bwMode="auto">
          <a:xfrm rot="-4862289">
            <a:off x="4648200" y="4097338"/>
            <a:ext cx="960437" cy="960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auto">
          <a:xfrm rot="-891928">
            <a:off x="5703888" y="4859338"/>
            <a:ext cx="960437" cy="96043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00" name="Oval 60"/>
          <p:cNvSpPr>
            <a:spLocks noChangeArrowheads="1"/>
          </p:cNvSpPr>
          <p:nvPr/>
        </p:nvSpPr>
        <p:spPr bwMode="auto">
          <a:xfrm rot="-891928">
            <a:off x="7720013" y="3898900"/>
            <a:ext cx="960437" cy="960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02" name="Oval 62"/>
          <p:cNvSpPr>
            <a:spLocks noChangeArrowheads="1"/>
          </p:cNvSpPr>
          <p:nvPr/>
        </p:nvSpPr>
        <p:spPr bwMode="auto">
          <a:xfrm rot="-891928">
            <a:off x="7699375" y="2486025"/>
            <a:ext cx="960438" cy="960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04" name="Oval 64"/>
          <p:cNvSpPr>
            <a:spLocks noChangeArrowheads="1"/>
          </p:cNvSpPr>
          <p:nvPr/>
        </p:nvSpPr>
        <p:spPr bwMode="auto">
          <a:xfrm rot="-891928">
            <a:off x="7242175" y="762000"/>
            <a:ext cx="960438" cy="960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05" name="Oval 65"/>
          <p:cNvSpPr>
            <a:spLocks noChangeArrowheads="1"/>
          </p:cNvSpPr>
          <p:nvPr/>
        </p:nvSpPr>
        <p:spPr bwMode="auto">
          <a:xfrm rot="1824294">
            <a:off x="6515100" y="1865313"/>
            <a:ext cx="960438" cy="96043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06" name="Oval 66"/>
          <p:cNvSpPr>
            <a:spLocks noChangeArrowheads="1"/>
          </p:cNvSpPr>
          <p:nvPr/>
        </p:nvSpPr>
        <p:spPr bwMode="auto">
          <a:xfrm rot="-36720">
            <a:off x="5821363" y="3048000"/>
            <a:ext cx="960437" cy="960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07" name="Oval 67"/>
          <p:cNvSpPr>
            <a:spLocks noChangeArrowheads="1"/>
          </p:cNvSpPr>
          <p:nvPr/>
        </p:nvSpPr>
        <p:spPr bwMode="auto">
          <a:xfrm rot="-891928">
            <a:off x="7239000" y="762000"/>
            <a:ext cx="960438" cy="960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58" grpId="0" animBg="1"/>
      <p:bldP spid="35887" grpId="0" build="p" bldLvl="3" autoUpdateAnimBg="0" advAuto="4000"/>
      <p:bldP spid="35888" grpId="0" autoUpdateAnimBg="0"/>
      <p:bldP spid="35892" grpId="0" animBg="1"/>
      <p:bldP spid="35894" grpId="0" animBg="1"/>
      <p:bldP spid="35896" grpId="0" animBg="1"/>
      <p:bldP spid="35898" grpId="0" animBg="1"/>
      <p:bldP spid="35900" grpId="0" animBg="1"/>
      <p:bldP spid="35902" grpId="0" animBg="1"/>
      <p:bldP spid="35904" grpId="0" animBg="1"/>
      <p:bldP spid="35905" grpId="0" animBg="1"/>
      <p:bldP spid="35906" grpId="0" animBg="1"/>
      <p:bldP spid="359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How can you recognize links?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04800" y="2760663"/>
            <a:ext cx="85852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 link can be text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or an image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04800" y="1547813"/>
            <a:ext cx="8585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Pointer changes to a small hand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when you point to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 link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04800" y="3627438"/>
            <a:ext cx="85852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Text links are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usually underlined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and in a different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color</a:t>
            </a:r>
          </a:p>
        </p:txBody>
      </p:sp>
      <p:pic>
        <p:nvPicPr>
          <p:cNvPr id="37911" name="Picture 23" descr="04-069_ch02_fig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114800" cy="30861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 advAuto="1000"/>
      <p:bldP spid="37903" grpId="0" build="p" bldLvl="5" autoUpdateAnimBg="0" advAuto="3000"/>
      <p:bldP spid="37904" grpId="0" build="p" bldLvl="5" autoUpdateAnimBg="0" advAuto="2000"/>
      <p:bldP spid="37909" grpId="0" build="p" bldLvl="5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are some services found on the </a:t>
            </a:r>
            <a:r>
              <a:rPr lang="en-US">
                <a:solidFill>
                  <a:srgbClr val="D94439"/>
                </a:solidFill>
              </a:rPr>
              <a:t>Internet</a:t>
            </a:r>
            <a:r>
              <a:rPr lang="en-US"/>
              <a:t>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43" name="AutoShape 2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5163" name="Picture 43" descr="04-069 fig2-01"/>
          <p:cNvPicPr>
            <a:picLocks noChangeAspect="1" noChangeArrowheads="1"/>
          </p:cNvPicPr>
          <p:nvPr/>
        </p:nvPicPr>
        <p:blipFill>
          <a:blip r:embed="rId2"/>
          <a:srcRect l="15596" r="16513"/>
          <a:stretch>
            <a:fillRect/>
          </a:stretch>
        </p:blipFill>
        <p:spPr bwMode="auto">
          <a:xfrm>
            <a:off x="1219200" y="2209800"/>
            <a:ext cx="6781800" cy="34813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64" name="Picture 44" descr="04-069_ch02_fig_01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03288" cy="1379538"/>
          </a:xfrm>
          <a:prstGeom prst="rect">
            <a:avLst/>
          </a:prstGeom>
          <a:noFill/>
        </p:spPr>
      </p:pic>
      <p:pic>
        <p:nvPicPr>
          <p:cNvPr id="5165" name="Picture 45" descr="04-069_02_01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2133600" cy="1600200"/>
          </a:xfrm>
          <a:prstGeom prst="rect">
            <a:avLst/>
          </a:prstGeom>
          <a:noFill/>
        </p:spPr>
      </p:pic>
      <p:pic>
        <p:nvPicPr>
          <p:cNvPr id="5166" name="Picture 46" descr="04-069_ch02_fig_0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648200"/>
            <a:ext cx="2133600" cy="1600200"/>
          </a:xfrm>
          <a:prstGeom prst="rect">
            <a:avLst/>
          </a:prstGeom>
          <a:noFill/>
        </p:spPr>
      </p:pic>
      <p:pic>
        <p:nvPicPr>
          <p:cNvPr id="5167" name="Picture 47" descr="04-069_ch02_fig_01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876800"/>
            <a:ext cx="2133600" cy="1600200"/>
          </a:xfrm>
          <a:prstGeom prst="rect">
            <a:avLst/>
          </a:prstGeom>
          <a:noFill/>
        </p:spPr>
      </p:pic>
      <p:pic>
        <p:nvPicPr>
          <p:cNvPr id="5168" name="Picture 48" descr="04-069_ch02_fig_01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828800"/>
            <a:ext cx="2133600" cy="1600200"/>
          </a:xfrm>
          <a:prstGeom prst="rect">
            <a:avLst/>
          </a:prstGeom>
          <a:noFill/>
        </p:spPr>
      </p:pic>
      <p:pic>
        <p:nvPicPr>
          <p:cNvPr id="5169" name="Picture 49" descr="04-069_ch02_fig_01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3434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9573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subject directory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04800" y="1547813"/>
            <a:ext cx="85852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Search tool with organized set of topics and subtopics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04800" y="1968500"/>
            <a:ext cx="858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Lets you find information by clicking links rather than entering keywords</a:t>
            </a:r>
          </a:p>
        </p:txBody>
      </p:sp>
      <p:pic>
        <p:nvPicPr>
          <p:cNvPr id="44046" name="Picture 14" descr="04-069-fig-2-11-ar4"/>
          <p:cNvPicPr>
            <a:picLocks noChangeAspect="1" noChangeArrowheads="1"/>
          </p:cNvPicPr>
          <p:nvPr/>
        </p:nvPicPr>
        <p:blipFill>
          <a:blip r:embed="rId2"/>
          <a:srcRect b="13333"/>
          <a:stretch>
            <a:fillRect/>
          </a:stretch>
        </p:blipFill>
        <p:spPr bwMode="auto">
          <a:xfrm>
            <a:off x="2133600" y="2819400"/>
            <a:ext cx="5105400" cy="35036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 advAuto="1000"/>
      <p:bldP spid="44043" grpId="0" build="p" bldLvl="5" autoUpdateAnimBg="0" advAuto="2000"/>
      <p:bldP spid="44044" grpId="0" build="p" bldLvl="5" autoUpdateAnimBg="0" advAuto="4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67200" cy="89058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search engine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4800" y="15240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endParaRPr kumimoji="1" lang="en-US" sz="2600" b="1" dirty="0" smtClean="0">
              <a:solidFill>
                <a:srgbClr val="000000"/>
              </a:solidFill>
              <a:latin typeface="Times New Roman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charset="0"/>
              </a:rPr>
              <a:t>Program </a:t>
            </a: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used to find </a:t>
            </a:r>
            <a:b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Web sites and Web pages by entering </a:t>
            </a:r>
            <a:b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words or phrases </a:t>
            </a:r>
            <a:b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called </a:t>
            </a:r>
            <a:r>
              <a:rPr kumimoji="1" lang="en-US" sz="2600" b="1" dirty="0">
                <a:solidFill>
                  <a:srgbClr val="D94439"/>
                </a:solidFill>
                <a:latin typeface="Times New Roman" charset="0"/>
              </a:rPr>
              <a:t>search text</a:t>
            </a:r>
            <a:endParaRPr kumimoji="1" lang="en-US" b="1" dirty="0">
              <a:solidFill>
                <a:srgbClr val="D94439"/>
              </a:solidFill>
              <a:latin typeface="Times New Roman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33400" y="36576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</a:pPr>
            <a:r>
              <a:rPr kumimoji="1" lang="en-US" dirty="0" smtClean="0">
                <a:solidFill>
                  <a:srgbClr val="000000"/>
                </a:solidFill>
                <a:latin typeface="Times New Roman" charset="0"/>
              </a:rPr>
              <a:t>        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dirty="0" smtClean="0">
                <a:solidFill>
                  <a:srgbClr val="000000"/>
                </a:solidFill>
                <a:latin typeface="Times New Roman" charset="0"/>
              </a:rPr>
              <a:t>Also called a </a:t>
            </a:r>
            <a:r>
              <a:rPr kumimoji="1" lang="en-US" dirty="0" smtClean="0">
                <a:solidFill>
                  <a:srgbClr val="FF0000"/>
                </a:solidFill>
                <a:latin typeface="Times New Roman" charset="0"/>
              </a:rPr>
              <a:t>keyword</a:t>
            </a:r>
            <a:endParaRPr kumimoji="1"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2"/>
          <a:srcRect l="10156" t="15498" r="37500" b="9030"/>
          <a:stretch>
            <a:fillRect/>
          </a:stretch>
        </p:blipFill>
        <p:spPr bwMode="auto">
          <a:xfrm>
            <a:off x="4724400" y="1295400"/>
            <a:ext cx="41576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47" grpId="0" build="p" bldLvl="3" autoUpdateAnimBg="0" advAuto="4000"/>
      <p:bldP spid="3994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9188"/>
            <a:ext cx="8839200" cy="5095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What is a hit?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81000" y="2590800"/>
            <a:ext cx="2514600" cy="2500313"/>
            <a:chOff x="240" y="1632"/>
            <a:chExt cx="1584" cy="1575"/>
          </a:xfrm>
        </p:grpSpPr>
        <p:pic>
          <p:nvPicPr>
            <p:cNvPr id="42002" name="Picture 18" descr="Fig02-11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632"/>
              <a:ext cx="1496" cy="1344"/>
            </a:xfrm>
            <a:prstGeom prst="rect">
              <a:avLst/>
            </a:prstGeom>
            <a:noFill/>
          </p:spPr>
        </p:pic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240" y="2976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Go to search engine 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162300" y="2057400"/>
            <a:ext cx="4000500" cy="1785938"/>
            <a:chOff x="2088" y="1312"/>
            <a:chExt cx="2520" cy="1125"/>
          </a:xfrm>
        </p:grpSpPr>
        <p:pic>
          <p:nvPicPr>
            <p:cNvPr id="42004" name="Picture 20" descr="Fig02-11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8" y="1312"/>
              <a:ext cx="1550" cy="1125"/>
            </a:xfrm>
            <a:prstGeom prst="rect">
              <a:avLst/>
            </a:prstGeom>
            <a:noFill/>
          </p:spPr>
        </p:pic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3648" y="1344"/>
              <a:ext cx="96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Select type of search you want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to run 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133600" y="4738688"/>
            <a:ext cx="3495675" cy="1828800"/>
            <a:chOff x="1344" y="2985"/>
            <a:chExt cx="2202" cy="1152"/>
          </a:xfrm>
        </p:grpSpPr>
        <p:pic>
          <p:nvPicPr>
            <p:cNvPr id="42003" name="Picture 19" descr="Fig02-11-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" y="2985"/>
              <a:ext cx="1530" cy="1148"/>
            </a:xfrm>
            <a:prstGeom prst="rect">
              <a:avLst/>
            </a:prstGeom>
            <a:noFill/>
          </p:spPr>
        </p:pic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344" y="3504"/>
              <a:ext cx="76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> </a:t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Click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link to view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Web site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75400" y="2986088"/>
            <a:ext cx="2540000" cy="2119312"/>
            <a:chOff x="3872" y="2160"/>
            <a:chExt cx="1600" cy="1335"/>
          </a:xfrm>
        </p:grpSpPr>
        <p:pic>
          <p:nvPicPr>
            <p:cNvPr id="42006" name="Picture 22" descr="Fig02-11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2" y="2160"/>
              <a:ext cx="1527" cy="1121"/>
            </a:xfrm>
            <a:prstGeom prst="rect">
              <a:avLst/>
            </a:prstGeom>
            <a:noFill/>
          </p:spPr>
        </p:pic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3888" y="3264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View hits </a:t>
              </a:r>
            </a:p>
          </p:txBody>
        </p:sp>
      </p:grpSp>
      <p:sp>
        <p:nvSpPr>
          <p:cNvPr id="42022" name="AutoShape 38"/>
          <p:cNvSpPr>
            <a:spLocks noChangeArrowheads="1"/>
          </p:cNvSpPr>
          <p:nvPr/>
        </p:nvSpPr>
        <p:spPr bwMode="auto">
          <a:xfrm rot="1544799">
            <a:off x="2514600" y="2057400"/>
            <a:ext cx="581025" cy="838200"/>
          </a:xfrm>
          <a:custGeom>
            <a:avLst/>
            <a:gdLst>
              <a:gd name="G0" fmla="+- 12427 0 0"/>
              <a:gd name="G1" fmla="+- 4050 0 0"/>
              <a:gd name="G2" fmla="+- 12158 0 4050"/>
              <a:gd name="G3" fmla="+- G2 0 4050"/>
              <a:gd name="G4" fmla="*/ G3 32768 32059"/>
              <a:gd name="G5" fmla="*/ G4 1 2"/>
              <a:gd name="G6" fmla="+- 21600 0 12427"/>
              <a:gd name="G7" fmla="*/ G6 405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50"/>
                </a:lnTo>
                <a:cubicBezTo>
                  <a:pt x="5564" y="4050"/>
                  <a:pt x="0" y="7680"/>
                  <a:pt x="0" y="12158"/>
                </a:cubicBezTo>
                <a:lnTo>
                  <a:pt x="0" y="21600"/>
                </a:lnTo>
                <a:lnTo>
                  <a:pt x="4148" y="21600"/>
                </a:lnTo>
                <a:lnTo>
                  <a:pt x="4148" y="12158"/>
                </a:lnTo>
                <a:cubicBezTo>
                  <a:pt x="4148" y="9921"/>
                  <a:pt x="7855" y="8108"/>
                  <a:pt x="12427" y="8108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AutoShape 40"/>
          <p:cNvSpPr>
            <a:spLocks noChangeArrowheads="1"/>
          </p:cNvSpPr>
          <p:nvPr/>
        </p:nvSpPr>
        <p:spPr bwMode="auto">
          <a:xfrm rot="6344570">
            <a:off x="6834187" y="2157413"/>
            <a:ext cx="581025" cy="838200"/>
          </a:xfrm>
          <a:custGeom>
            <a:avLst/>
            <a:gdLst>
              <a:gd name="G0" fmla="+- 12427 0 0"/>
              <a:gd name="G1" fmla="+- 4050 0 0"/>
              <a:gd name="G2" fmla="+- 12158 0 4050"/>
              <a:gd name="G3" fmla="+- G2 0 4050"/>
              <a:gd name="G4" fmla="*/ G3 32768 32059"/>
              <a:gd name="G5" fmla="*/ G4 1 2"/>
              <a:gd name="G6" fmla="+- 21600 0 12427"/>
              <a:gd name="G7" fmla="*/ G6 405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50"/>
                </a:lnTo>
                <a:cubicBezTo>
                  <a:pt x="5564" y="4050"/>
                  <a:pt x="0" y="7680"/>
                  <a:pt x="0" y="12158"/>
                </a:cubicBezTo>
                <a:lnTo>
                  <a:pt x="0" y="21600"/>
                </a:lnTo>
                <a:lnTo>
                  <a:pt x="4148" y="21600"/>
                </a:lnTo>
                <a:lnTo>
                  <a:pt x="4148" y="12158"/>
                </a:lnTo>
                <a:cubicBezTo>
                  <a:pt x="4148" y="9921"/>
                  <a:pt x="7855" y="8108"/>
                  <a:pt x="12427" y="8108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AutoShape 41"/>
          <p:cNvSpPr>
            <a:spLocks noChangeArrowheads="1"/>
          </p:cNvSpPr>
          <p:nvPr/>
        </p:nvSpPr>
        <p:spPr bwMode="auto">
          <a:xfrm rot="11154074">
            <a:off x="6096000" y="5105400"/>
            <a:ext cx="581025" cy="838200"/>
          </a:xfrm>
          <a:custGeom>
            <a:avLst/>
            <a:gdLst>
              <a:gd name="G0" fmla="+- 12427 0 0"/>
              <a:gd name="G1" fmla="+- 4050 0 0"/>
              <a:gd name="G2" fmla="+- 12158 0 4050"/>
              <a:gd name="G3" fmla="+- G2 0 4050"/>
              <a:gd name="G4" fmla="*/ G3 32768 32059"/>
              <a:gd name="G5" fmla="*/ G4 1 2"/>
              <a:gd name="G6" fmla="+- 21600 0 12427"/>
              <a:gd name="G7" fmla="*/ G6 405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50"/>
                </a:lnTo>
                <a:cubicBezTo>
                  <a:pt x="5564" y="4050"/>
                  <a:pt x="0" y="7680"/>
                  <a:pt x="0" y="12158"/>
                </a:cubicBezTo>
                <a:lnTo>
                  <a:pt x="0" y="21600"/>
                </a:lnTo>
                <a:lnTo>
                  <a:pt x="4148" y="21600"/>
                </a:lnTo>
                <a:lnTo>
                  <a:pt x="4148" y="12158"/>
                </a:lnTo>
                <a:cubicBezTo>
                  <a:pt x="4148" y="9921"/>
                  <a:pt x="7855" y="8108"/>
                  <a:pt x="12427" y="8108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304800" y="1524000"/>
            <a:ext cx="8839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Any Web site name that is listed as the result of a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 advAuto="1000"/>
      <p:bldP spid="42022" grpId="0" animBg="1"/>
      <p:bldP spid="42024" grpId="0" animBg="1"/>
      <p:bldP spid="42025" grpId="0" animBg="1"/>
      <p:bldP spid="420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are the nine basic types of Web sites?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115" name="AutoShape 3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Text Box 3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52400" y="1524000"/>
            <a:ext cx="7086600" cy="2438400"/>
            <a:chOff x="96" y="960"/>
            <a:chExt cx="4464" cy="1536"/>
          </a:xfrm>
        </p:grpSpPr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96" y="96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D94439"/>
                  </a:solidFill>
                  <a:latin typeface="Times New Roman" charset="0"/>
                </a:rPr>
                <a:t>Portal</a:t>
              </a:r>
            </a:p>
          </p:txBody>
        </p:sp>
        <p:pic>
          <p:nvPicPr>
            <p:cNvPr id="46131" name="Picture 51" descr="04-069_ch02_fig_14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1056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52400" y="1905000"/>
            <a:ext cx="7620000" cy="2286000"/>
            <a:chOff x="96" y="1200"/>
            <a:chExt cx="4800" cy="1440"/>
          </a:xfrm>
        </p:grpSpPr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96" y="120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News</a:t>
              </a:r>
            </a:p>
          </p:txBody>
        </p:sp>
        <p:pic>
          <p:nvPicPr>
            <p:cNvPr id="46132" name="Picture 52" descr="04-069_ch02_fig_14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1200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52400" y="2133600"/>
            <a:ext cx="8153400" cy="2286000"/>
            <a:chOff x="96" y="1344"/>
            <a:chExt cx="5136" cy="1440"/>
          </a:xfrm>
        </p:grpSpPr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96" y="144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Informational</a:t>
              </a:r>
            </a:p>
          </p:txBody>
        </p:sp>
        <p:pic>
          <p:nvPicPr>
            <p:cNvPr id="46133" name="Picture 53" descr="04-069_ch02_fig_14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344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52400" y="2362200"/>
            <a:ext cx="8610600" cy="2286000"/>
            <a:chOff x="96" y="1488"/>
            <a:chExt cx="5424" cy="1440"/>
          </a:xfrm>
        </p:grpSpPr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96" y="168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Business/Marketing</a:t>
              </a:r>
            </a:p>
          </p:txBody>
        </p:sp>
        <p:pic>
          <p:nvPicPr>
            <p:cNvPr id="46134" name="Picture 54" descr="04-069_ch02_fig_14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1488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52400" y="2590800"/>
            <a:ext cx="8839200" cy="2286000"/>
            <a:chOff x="96" y="1632"/>
            <a:chExt cx="5568" cy="1440"/>
          </a:xfrm>
        </p:grpSpPr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96" y="192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Educational</a:t>
              </a:r>
            </a:p>
          </p:txBody>
        </p:sp>
        <p:pic>
          <p:nvPicPr>
            <p:cNvPr id="46135" name="Picture 55" descr="04-069_ch02_fig_14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4" y="1632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52400" y="2895600"/>
            <a:ext cx="8610600" cy="2286000"/>
            <a:chOff x="96" y="1824"/>
            <a:chExt cx="5424" cy="1440"/>
          </a:xfrm>
        </p:grpSpPr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96" y="216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Entertainment</a:t>
              </a:r>
            </a:p>
          </p:txBody>
        </p:sp>
        <p:pic>
          <p:nvPicPr>
            <p:cNvPr id="46136" name="Picture 56" descr="04-069_ch02_fig_14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0" y="1824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152400" y="3200400"/>
            <a:ext cx="8382000" cy="2286000"/>
            <a:chOff x="96" y="2016"/>
            <a:chExt cx="5280" cy="1440"/>
          </a:xfrm>
        </p:grpSpPr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96" y="240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Advocacy</a:t>
              </a:r>
            </a:p>
          </p:txBody>
        </p:sp>
        <p:pic>
          <p:nvPicPr>
            <p:cNvPr id="46137" name="Picture 57" descr="04-069_ch02_fig_14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56" y="2016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152400" y="3429000"/>
            <a:ext cx="7924800" cy="2286000"/>
            <a:chOff x="96" y="2160"/>
            <a:chExt cx="4992" cy="1440"/>
          </a:xfrm>
        </p:grpSpPr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96" y="264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Blog</a:t>
              </a:r>
            </a:p>
          </p:txBody>
        </p:sp>
        <p:pic>
          <p:nvPicPr>
            <p:cNvPr id="46138" name="Picture 58" descr="04-069_ch02_fig_14h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68" y="2160"/>
              <a:ext cx="1920" cy="1440"/>
            </a:xfrm>
            <a:prstGeom prst="rect">
              <a:avLst/>
            </a:prstGeom>
            <a:noFill/>
          </p:spPr>
        </p:pic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152400" y="3733800"/>
            <a:ext cx="7696200" cy="2286000"/>
            <a:chOff x="96" y="2352"/>
            <a:chExt cx="4848" cy="1440"/>
          </a:xfrm>
        </p:grpSpPr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96" y="2880"/>
              <a:ext cx="238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9300" lvl="1" indent="-45720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>
                  <a:solidFill>
                    <a:srgbClr val="000000"/>
                  </a:solidFill>
                  <a:latin typeface="Times New Roman" charset="0"/>
                </a:rPr>
                <a:t>Personal</a:t>
              </a:r>
            </a:p>
          </p:txBody>
        </p:sp>
        <p:pic>
          <p:nvPicPr>
            <p:cNvPr id="46130" name="Picture 50" descr="04-069_ch02_fig_14i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24" y="2352"/>
              <a:ext cx="1920" cy="14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portal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 Web site that offers a variety of services from one, convenient location, usually for free</a:t>
            </a:r>
            <a:endParaRPr kumimoji="1"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17500" y="24003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Searching, sports, e-mail,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news, weather, auctions,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D94439"/>
                </a:solidFill>
                <a:latin typeface="Times New Roman" charset="0"/>
              </a:rPr>
              <a:t>Web communities</a:t>
            </a: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(Web sites that join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people with similar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interests)</a:t>
            </a:r>
          </a:p>
        </p:txBody>
      </p:sp>
      <p:pic>
        <p:nvPicPr>
          <p:cNvPr id="48141" name="Picture 13" descr="04-069_ch02_fig_1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19400"/>
            <a:ext cx="3657600" cy="27432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 advAuto="1000"/>
      <p:bldP spid="48139" grpId="0" build="p" bldLvl="3" autoUpdateAnimBg="0" advAuto="2000"/>
      <p:bldP spid="48140" grpId="0" build="p" bldLvl="3" autoUpdateAnimBg="0" advAuto="5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/>
              <a:t>What is a news Web site?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82 Fig. 2-14b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18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Contains newsworthy material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17500" y="1943100"/>
            <a:ext cx="858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Stories and articles relating to current events, life, money, sports, and the weather</a:t>
            </a:r>
          </a:p>
        </p:txBody>
      </p:sp>
      <p:pic>
        <p:nvPicPr>
          <p:cNvPr id="50189" name="Picture 13" descr="04-069_ch02_fig_1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971800"/>
            <a:ext cx="4114800" cy="30861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 autoUpdateAnimBg="0" advAuto="1000"/>
      <p:bldP spid="50187" grpId="0" build="p" bldLvl="2" autoUpdateAnimBg="0" advAuto="2000"/>
      <p:bldP spid="50188" grpId="0" build="p" bldLvl="2" autoUpdateAnimBg="0" advAuto="5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is an informational Web site?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223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04800" y="1547813"/>
            <a:ext cx="8585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Contains factual information</a:t>
            </a:r>
          </a:p>
          <a:p>
            <a:pPr marL="609600" lvl="1" indent="-495300">
              <a:spcBef>
                <a:spcPct val="20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Created by organizations and government agencies</a:t>
            </a:r>
          </a:p>
        </p:txBody>
      </p:sp>
      <p:pic>
        <p:nvPicPr>
          <p:cNvPr id="52236" name="Picture 12" descr="04-069_ch02_fig_1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267200" cy="3200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1000"/>
      <p:bldP spid="52235" grpId="0" build="p" bldLvl="2" autoUpdateAnimBg="0" advAuto="4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r>
              <a:rPr lang="en-US"/>
              <a:t>What is a business/marketing Web site?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428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Contains content that promotes products or services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30200" y="19304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Allows you to purchase products or services online</a:t>
            </a:r>
          </a:p>
        </p:txBody>
      </p:sp>
      <p:pic>
        <p:nvPicPr>
          <p:cNvPr id="54285" name="Picture 13" descr="04-069_ch02_fig_1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4572000" cy="3429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4" autoUpdateAnimBg="0" advAuto="1000"/>
      <p:bldP spid="54283" grpId="0" build="p" bldLvl="4" autoUpdateAnimBg="0" advAuto="2000"/>
      <p:bldP spid="54284" grpId="0" build="p" bldLvl="4" autoUpdateAnimBg="0" advAuto="5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/>
              <a:t>What is an educational Web site?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632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04800" y="2425700"/>
            <a:ext cx="858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Some companies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offer online training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for employees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Some colleges offer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online classes and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degrees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04800" y="1547813"/>
            <a:ext cx="8585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Offers avenues for formal and informal teaching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and learning</a:t>
            </a:r>
          </a:p>
        </p:txBody>
      </p:sp>
      <p:pic>
        <p:nvPicPr>
          <p:cNvPr id="56333" name="Picture 13" descr="04-069_ch02_fig_1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0"/>
            <a:ext cx="4191000" cy="31432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 advAuto="1000"/>
      <p:bldP spid="56331" grpId="0" build="p" bldLvl="3" autoUpdateAnimBg="0" advAuto="4000"/>
      <p:bldP spid="56332" grpId="0" build="p" bldLvl="2" autoUpdateAnimBg="0" advAuto="3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/>
              <a:t>What is an entertainment Web site?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837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04800" y="1547813"/>
            <a:ext cx="85852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Offers an interactive and engaging environment featuring music, video, sports, games, and more</a:t>
            </a:r>
          </a:p>
        </p:txBody>
      </p:sp>
      <p:pic>
        <p:nvPicPr>
          <p:cNvPr id="58380" name="Picture 12" descr="04-069_ch02_fig_1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4953000" cy="37147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 advAuto="1000"/>
      <p:bldP spid="58379" grpId="0" build="p" bldLvl="2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Internet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How did the Internet originate?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2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257800" y="3048000"/>
            <a:ext cx="2943225" cy="2159000"/>
            <a:chOff x="3522" y="1968"/>
            <a:chExt cx="1854" cy="1360"/>
          </a:xfrm>
        </p:grpSpPr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3522" y="1968"/>
              <a:ext cx="1854" cy="1360"/>
            </a:xfrm>
            <a:prstGeom prst="hexagon">
              <a:avLst>
                <a:gd name="adj" fmla="val 34081"/>
                <a:gd name="vf" fmla="val 11547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3888" y="2256"/>
              <a:ext cx="116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  <a:t>Goal:</a:t>
              </a:r>
              <a:b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</a:br>
              <a: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  <a:t>To function if part of network were disabled</a:t>
              </a:r>
              <a:endParaRPr lang="en-US" sz="1800" b="1">
                <a:solidFill>
                  <a:srgbClr val="FAE8C4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076575" y="4114800"/>
            <a:ext cx="2943225" cy="2159000"/>
            <a:chOff x="1938" y="2864"/>
            <a:chExt cx="1854" cy="1360"/>
          </a:xfrm>
        </p:grpSpPr>
        <p:sp>
          <p:nvSpPr>
            <p:cNvPr id="7190" name="AutoShape 22"/>
            <p:cNvSpPr>
              <a:spLocks noChangeArrowheads="1"/>
            </p:cNvSpPr>
            <p:nvPr/>
          </p:nvSpPr>
          <p:spPr bwMode="auto">
            <a:xfrm>
              <a:off x="1938" y="2864"/>
              <a:ext cx="1854" cy="1360"/>
            </a:xfrm>
            <a:prstGeom prst="hexagon">
              <a:avLst>
                <a:gd name="adj" fmla="val 34081"/>
                <a:gd name="vf" fmla="val 11547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256" y="3216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115000"/>
              </a:pPr>
              <a: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  <a:t>Became functional September 1969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76575" y="1981200"/>
            <a:ext cx="2943225" cy="2159000"/>
            <a:chOff x="1938" y="1296"/>
            <a:chExt cx="1854" cy="1360"/>
          </a:xfrm>
        </p:grpSpPr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1938" y="1296"/>
              <a:ext cx="1854" cy="1360"/>
            </a:xfrm>
            <a:prstGeom prst="hexagon">
              <a:avLst>
                <a:gd name="adj" fmla="val 34081"/>
                <a:gd name="vf" fmla="val 11547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2107" y="1419"/>
              <a:ext cx="1516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FAE8C4"/>
                  </a:solidFill>
                  <a:latin typeface="Times New Roman" charset="0"/>
                </a:rPr>
                <a:t>ARPANET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AE8C4"/>
                  </a:solidFill>
                  <a:latin typeface="Times New Roman" charset="0"/>
                </a:rPr>
                <a:t>Networking project by Pentagon’s Advanced Research Projects Agency (ARPA)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66775" y="3048000"/>
            <a:ext cx="2943225" cy="2159000"/>
            <a:chOff x="336" y="1968"/>
            <a:chExt cx="1854" cy="1360"/>
          </a:xfrm>
        </p:grpSpPr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336" y="1968"/>
              <a:ext cx="1854" cy="1360"/>
            </a:xfrm>
            <a:prstGeom prst="hexagon">
              <a:avLst>
                <a:gd name="adj" fmla="val 34081"/>
                <a:gd name="vf" fmla="val 11547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592" y="2016"/>
              <a:ext cx="1280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kumimoji="1" lang="en-US" sz="1800" b="1">
                <a:latin typeface="Times New Roman" charset="0"/>
              </a:endParaRPr>
            </a:p>
            <a:p>
              <a:pPr algn="ctr"/>
              <a: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  <a:t>Goal:</a:t>
              </a:r>
              <a:b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</a:br>
              <a:r>
                <a:rPr kumimoji="1" lang="en-US" sz="1800" b="1">
                  <a:solidFill>
                    <a:srgbClr val="FAE8C4"/>
                  </a:solidFill>
                  <a:latin typeface="Times New Roman" charset="0"/>
                </a:rPr>
                <a:t>To allow scientists at different locations to share information</a:t>
              </a:r>
              <a:endParaRPr lang="en-US" sz="1800" b="1">
                <a:solidFill>
                  <a:srgbClr val="FAE8C4"/>
                </a:solidFill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/>
              <a:t>What is an advocacy Web site?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042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04800" y="1547813"/>
            <a:ext cx="8585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Contains content that describes a cause, opinion,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or idea</a:t>
            </a:r>
          </a:p>
        </p:txBody>
      </p:sp>
      <p:pic>
        <p:nvPicPr>
          <p:cNvPr id="60428" name="Picture 12" descr="04-069_ch02_fig_14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4876800" cy="3657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 advAuto="1000"/>
      <p:bldP spid="60427" grpId="0" build="p" bldLvl="2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blog</a:t>
            </a:r>
            <a:r>
              <a:rPr lang="en-US"/>
              <a:t>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36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8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304800" y="1547813"/>
            <a:ext cx="8585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Uses a regularly updated journal format to reflect the interests, opinions, and personalities of the author and sometimes site visitors</a:t>
            </a:r>
          </a:p>
        </p:txBody>
      </p:sp>
      <p:pic>
        <p:nvPicPr>
          <p:cNvPr id="143370" name="Picture 10" descr="04-069_ch02_fig_14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4267200" cy="3200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bldLvl="5" autoUpdateAnimBg="0" advAuto="1000"/>
      <p:bldP spid="143369" grpId="0" build="p" bldLvl="2" autoUpdateAnimBg="0" advAuto="3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is a personal Web site?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247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Web page maintained by private individual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Reasons: sharing life experience with the world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or job hunting</a:t>
            </a:r>
          </a:p>
        </p:txBody>
      </p:sp>
      <p:pic>
        <p:nvPicPr>
          <p:cNvPr id="62484" name="Picture 20" descr="04-069_ch02_fig_14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114800" cy="30861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 advAuto="1000"/>
      <p:bldP spid="62475" grpId="0" build="p" bldLvl="5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own Blog with content related to your hobby or anything you want to share about your life at any </a:t>
            </a:r>
            <a:r>
              <a:rPr lang="en-US" dirty="0" err="1" smtClean="0"/>
              <a:t>Blogsite</a:t>
            </a:r>
            <a:r>
              <a:rPr lang="en-US" dirty="0" smtClean="0"/>
              <a:t> and show your blog at our class next week.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Internet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7913"/>
            <a:ext cx="8585200" cy="550862"/>
          </a:xfrm>
        </p:spPr>
        <p:txBody>
          <a:bodyPr>
            <a:normAutofit lnSpcReduction="10000"/>
          </a:bodyPr>
          <a:lstStyle/>
          <a:p>
            <a:r>
              <a:rPr lang="en-US"/>
              <a:t>How has the Internet grown?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1747838"/>
            <a:ext cx="7612063" cy="1147762"/>
            <a:chOff x="816" y="1008"/>
            <a:chExt cx="4795" cy="723"/>
          </a:xfrm>
        </p:grpSpPr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816" y="1008"/>
              <a:ext cx="4795" cy="723"/>
            </a:xfrm>
            <a:custGeom>
              <a:avLst/>
              <a:gdLst>
                <a:gd name="G0" fmla="+- 2091 0 0"/>
                <a:gd name="G1" fmla="+- 21600 0 2091"/>
                <a:gd name="G2" fmla="*/ 2091 1 2"/>
                <a:gd name="G3" fmla="+- 21600 0 G2"/>
                <a:gd name="G4" fmla="+/ 2091 21600 2"/>
                <a:gd name="G5" fmla="+/ G1 0 2"/>
                <a:gd name="G6" fmla="*/ 21600 21600 2091"/>
                <a:gd name="G7" fmla="*/ G6 1 2"/>
                <a:gd name="G8" fmla="+- 21600 0 G7"/>
                <a:gd name="G9" fmla="*/ 21600 1 2"/>
                <a:gd name="G10" fmla="+- 2091 0 G9"/>
                <a:gd name="G11" fmla="?: G10 G8 0"/>
                <a:gd name="G12" fmla="?: G10 G7 21600"/>
                <a:gd name="T0" fmla="*/ 20554 w 21600"/>
                <a:gd name="T1" fmla="*/ 10800 h 21600"/>
                <a:gd name="T2" fmla="*/ 10800 w 21600"/>
                <a:gd name="T3" fmla="*/ 21600 h 21600"/>
                <a:gd name="T4" fmla="*/ 1046 w 21600"/>
                <a:gd name="T5" fmla="*/ 10800 h 21600"/>
                <a:gd name="T6" fmla="*/ 10800 w 21600"/>
                <a:gd name="T7" fmla="*/ 0 h 21600"/>
                <a:gd name="T8" fmla="*/ 2846 w 21600"/>
                <a:gd name="T9" fmla="*/ 2846 h 21600"/>
                <a:gd name="T10" fmla="*/ 18754 w 21600"/>
                <a:gd name="T11" fmla="*/ 187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091" y="21600"/>
                  </a:lnTo>
                  <a:lnTo>
                    <a:pt x="1950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tIns="13716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816" y="1008"/>
              <a:ext cx="475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13716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AE8C4"/>
                  </a:solidFill>
                  <a:latin typeface="Times New Roman" charset="0"/>
                </a:rPr>
                <a:t>Today</a:t>
              </a:r>
            </a:p>
            <a:p>
              <a:pPr algn="ctr"/>
              <a:r>
                <a:rPr lang="en-US" b="1">
                  <a:solidFill>
                    <a:srgbClr val="FAE8C4"/>
                  </a:solidFill>
                  <a:latin typeface="Times New Roman" charset="0"/>
                </a:rPr>
                <a:t>More than 200 million host nodes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752600" y="3124200"/>
            <a:ext cx="6010275" cy="1092200"/>
            <a:chOff x="1097" y="2112"/>
            <a:chExt cx="3786" cy="685"/>
          </a:xfrm>
        </p:grpSpPr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1097" y="2112"/>
              <a:ext cx="3786" cy="685"/>
            </a:xfrm>
            <a:custGeom>
              <a:avLst/>
              <a:gdLst>
                <a:gd name="G0" fmla="+- 2925 0 0"/>
                <a:gd name="G1" fmla="+- 21600 0 2925"/>
                <a:gd name="G2" fmla="*/ 2925 1 2"/>
                <a:gd name="G3" fmla="+- 21600 0 G2"/>
                <a:gd name="G4" fmla="+/ 2925 21600 2"/>
                <a:gd name="G5" fmla="+/ G1 0 2"/>
                <a:gd name="G6" fmla="*/ 21600 21600 2925"/>
                <a:gd name="G7" fmla="*/ G6 1 2"/>
                <a:gd name="G8" fmla="+- 21600 0 G7"/>
                <a:gd name="G9" fmla="*/ 21600 1 2"/>
                <a:gd name="G10" fmla="+- 2925 0 G9"/>
                <a:gd name="G11" fmla="?: G10 G8 0"/>
                <a:gd name="G12" fmla="?: G10 G7 21600"/>
                <a:gd name="T0" fmla="*/ 20137 w 21600"/>
                <a:gd name="T1" fmla="*/ 10800 h 21600"/>
                <a:gd name="T2" fmla="*/ 10800 w 21600"/>
                <a:gd name="T3" fmla="*/ 21600 h 21600"/>
                <a:gd name="T4" fmla="*/ 1463 w 21600"/>
                <a:gd name="T5" fmla="*/ 10800 h 21600"/>
                <a:gd name="T6" fmla="*/ 10800 w 21600"/>
                <a:gd name="T7" fmla="*/ 0 h 21600"/>
                <a:gd name="T8" fmla="*/ 3263 w 21600"/>
                <a:gd name="T9" fmla="*/ 3263 h 21600"/>
                <a:gd name="T10" fmla="*/ 18337 w 21600"/>
                <a:gd name="T11" fmla="*/ 18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25" y="21600"/>
                  </a:lnTo>
                  <a:lnTo>
                    <a:pt x="186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tIns="9144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104" y="2159"/>
              <a:ext cx="37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1440">
              <a:spAutoFit/>
            </a:bodyPr>
            <a:lstStyle/>
            <a:p>
              <a:pPr algn="ctr"/>
              <a:r>
                <a:rPr lang="en-US" b="1">
                  <a:solidFill>
                    <a:srgbClr val="FAE8C4"/>
                  </a:solidFill>
                  <a:latin typeface="Times New Roman" charset="0"/>
                </a:rPr>
                <a:t>1984</a:t>
              </a:r>
            </a:p>
            <a:p>
              <a:pPr algn="ctr"/>
              <a:r>
                <a:rPr lang="en-US" b="1">
                  <a:solidFill>
                    <a:srgbClr val="FAE8C4"/>
                  </a:solidFill>
                  <a:latin typeface="Times New Roman" charset="0"/>
                </a:rPr>
                <a:t>More than 1,000 host nodes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90800" y="4419600"/>
            <a:ext cx="4267200" cy="838200"/>
            <a:chOff x="1344" y="3408"/>
            <a:chExt cx="2867" cy="528"/>
          </a:xfrm>
        </p:grpSpPr>
        <p:sp>
          <p:nvSpPr>
            <p:cNvPr id="9232" name="AutoShape 16"/>
            <p:cNvSpPr>
              <a:spLocks noChangeArrowheads="1"/>
            </p:cNvSpPr>
            <p:nvPr/>
          </p:nvSpPr>
          <p:spPr bwMode="auto">
            <a:xfrm>
              <a:off x="1344" y="3408"/>
              <a:ext cx="2867" cy="519"/>
            </a:xfrm>
            <a:custGeom>
              <a:avLst/>
              <a:gdLst>
                <a:gd name="G0" fmla="+- 2925 0 0"/>
                <a:gd name="G1" fmla="+- 21600 0 2925"/>
                <a:gd name="G2" fmla="*/ 2925 1 2"/>
                <a:gd name="G3" fmla="+- 21600 0 G2"/>
                <a:gd name="G4" fmla="+/ 2925 21600 2"/>
                <a:gd name="G5" fmla="+/ G1 0 2"/>
                <a:gd name="G6" fmla="*/ 21600 21600 2925"/>
                <a:gd name="G7" fmla="*/ G6 1 2"/>
                <a:gd name="G8" fmla="+- 21600 0 G7"/>
                <a:gd name="G9" fmla="*/ 21600 1 2"/>
                <a:gd name="G10" fmla="+- 2925 0 G9"/>
                <a:gd name="G11" fmla="?: G10 G8 0"/>
                <a:gd name="G12" fmla="?: G10 G7 21600"/>
                <a:gd name="T0" fmla="*/ 20137 w 21600"/>
                <a:gd name="T1" fmla="*/ 10800 h 21600"/>
                <a:gd name="T2" fmla="*/ 10800 w 21600"/>
                <a:gd name="T3" fmla="*/ 21600 h 21600"/>
                <a:gd name="T4" fmla="*/ 1463 w 21600"/>
                <a:gd name="T5" fmla="*/ 10800 h 21600"/>
                <a:gd name="T6" fmla="*/ 10800 w 21600"/>
                <a:gd name="T7" fmla="*/ 0 h 21600"/>
                <a:gd name="T8" fmla="*/ 3263 w 21600"/>
                <a:gd name="T9" fmla="*/ 3263 h 21600"/>
                <a:gd name="T10" fmla="*/ 18337 w 21600"/>
                <a:gd name="T11" fmla="*/ 18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25" y="21600"/>
                  </a:lnTo>
                  <a:lnTo>
                    <a:pt x="186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392" y="3418"/>
              <a:ext cx="27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AE8C4"/>
                  </a:solidFill>
                  <a:latin typeface="Times New Roman" charset="0"/>
                </a:rPr>
                <a:t>1969</a:t>
              </a:r>
            </a:p>
            <a:p>
              <a:pPr algn="ctr"/>
              <a:r>
                <a:rPr lang="en-US" b="1">
                  <a:solidFill>
                    <a:srgbClr val="FAE8C4"/>
                  </a:solidFill>
                  <a:latin typeface="Times New Roman" charset="0"/>
                </a:rPr>
                <a:t>Four host nodes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37" name="AutoShape 2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Internet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2033587"/>
          </a:xfrm>
        </p:spPr>
        <p:txBody>
          <a:bodyPr/>
          <a:lstStyle/>
          <a:p>
            <a:r>
              <a:rPr lang="en-US"/>
              <a:t>Who controls the Internet?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" y="3124200"/>
            <a:ext cx="3962400" cy="2438400"/>
            <a:chOff x="384" y="1968"/>
            <a:chExt cx="2496" cy="1536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84" y="1968"/>
              <a:ext cx="2496" cy="1536"/>
            </a:xfrm>
            <a:prstGeom prst="roundRect">
              <a:avLst>
                <a:gd name="adj" fmla="val 16667"/>
              </a:avLst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84" y="2054"/>
              <a:ext cx="2400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None/>
              </a:pPr>
              <a:r>
                <a:rPr lang="en-US" sz="2600" b="1">
                  <a:solidFill>
                    <a:srgbClr val="FFFFCC"/>
                  </a:solidFill>
                  <a:latin typeface="Times New Roman" charset="0"/>
                </a:rPr>
                <a:t>World Wide Web Consortium (W3C)</a:t>
              </a:r>
            </a:p>
            <a:p>
              <a:pPr lvl="1" indent="-277813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Char char="§"/>
              </a:pPr>
              <a:r>
                <a:rPr lang="en-US" sz="2000" b="1">
                  <a:solidFill>
                    <a:srgbClr val="FFFFCC"/>
                  </a:solidFill>
                  <a:latin typeface="Times New Roman" charset="0"/>
                </a:rPr>
                <a:t>Oversees research, sets standards and guidelines</a:t>
              </a:r>
            </a:p>
            <a:p>
              <a:pPr lvl="1" indent="-277813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Char char="§"/>
              </a:pPr>
              <a:r>
                <a:rPr lang="en-US" sz="2000" b="1">
                  <a:solidFill>
                    <a:srgbClr val="FFFFCC"/>
                  </a:solidFill>
                  <a:latin typeface="Times New Roman" charset="0"/>
                </a:rPr>
                <a:t>Tim Berners-Lee, director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648200" y="3124200"/>
            <a:ext cx="3962400" cy="2438400"/>
            <a:chOff x="2928" y="1968"/>
            <a:chExt cx="2496" cy="1536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2928" y="1968"/>
              <a:ext cx="2496" cy="1536"/>
            </a:xfrm>
            <a:prstGeom prst="roundRect">
              <a:avLst>
                <a:gd name="adj" fmla="val 16667"/>
              </a:avLst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928" y="2006"/>
              <a:ext cx="2496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FFCC"/>
                  </a:solidFill>
                  <a:latin typeface="Times New Roman" charset="0"/>
                </a:rPr>
                <a:t>Internet2 (I2)</a:t>
              </a:r>
            </a:p>
            <a:p>
              <a:pPr marL="576263" lvl="1" indent="-277813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Char char="§"/>
              </a:pPr>
              <a:r>
                <a:rPr lang="en-US" sz="2000" b="1">
                  <a:solidFill>
                    <a:srgbClr val="FFFFCC"/>
                  </a:solidFill>
                  <a:latin typeface="Times New Roman" charset="0"/>
                </a:rPr>
                <a:t>Internet-related research and development project</a:t>
              </a:r>
            </a:p>
            <a:p>
              <a:pPr marL="576263" lvl="1" indent="-277813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Char char="§"/>
              </a:pPr>
              <a:r>
                <a:rPr lang="en-US" sz="2000" b="1">
                  <a:solidFill>
                    <a:srgbClr val="FFFFCC"/>
                  </a:solidFill>
                  <a:latin typeface="Times New Roman" charset="0"/>
                </a:rPr>
                <a:t>Develops and tests advanced Internet technologies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80" name="AutoShape 1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4800" y="1524000"/>
            <a:ext cx="858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No one</a:t>
            </a:r>
            <a:r>
              <a:rPr kumimoji="1" lang="en-US" sz="400" b="1">
                <a:solidFill>
                  <a:srgbClr val="FAE8C4"/>
                </a:solidFill>
                <a:latin typeface="Times New Roman" charset="0"/>
              </a:rPr>
              <a:t>c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—</a:t>
            </a:r>
            <a:r>
              <a:rPr kumimoji="1" lang="en-US" sz="400" b="1">
                <a:solidFill>
                  <a:srgbClr val="FAE8C4"/>
                </a:solidFill>
                <a:latin typeface="Times New Roman" charset="0"/>
              </a:rPr>
              <a:t>c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it is a public, cooperative, and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independent network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Several organizations set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 advAuto="1000"/>
      <p:bldP spid="11282" grpId="0" build="p" bldLvl="2" autoUpdateAnimBg="0" advAuto="4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4572000" y="1981200"/>
            <a:ext cx="2828925" cy="1600200"/>
          </a:xfrm>
          <a:prstGeom prst="ellipse">
            <a:avLst/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High-speed </a:t>
            </a:r>
            <a:br>
              <a:rPr kumimoji="1" lang="en-US" sz="22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connection</a:t>
            </a: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1371600" y="1981200"/>
            <a:ext cx="2828925" cy="1600200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Slow-speed </a:t>
            </a:r>
            <a:br>
              <a:rPr kumimoji="1" lang="en-US" sz="22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technology</a:t>
            </a: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Internet Works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7696200" cy="1547813"/>
          </a:xfrm>
        </p:spPr>
        <p:txBody>
          <a:bodyPr/>
          <a:lstStyle/>
          <a:p>
            <a:r>
              <a:rPr lang="en-US" sz="3200"/>
              <a:t>How can you connect to the Internet?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457200" y="3124200"/>
            <a:ext cx="3656013" cy="1752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D94439"/>
              </a:buClr>
              <a:buFont typeface="Times" pitchFamily="18" charset="0"/>
              <a:buNone/>
            </a:pPr>
            <a:r>
              <a:rPr kumimoji="1" lang="en-US" sz="1800" b="1">
                <a:solidFill>
                  <a:srgbClr val="D94439"/>
                </a:solidFill>
                <a:latin typeface="Times New Roman" charset="0"/>
              </a:rPr>
              <a:t>Dial-up access</a:t>
            </a:r>
            <a:r>
              <a:rPr kumimoji="1" lang="en-US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1" lang="en-US" sz="180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1800">
                <a:solidFill>
                  <a:srgbClr val="000000"/>
                </a:solidFill>
                <a:latin typeface="Times New Roman" charset="0"/>
              </a:rPr>
              <a:t>modem in your </a:t>
            </a:r>
            <a:br>
              <a:rPr kumimoji="1" lang="en-US" sz="180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1800">
                <a:solidFill>
                  <a:srgbClr val="000000"/>
                </a:solidFill>
                <a:latin typeface="Times New Roman" charset="0"/>
              </a:rPr>
              <a:t>computer uses a </a:t>
            </a:r>
            <a:br>
              <a:rPr kumimoji="1" lang="en-US" sz="180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1800">
                <a:solidFill>
                  <a:srgbClr val="000000"/>
                </a:solidFill>
                <a:latin typeface="Times New Roman" charset="0"/>
              </a:rPr>
              <a:t>standard telephone line </a:t>
            </a:r>
            <a:br>
              <a:rPr kumimoji="1" lang="en-US" sz="1800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1800">
                <a:solidFill>
                  <a:srgbClr val="000000"/>
                </a:solidFill>
                <a:latin typeface="Times New Roman" charset="0"/>
              </a:rPr>
              <a:t>to connect to the Internet</a:t>
            </a:r>
          </a:p>
          <a:p>
            <a:pPr algn="ctr"/>
            <a:endParaRPr kumimoji="1" lang="en-US" sz="1600" b="1">
              <a:latin typeface="Times New Roman" charset="0"/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4648200" y="3124200"/>
            <a:ext cx="3748088" cy="1752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>
              <a:spcBef>
                <a:spcPct val="20000"/>
              </a:spcBef>
              <a:buClr>
                <a:srgbClr val="D94439"/>
              </a:buClr>
              <a:buFont typeface="Times" pitchFamily="18" charset="0"/>
              <a:buNone/>
            </a:pPr>
            <a:r>
              <a:rPr kumimoji="1" lang="en-US" sz="1800">
                <a:solidFill>
                  <a:schemeClr val="bg2"/>
                </a:solidFill>
                <a:latin typeface="Times New Roman" charset="0"/>
              </a:rPr>
              <a:t>Digital subscriber line</a:t>
            </a:r>
            <a:r>
              <a:rPr kumimoji="1" lang="en-US" sz="1800" b="1">
                <a:solidFill>
                  <a:srgbClr val="D94439"/>
                </a:solidFill>
                <a:latin typeface="Times New Roman" charset="0"/>
              </a:rPr>
              <a:t> (DSL)</a:t>
            </a:r>
            <a:r>
              <a:rPr kumimoji="1" lang="en-US" sz="1800">
                <a:solidFill>
                  <a:schemeClr val="bg2"/>
                </a:solidFill>
                <a:latin typeface="Times New Roman" charset="0"/>
              </a:rPr>
              <a:t>,</a:t>
            </a:r>
            <a:r>
              <a:rPr kumimoji="1" lang="en-US" sz="1800">
                <a:solidFill>
                  <a:srgbClr val="D94439"/>
                </a:solidFill>
                <a:latin typeface="Times New Roman" charset="0"/>
              </a:rPr>
              <a:t> </a:t>
            </a:r>
            <a:br>
              <a:rPr kumimoji="1" lang="en-US" sz="1800">
                <a:solidFill>
                  <a:srgbClr val="D94439"/>
                </a:solidFill>
                <a:latin typeface="Times New Roman" charset="0"/>
              </a:rPr>
            </a:br>
            <a:r>
              <a:rPr kumimoji="1" lang="en-US" sz="1800">
                <a:solidFill>
                  <a:schemeClr val="bg2"/>
                </a:solidFill>
                <a:latin typeface="Times New Roman" charset="0"/>
              </a:rPr>
              <a:t>cable telephone Internet </a:t>
            </a:r>
            <a:br>
              <a:rPr kumimoji="1" lang="en-US" sz="1800">
                <a:solidFill>
                  <a:schemeClr val="bg2"/>
                </a:solidFill>
                <a:latin typeface="Times New Roman" charset="0"/>
              </a:rPr>
            </a:br>
            <a:r>
              <a:rPr kumimoji="1" lang="en-US" sz="1800">
                <a:solidFill>
                  <a:schemeClr val="bg2"/>
                </a:solidFill>
                <a:latin typeface="Times New Roman" charset="0"/>
              </a:rPr>
              <a:t>services (CATV),</a:t>
            </a:r>
            <a:r>
              <a:rPr kumimoji="1" lang="en-US" sz="1800" b="1">
                <a:solidFill>
                  <a:srgbClr val="D94439"/>
                </a:solidFill>
                <a:latin typeface="Times New Roman" charset="0"/>
              </a:rPr>
              <a:t> cable modem</a:t>
            </a:r>
            <a:r>
              <a:rPr kumimoji="1" lang="en-US" sz="1800">
                <a:solidFill>
                  <a:schemeClr val="bg2"/>
                </a:solidFill>
                <a:latin typeface="Times New Roman" charset="0"/>
              </a:rPr>
              <a:t>,</a:t>
            </a:r>
            <a:br>
              <a:rPr kumimoji="1" lang="en-US" sz="1800">
                <a:solidFill>
                  <a:schemeClr val="bg2"/>
                </a:solidFill>
                <a:latin typeface="Times New Roman" charset="0"/>
              </a:rPr>
            </a:br>
            <a:r>
              <a:rPr kumimoji="1" lang="en-US" sz="1800">
                <a:solidFill>
                  <a:schemeClr val="bg2"/>
                </a:solidFill>
                <a:latin typeface="Times New Roman" charset="0"/>
              </a:rPr>
              <a:t>fixed wireless, and satellite modems</a:t>
            </a:r>
            <a:endParaRPr kumimoji="1" lang="en-US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029200" y="4724400"/>
            <a:ext cx="3124200" cy="9906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ctr"/>
            <a:r>
              <a:rPr kumimoji="1" lang="en-US" sz="1600" b="1">
                <a:latin typeface="Times New Roman" charset="0"/>
              </a:rPr>
              <a:t>Connection is always on—</a:t>
            </a:r>
            <a:br>
              <a:rPr kumimoji="1" lang="en-US" sz="1600" b="1">
                <a:latin typeface="Times New Roman" charset="0"/>
              </a:rPr>
            </a:br>
            <a:r>
              <a:rPr kumimoji="1" lang="en-US" sz="1600" b="1">
                <a:latin typeface="Times New Roman" charset="0"/>
              </a:rPr>
              <a:t>whenever the computer </a:t>
            </a:r>
            <a:br>
              <a:rPr kumimoji="1" lang="en-US" sz="1600" b="1">
                <a:latin typeface="Times New Roman" charset="0"/>
              </a:rPr>
            </a:br>
            <a:r>
              <a:rPr kumimoji="1" lang="en-US" sz="1600" b="1">
                <a:latin typeface="Times New Roman" charset="0"/>
              </a:rPr>
              <a:t>is running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85800" y="4724400"/>
            <a:ext cx="3124200" cy="9906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ctr"/>
            <a:r>
              <a:rPr kumimoji="1" lang="en-US" sz="1600" b="1">
                <a:latin typeface="Times New Roman" charset="0"/>
              </a:rPr>
              <a:t>Connection must be established </a:t>
            </a:r>
            <a:br>
              <a:rPr kumimoji="1" lang="en-US" sz="1600" b="1">
                <a:latin typeface="Times New Roman" charset="0"/>
              </a:rPr>
            </a:br>
            <a:r>
              <a:rPr kumimoji="1" lang="en-US" sz="1600" b="1">
                <a:latin typeface="Times New Roman" charset="0"/>
              </a:rPr>
              <a:t>each time you log on.</a:t>
            </a:r>
            <a:br>
              <a:rPr kumimoji="1" lang="en-US" sz="1600" b="1">
                <a:latin typeface="Times New Roman" charset="0"/>
              </a:rPr>
            </a:br>
            <a:r>
              <a:rPr kumimoji="1" lang="en-US" sz="1600" b="1">
                <a:latin typeface="Times New Roman" charset="0"/>
              </a:rPr>
              <a:t> Slow but inexpensive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 autoUpdateAnimBg="0"/>
      <p:bldP spid="13333" grpId="0" animBg="1" autoUpdateAnimBg="0"/>
      <p:bldP spid="13315" grpId="0" build="p" bldLvl="5" autoUpdateAnimBg="0" advAuto="1000"/>
      <p:bldP spid="13330" grpId="0" animBg="1" autoUpdateAnimBg="0"/>
      <p:bldP spid="13331" grpId="0" animBg="1" autoUpdateAnimBg="0"/>
      <p:bldP spid="13339" grpId="0" animBg="1" autoUpdateAnimBg="0"/>
      <p:bldP spid="1334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Video: Choosing a Broadband Provider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Choose the broadband connection that will best meet your Internet connection needs</a:t>
            </a:r>
          </a:p>
        </p:txBody>
      </p:sp>
      <p:sp>
        <p:nvSpPr>
          <p:cNvPr id="146436" name="AutoShape 4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4724400" y="2667000"/>
            <a:ext cx="617538" cy="6858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4724400" y="3733800"/>
            <a:ext cx="617538" cy="685800"/>
          </a:xfrm>
          <a:prstGeom prst="actionButtonMovie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470525" y="2590800"/>
            <a:ext cx="1631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low quality</a:t>
            </a:r>
            <a:br>
              <a:rPr lang="en-US" b="1">
                <a:solidFill>
                  <a:srgbClr val="000000"/>
                </a:solidFill>
                <a:latin typeface="Times New Roman" charset="0"/>
              </a:rPr>
            </a:br>
            <a:r>
              <a:rPr lang="en-US" sz="1800">
                <a:solidFill>
                  <a:srgbClr val="000000"/>
                </a:solidFill>
                <a:latin typeface="Times New Roman" charset="0"/>
              </a:rPr>
              <a:t>(click to start)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486400" y="3733800"/>
            <a:ext cx="17510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high quality</a:t>
            </a:r>
            <a:br>
              <a:rPr lang="en-US" b="1">
                <a:solidFill>
                  <a:srgbClr val="000000"/>
                </a:solidFill>
                <a:latin typeface="Times New Roman" charset="0"/>
              </a:rPr>
            </a:br>
            <a:r>
              <a:rPr lang="en-US" sz="1800">
                <a:solidFill>
                  <a:srgbClr val="000000"/>
                </a:solidFill>
                <a:latin typeface="Times New Roman" charset="0"/>
              </a:rPr>
              <a:t>(click to start)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644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46443" name="Picture 11"/>
          <p:cNvPicPr>
            <a:picLocks noChangeAspect="1" noChangeArrowheads="1"/>
          </p:cNvPicPr>
          <p:nvPr/>
        </p:nvPicPr>
        <p:blipFill>
          <a:blip r:embed="rId4"/>
          <a:srcRect l="25098" t="18733" r="46887" b="52156"/>
          <a:stretch>
            <a:fillRect/>
          </a:stretch>
        </p:blipFill>
        <p:spPr bwMode="auto">
          <a:xfrm>
            <a:off x="1676400" y="2514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Internet Works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19188"/>
            <a:ext cx="6400800" cy="5095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What are ways to access the Internet?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1547813"/>
            <a:ext cx="64008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AutoNum type="arabicPeriod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ISP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, Regional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or National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AutoNum type="arabicPeriod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OSP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(AOL and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MSN, for example)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AutoNum type="arabicPeriod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Wireless Internet </a:t>
            </a:r>
            <a:br>
              <a:rPr kumimoji="1" lang="en-US" sz="2600" b="1">
                <a:solidFill>
                  <a:srgbClr val="D94439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Service Provider</a:t>
            </a:r>
          </a:p>
        </p:txBody>
      </p:sp>
      <p:pic>
        <p:nvPicPr>
          <p:cNvPr id="15373" name="Picture 13" descr="04-069-fig2-02-ar4"/>
          <p:cNvPicPr>
            <a:picLocks noChangeAspect="1" noChangeArrowheads="1"/>
          </p:cNvPicPr>
          <p:nvPr/>
        </p:nvPicPr>
        <p:blipFill>
          <a:blip r:embed="rId2"/>
          <a:srcRect l="30000" r="21249" b="27272"/>
          <a:stretch>
            <a:fillRect/>
          </a:stretch>
        </p:blipFill>
        <p:spPr bwMode="auto">
          <a:xfrm>
            <a:off x="4191000" y="1752600"/>
            <a:ext cx="4419600" cy="3625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 advAuto="1000"/>
      <p:bldP spid="15371" grpId="0" build="p" bldLvl="2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Internet Works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19188"/>
            <a:ext cx="8585200" cy="8905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/>
              <a:t>How might data travel the Internet using a</a:t>
            </a:r>
            <a:br>
              <a:rPr lang="en-US"/>
            </a:br>
            <a:r>
              <a:rPr lang="en-US"/>
              <a:t>cable modem connection?</a:t>
            </a: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69" name="AutoShape 6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Text Box 6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7508" name="Picture 100" descr="04-069-fig2-03-ar2"/>
          <p:cNvPicPr>
            <a:picLocks noChangeAspect="1" noChangeArrowheads="1"/>
          </p:cNvPicPr>
          <p:nvPr/>
        </p:nvPicPr>
        <p:blipFill>
          <a:blip r:embed="rId2"/>
          <a:srcRect l="5951" t="11667" r="10213" b="16667"/>
          <a:stretch>
            <a:fillRect/>
          </a:stretch>
        </p:blipFill>
        <p:spPr bwMode="auto">
          <a:xfrm>
            <a:off x="1905000" y="2057400"/>
            <a:ext cx="5562600" cy="40544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995</Words>
  <Application>Microsoft Office PowerPoint</Application>
  <PresentationFormat>On-screen Show (4:3)</PresentationFormat>
  <Paragraphs>209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Internet and World Wide Web</vt:lpstr>
      <vt:lpstr>The Internet</vt:lpstr>
      <vt:lpstr>History of the Internet</vt:lpstr>
      <vt:lpstr>History of the Internet</vt:lpstr>
      <vt:lpstr>History of the Internet</vt:lpstr>
      <vt:lpstr>How the Internet Works</vt:lpstr>
      <vt:lpstr>Video: Choosing a Broadband Provider</vt:lpstr>
      <vt:lpstr>How the Internet Works</vt:lpstr>
      <vt:lpstr>How the Internet Works</vt:lpstr>
      <vt:lpstr>How the Internet Works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Assignment</vt:lpstr>
      <vt:lpstr>Slide 34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and World Wide Web</dc:title>
  <dc:creator>MELZZ</dc:creator>
  <cp:lastModifiedBy>MELZZ</cp:lastModifiedBy>
  <cp:revision>6</cp:revision>
  <dcterms:created xsi:type="dcterms:W3CDTF">2012-03-29T01:57:23Z</dcterms:created>
  <dcterms:modified xsi:type="dcterms:W3CDTF">2012-03-29T03:18:35Z</dcterms:modified>
</cp:coreProperties>
</file>