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EAC"/>
    <a:srgbClr val="FFCCFF"/>
    <a:srgbClr val="FF9966"/>
    <a:srgbClr val="BCE993"/>
    <a:srgbClr val="A8E274"/>
    <a:srgbClr val="7DD330"/>
    <a:srgbClr val="00CC00"/>
    <a:srgbClr val="0C7CD2"/>
    <a:srgbClr val="1F7EE7"/>
    <a:srgbClr val="AE15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42367-5B6B-407B-9D41-403FF6921BEA}" type="datetimeFigureOut">
              <a:rPr lang="id-ID" smtClean="0"/>
              <a:pPr/>
              <a:t>02/04/2012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E200A-FF57-4E7D-8226-55A81234C9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49310-E541-4C24-97D2-C448DD53EC12}" type="datetimeFigureOut">
              <a:rPr lang="id-ID" smtClean="0"/>
              <a:pPr/>
              <a:t>02/04/2012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5DD9-5337-4FCC-9B8C-E23D72AD3F7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5DD9-5337-4FCC-9B8C-E23D72AD3F7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fsdhn ifez iez 6754 fgd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Page </a:t>
            </a:r>
            <a:fld id="{33F3EB37-158A-4ADD-A96A-667DEA8128A4}" type="slidenum">
              <a:rPr lang="fr-FR" b="1"/>
              <a:pPr/>
              <a:t>‹#›</a:t>
            </a:fld>
            <a:endParaRPr lang="fr-F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5" name="Picture 27" descr="nfv gfoj rze765 fj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5496" y="2636912"/>
            <a:ext cx="9072240" cy="202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id-ID" sz="36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>Metode Simpleks Dual dan Kasus Khusus Metode Simpleks</a:t>
            </a:r>
            <a:endParaRPr lang="fr-FR" sz="3600" b="1" dirty="0">
              <a:solidFill>
                <a:schemeClr val="bg1">
                  <a:lumMod val="95000"/>
                </a:schemeClr>
              </a:solidFill>
              <a:latin typeface="Verdana" pitchFamily="34" charset="0"/>
            </a:endParaRPr>
          </a:p>
          <a:p>
            <a:pPr algn="ctr"/>
            <a:endParaRPr lang="fr-FR" sz="36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19062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Latihan</a:t>
            </a:r>
            <a:endParaRPr lang="fr-FR" sz="320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6895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/>
            <a:r>
              <a:rPr lang="id-ID" sz="2800" dirty="0" smtClean="0">
                <a:latin typeface="+mj-lt"/>
              </a:rPr>
              <a:t>Gunakan metode dual simpleks 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1. Minimumkan z = 2x1+3x2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Kendala		2x1 + 2x2 ≤ 30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			 x1  + 2x2</a:t>
            </a:r>
            <a:r>
              <a:rPr lang="id-ID" sz="2800" dirty="0" smtClean="0"/>
              <a:t> ≥ 10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			 x1,x2 ≥ 0 </a:t>
            </a:r>
          </a:p>
          <a:p>
            <a:pPr marL="514350" indent="-514350" algn="just"/>
            <a:endParaRPr lang="id-ID" sz="2800" dirty="0" smtClean="0">
              <a:latin typeface="+mj-lt"/>
            </a:endParaRPr>
          </a:p>
          <a:p>
            <a:pPr marL="514350" indent="-514350" algn="just"/>
            <a:r>
              <a:rPr lang="id-ID" sz="2800" dirty="0" smtClean="0">
                <a:latin typeface="+mj-lt"/>
              </a:rPr>
              <a:t>2. Minimumkan z = 4x1+2x2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Kendala 	x1+x2 = 1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			3x1-x2</a:t>
            </a:r>
            <a:r>
              <a:rPr lang="id-ID" sz="2800" dirty="0" smtClean="0"/>
              <a:t> ≥2</a:t>
            </a:r>
          </a:p>
          <a:p>
            <a:pPr marL="514350" indent="-514350" algn="just"/>
            <a:r>
              <a:rPr lang="id-ID" sz="2800" dirty="0" smtClean="0"/>
              <a:t>				 x1,x2 ≥ 0 </a:t>
            </a:r>
          </a:p>
          <a:p>
            <a:pPr marL="514350" indent="-514350" algn="just"/>
            <a:r>
              <a:rPr lang="id-ID" sz="2800" dirty="0" smtClean="0"/>
              <a:t>(Gantikan persamaan dengan dua pertidaksamaan)</a:t>
            </a:r>
          </a:p>
          <a:p>
            <a:pPr marL="514350" indent="-514350" algn="just"/>
            <a:endParaRPr lang="id-ID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19062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Latihan</a:t>
            </a:r>
            <a:endParaRPr lang="fr-FR" sz="320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6895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/>
            <a:r>
              <a:rPr lang="id-ID" sz="2800" dirty="0" smtClean="0">
                <a:latin typeface="+mj-lt"/>
              </a:rPr>
              <a:t>Tunjukkan PL ini mengalami degenerasi temporer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3</a:t>
            </a:r>
            <a:r>
              <a:rPr lang="id-ID" sz="2800" smtClean="0">
                <a:latin typeface="+mj-lt"/>
              </a:rPr>
              <a:t>. </a:t>
            </a:r>
            <a:r>
              <a:rPr lang="id-ID" sz="2800" dirty="0" smtClean="0">
                <a:latin typeface="+mj-lt"/>
              </a:rPr>
              <a:t>Maksimumkan  z = 3x1+2x2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Kendala		 4x1 + 3x2 ≤ 12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			 4x1 +   x2</a:t>
            </a:r>
            <a:r>
              <a:rPr lang="id-ID" sz="2800" dirty="0" smtClean="0"/>
              <a:t> ≤ 8</a:t>
            </a:r>
          </a:p>
          <a:p>
            <a:pPr marL="514350" indent="-514350" algn="just"/>
            <a:r>
              <a:rPr lang="id-ID" sz="2800" dirty="0" smtClean="0"/>
              <a:t>				 4x1 -    x2 ≤ 12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			 x1,x2 ≥ 0 </a:t>
            </a:r>
          </a:p>
          <a:p>
            <a:pPr marL="514350" indent="-514350" algn="just"/>
            <a:endParaRPr lang="id-ID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4088" y="6093296"/>
            <a:ext cx="1872208" cy="432048"/>
          </a:xfrm>
          <a:prstGeom prst="rect">
            <a:avLst/>
          </a:prstGeom>
          <a:solidFill>
            <a:srgbClr val="A8E274"/>
          </a:solidFill>
          <a:ln>
            <a:solidFill>
              <a:srgbClr val="7DD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7236296" y="5229200"/>
            <a:ext cx="576064" cy="1008112"/>
          </a:xfrm>
          <a:prstGeom prst="rect">
            <a:avLst/>
          </a:prstGeom>
          <a:solidFill>
            <a:srgbClr val="A8E274"/>
          </a:solidFill>
          <a:ln>
            <a:solidFill>
              <a:srgbClr val="7DD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2568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Pengantar</a:t>
            </a:r>
            <a:endParaRPr lang="fr-FR" sz="3200" u="sng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9512" y="1628800"/>
            <a:ext cx="86409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/>
            <a:r>
              <a:rPr lang="id-ID" sz="2800" dirty="0" smtClean="0">
                <a:latin typeface="Verdana" pitchFamily="34" charset="0"/>
              </a:rPr>
              <a:t>Ide awal digunakan untuk menyelesaikan masalah PL tanpa menggunakan variabel artifisial </a:t>
            </a:r>
            <a:r>
              <a:rPr lang="id-ID" sz="2800" dirty="0" smtClean="0">
                <a:latin typeface="Verdana" pitchFamily="34" charset="0"/>
                <a:sym typeface="Wingdings"/>
              </a:rPr>
              <a:t> muncul masalah PL yang </a:t>
            </a:r>
            <a:r>
              <a:rPr lang="id-ID" sz="2800" b="1" dirty="0" smtClean="0">
                <a:latin typeface="Verdana" pitchFamily="34" charset="0"/>
                <a:sym typeface="Wingdings"/>
              </a:rPr>
              <a:t>tidak memiliki pemecahan dasar yang layak </a:t>
            </a:r>
            <a:r>
              <a:rPr lang="id-ID" sz="2800" dirty="0" smtClean="0">
                <a:latin typeface="Verdana" pitchFamily="34" charset="0"/>
              </a:rPr>
              <a:t>(non-fisibel) = kendala nonnegatif tidak dipenuhi, maka digunakan metode Dual-Simpleks</a:t>
            </a:r>
          </a:p>
          <a:p>
            <a:pPr marL="457200" indent="-457200" algn="just"/>
            <a:r>
              <a:rPr lang="id-ID" sz="2800" dirty="0" smtClean="0">
                <a:latin typeface="Verdana" pitchFamily="34" charset="0"/>
              </a:rPr>
              <a:t>Contoh : minimumkan z = 2x1+3x2</a:t>
            </a:r>
          </a:p>
          <a:p>
            <a:pPr marL="457200" indent="-457200" algn="just"/>
            <a:r>
              <a:rPr lang="id-ID" sz="2800" dirty="0" smtClean="0">
                <a:latin typeface="Verdana" pitchFamily="34" charset="0"/>
              </a:rPr>
              <a:t>			kendala		   -x1+  x2 ≤-5</a:t>
            </a:r>
          </a:p>
          <a:p>
            <a:pPr marL="457200" indent="-457200" algn="just"/>
            <a:r>
              <a:rPr lang="id-ID" sz="2800" dirty="0" smtClean="0">
                <a:latin typeface="Verdana" pitchFamily="34" charset="0"/>
              </a:rPr>
              <a:t>						   3x1+ x2 ≤-6</a:t>
            </a:r>
          </a:p>
          <a:p>
            <a:pPr marL="457200" indent="-457200" algn="just"/>
            <a:r>
              <a:rPr lang="id-ID" sz="2800" dirty="0" smtClean="0">
                <a:latin typeface="Verdana" pitchFamily="34" charset="0"/>
              </a:rPr>
              <a:t>			syarat nonegatif    x1,x2≥0</a:t>
            </a:r>
          </a:p>
          <a:p>
            <a:pPr marL="457200" indent="-457200" algn="just"/>
            <a:endParaRPr lang="id-ID" sz="28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819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Ketentuan Metode Dual Simpleks</a:t>
            </a:r>
            <a:endParaRPr lang="fr-FR" sz="3200" u="sng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512" y="1628502"/>
            <a:ext cx="8568952" cy="504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latin typeface="+mj-lt"/>
              </a:rPr>
              <a:t>Leaving variable adalah variabel basis yang memiliki nilai paling negatif (jika nilainya sama dipilih sembarang). Bila variabel basis sudah positif/nol </a:t>
            </a:r>
            <a:r>
              <a:rPr lang="id-ID" sz="2800" dirty="0" smtClean="0">
                <a:latin typeface="+mj-lt"/>
                <a:cs typeface="Arial"/>
              </a:rPr>
              <a:t>→ proses berakhir (solusi sudah fisibel dan optimal)</a:t>
            </a:r>
            <a:endParaRPr lang="id-ID" sz="2800" dirty="0" smtClean="0">
              <a:latin typeface="+mj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latin typeface="+mj-lt"/>
              </a:rPr>
              <a:t>Entering Variabel dipilih dari variabel non-basis berdasarkan rasio = koefisien persamaan z dibagi dengan koefisien persamaan yang berkaitan dengan baris Leaving Variabel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  <a:r>
              <a:rPr lang="id-ID" sz="2200" b="1" dirty="0" smtClean="0">
                <a:latin typeface="+mj-lt"/>
              </a:rPr>
              <a:t>Minimasi : EV = variabel dengan rasio positif terkecil</a:t>
            </a:r>
          </a:p>
          <a:p>
            <a:pPr marL="514350" indent="-514350" algn="just"/>
            <a:r>
              <a:rPr lang="id-ID" sz="2200" b="1" dirty="0" smtClean="0">
                <a:latin typeface="+mj-lt"/>
              </a:rPr>
              <a:t>	Maksimasi : EV = variabel dengan absolut terkecil</a:t>
            </a:r>
            <a:endParaRPr lang="fr-FR" sz="2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72200" y="3212976"/>
            <a:ext cx="2448272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372200" y="2780928"/>
            <a:ext cx="2448272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372200" y="2276872"/>
            <a:ext cx="2448272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195736" y="3212976"/>
            <a:ext cx="2232248" cy="432048"/>
          </a:xfrm>
          <a:prstGeom prst="rect">
            <a:avLst/>
          </a:prstGeom>
          <a:solidFill>
            <a:srgbClr val="A8E2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195736" y="2780928"/>
            <a:ext cx="2232248" cy="432048"/>
          </a:xfrm>
          <a:prstGeom prst="rect">
            <a:avLst/>
          </a:prstGeom>
          <a:solidFill>
            <a:srgbClr val="A8E2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195736" y="2348880"/>
            <a:ext cx="2232248" cy="432048"/>
          </a:xfrm>
          <a:prstGeom prst="rect">
            <a:avLst/>
          </a:prstGeom>
          <a:solidFill>
            <a:srgbClr val="A8E2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1816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Contoh</a:t>
            </a:r>
            <a:endParaRPr lang="fr-FR" sz="3200" u="sng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7504" y="1700510"/>
            <a:ext cx="8964488" cy="547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 numCol="2"/>
          <a:lstStyle/>
          <a:p>
            <a:pPr marL="514350" indent="-514350" algn="just"/>
            <a:r>
              <a:rPr lang="id-ID" sz="2800" dirty="0" smtClean="0">
                <a:latin typeface="+mn-lt"/>
              </a:rPr>
              <a:t>Minimumkan z = 4x</a:t>
            </a:r>
            <a:r>
              <a:rPr lang="id-ID" sz="1600" dirty="0" smtClean="0">
                <a:latin typeface="+mn-lt"/>
              </a:rPr>
              <a:t>1</a:t>
            </a:r>
            <a:r>
              <a:rPr lang="id-ID" sz="2800" dirty="0" smtClean="0">
                <a:latin typeface="+mn-lt"/>
              </a:rPr>
              <a:t>+2x</a:t>
            </a:r>
            <a:r>
              <a:rPr lang="id-ID" sz="1600" dirty="0" smtClean="0">
                <a:latin typeface="+mn-lt"/>
              </a:rPr>
              <a:t>2</a:t>
            </a:r>
            <a:endParaRPr lang="id-ID" sz="2800" dirty="0" smtClean="0">
              <a:latin typeface="+mn-lt"/>
            </a:endParaRPr>
          </a:p>
          <a:p>
            <a:pPr marL="514350" indent="-514350" algn="just"/>
            <a:r>
              <a:rPr lang="id-ID" sz="2800" dirty="0" smtClean="0">
                <a:latin typeface="+mn-lt"/>
              </a:rPr>
              <a:t>Kendala       3x</a:t>
            </a:r>
            <a:r>
              <a:rPr lang="id-ID" sz="1600" dirty="0" smtClean="0">
                <a:latin typeface="+mn-lt"/>
              </a:rPr>
              <a:t>1</a:t>
            </a:r>
            <a:r>
              <a:rPr lang="id-ID" sz="2800" dirty="0" smtClean="0">
                <a:latin typeface="+mn-lt"/>
              </a:rPr>
              <a:t>+  x</a:t>
            </a:r>
            <a:r>
              <a:rPr lang="id-ID" sz="1600" dirty="0" smtClean="0">
                <a:latin typeface="+mn-lt"/>
              </a:rPr>
              <a:t>2</a:t>
            </a:r>
            <a:r>
              <a:rPr lang="id-ID" sz="2800" dirty="0" smtClean="0">
                <a:latin typeface="+mn-lt"/>
              </a:rPr>
              <a:t> ≥27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		            x</a:t>
            </a:r>
            <a:r>
              <a:rPr lang="id-ID" sz="1600" dirty="0" smtClean="0">
                <a:latin typeface="+mn-lt"/>
              </a:rPr>
              <a:t>1</a:t>
            </a:r>
            <a:r>
              <a:rPr lang="id-ID" sz="2800" dirty="0" smtClean="0">
                <a:latin typeface="+mn-lt"/>
              </a:rPr>
              <a:t>+  x</a:t>
            </a:r>
            <a:r>
              <a:rPr lang="id-ID" sz="1600" dirty="0" smtClean="0">
                <a:latin typeface="+mn-lt"/>
              </a:rPr>
              <a:t>2</a:t>
            </a:r>
            <a:r>
              <a:rPr lang="id-ID" sz="2800" dirty="0" smtClean="0">
                <a:latin typeface="+mn-lt"/>
              </a:rPr>
              <a:t> ≥21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		            x</a:t>
            </a:r>
            <a:r>
              <a:rPr lang="id-ID" sz="1600" dirty="0" smtClean="0">
                <a:latin typeface="+mn-lt"/>
              </a:rPr>
              <a:t>1</a:t>
            </a:r>
            <a:r>
              <a:rPr lang="id-ID" sz="2800" dirty="0" smtClean="0">
                <a:latin typeface="+mn-lt"/>
              </a:rPr>
              <a:t>+2x</a:t>
            </a:r>
            <a:r>
              <a:rPr lang="id-ID" sz="1600" dirty="0" smtClean="0">
                <a:latin typeface="+mn-lt"/>
              </a:rPr>
              <a:t>2</a:t>
            </a:r>
            <a:r>
              <a:rPr lang="id-ID" sz="2800" dirty="0" smtClean="0">
                <a:latin typeface="+mn-lt"/>
              </a:rPr>
              <a:t> ≥30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		            x</a:t>
            </a:r>
            <a:r>
              <a:rPr lang="id-ID" sz="1600" dirty="0" smtClean="0">
                <a:latin typeface="+mn-lt"/>
              </a:rPr>
              <a:t>1</a:t>
            </a:r>
            <a:r>
              <a:rPr lang="id-ID" sz="2800" dirty="0" smtClean="0">
                <a:latin typeface="+mn-lt"/>
              </a:rPr>
              <a:t>,x</a:t>
            </a:r>
            <a:r>
              <a:rPr lang="id-ID" sz="1600" dirty="0" smtClean="0">
                <a:latin typeface="+mn-lt"/>
              </a:rPr>
              <a:t>2</a:t>
            </a:r>
            <a:r>
              <a:rPr lang="id-ID" sz="2800" dirty="0" smtClean="0">
                <a:latin typeface="+mn-lt"/>
              </a:rPr>
              <a:t> ≥ 0</a:t>
            </a:r>
          </a:p>
          <a:p>
            <a:pPr marL="514350" indent="-514350" algn="just"/>
            <a:endParaRPr lang="id-ID" sz="2800" dirty="0" smtClean="0">
              <a:latin typeface="+mn-lt"/>
            </a:endParaRPr>
          </a:p>
          <a:p>
            <a:pPr marL="514350" indent="-514350" algn="just"/>
            <a:r>
              <a:rPr lang="id-ID" sz="2800" dirty="0" smtClean="0">
                <a:latin typeface="+mn-lt"/>
              </a:rPr>
              <a:t>Tidak menggunakan 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variabel artifisial maka 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kalikan semua kendala 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dengan pembatas “≥” 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dengan -1 maka</a:t>
            </a:r>
          </a:p>
          <a:p>
            <a:pPr marL="514350" indent="-514350" algn="just"/>
            <a:endParaRPr lang="id-ID" sz="2800" dirty="0" smtClean="0">
              <a:latin typeface="+mn-lt"/>
            </a:endParaRPr>
          </a:p>
          <a:p>
            <a:pPr marL="514350" indent="-514350" algn="just"/>
            <a:r>
              <a:rPr lang="id-ID" sz="2800" dirty="0" smtClean="0">
                <a:latin typeface="+mn-lt"/>
              </a:rPr>
              <a:t> Minimumkan </a:t>
            </a:r>
            <a:r>
              <a:rPr lang="id-ID" sz="2800" dirty="0" smtClean="0"/>
              <a:t>z = 4x</a:t>
            </a:r>
            <a:r>
              <a:rPr lang="id-ID" sz="1600" dirty="0" smtClean="0"/>
              <a:t>1</a:t>
            </a:r>
            <a:r>
              <a:rPr lang="id-ID" sz="2800" dirty="0" smtClean="0"/>
              <a:t>+2x</a:t>
            </a:r>
            <a:r>
              <a:rPr lang="id-ID" sz="1600" dirty="0" smtClean="0"/>
              <a:t>2</a:t>
            </a:r>
            <a:r>
              <a:rPr lang="id-ID" sz="2800" dirty="0" smtClean="0">
                <a:latin typeface="+mn-lt"/>
              </a:rPr>
              <a:t> </a:t>
            </a:r>
          </a:p>
          <a:p>
            <a:pPr marL="514350" indent="-514350" algn="just"/>
            <a:r>
              <a:rPr lang="id-ID" sz="2800" dirty="0" smtClean="0">
                <a:latin typeface="+mn-lt"/>
              </a:rPr>
              <a:t>  </a:t>
            </a:r>
            <a:r>
              <a:rPr lang="id-ID" sz="2800" dirty="0" smtClean="0">
                <a:solidFill>
                  <a:srgbClr val="7030A0"/>
                </a:solidFill>
              </a:rPr>
              <a:t>Kendala    -3x</a:t>
            </a:r>
            <a:r>
              <a:rPr lang="id-ID" sz="1600" dirty="0" smtClean="0">
                <a:solidFill>
                  <a:srgbClr val="7030A0"/>
                </a:solidFill>
              </a:rPr>
              <a:t>1</a:t>
            </a:r>
            <a:r>
              <a:rPr lang="id-ID" sz="2800" dirty="0" smtClean="0">
                <a:solidFill>
                  <a:srgbClr val="7030A0"/>
                </a:solidFill>
              </a:rPr>
              <a:t>-  x</a:t>
            </a:r>
            <a:r>
              <a:rPr lang="id-ID" sz="16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 ≤ -27</a:t>
            </a:r>
          </a:p>
          <a:p>
            <a:pPr marL="514350" indent="-514350" algn="just"/>
            <a:r>
              <a:rPr lang="id-ID" sz="2800" dirty="0" smtClean="0">
                <a:solidFill>
                  <a:srgbClr val="7030A0"/>
                </a:solidFill>
              </a:rPr>
              <a:t>		          -  x</a:t>
            </a:r>
            <a:r>
              <a:rPr lang="id-ID" sz="1600" dirty="0" smtClean="0">
                <a:solidFill>
                  <a:srgbClr val="7030A0"/>
                </a:solidFill>
              </a:rPr>
              <a:t>1</a:t>
            </a:r>
            <a:r>
              <a:rPr lang="id-ID" sz="2800" dirty="0" smtClean="0">
                <a:solidFill>
                  <a:srgbClr val="7030A0"/>
                </a:solidFill>
              </a:rPr>
              <a:t>-  x</a:t>
            </a:r>
            <a:r>
              <a:rPr lang="id-ID" sz="16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 ≤ -21</a:t>
            </a:r>
          </a:p>
          <a:p>
            <a:pPr marL="514350" indent="-514350" algn="just"/>
            <a:r>
              <a:rPr lang="id-ID" sz="2800" dirty="0" smtClean="0">
                <a:solidFill>
                  <a:srgbClr val="7030A0"/>
                </a:solidFill>
              </a:rPr>
              <a:t>		          -  x</a:t>
            </a:r>
            <a:r>
              <a:rPr lang="id-ID" sz="1600" dirty="0" smtClean="0">
                <a:solidFill>
                  <a:srgbClr val="7030A0"/>
                </a:solidFill>
              </a:rPr>
              <a:t>1</a:t>
            </a:r>
            <a:r>
              <a:rPr lang="id-ID" sz="2800" dirty="0" smtClean="0">
                <a:solidFill>
                  <a:srgbClr val="7030A0"/>
                </a:solidFill>
              </a:rPr>
              <a:t>-2x</a:t>
            </a:r>
            <a:r>
              <a:rPr lang="id-ID" sz="16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 ≤ -30</a:t>
            </a:r>
          </a:p>
          <a:p>
            <a:pPr marL="514350" indent="-514350" algn="just"/>
            <a:r>
              <a:rPr lang="id-ID" sz="2800" dirty="0" smtClean="0">
                <a:solidFill>
                  <a:srgbClr val="7030A0"/>
                </a:solidFill>
              </a:rPr>
              <a:t>		            x</a:t>
            </a:r>
            <a:r>
              <a:rPr lang="id-ID" sz="1600" dirty="0" smtClean="0">
                <a:solidFill>
                  <a:srgbClr val="7030A0"/>
                </a:solidFill>
              </a:rPr>
              <a:t>1</a:t>
            </a:r>
            <a:r>
              <a:rPr lang="id-ID" sz="2800" dirty="0" smtClean="0">
                <a:solidFill>
                  <a:srgbClr val="7030A0"/>
                </a:solidFill>
              </a:rPr>
              <a:t>,x</a:t>
            </a:r>
            <a:r>
              <a:rPr lang="id-ID" sz="1600" dirty="0" smtClean="0">
                <a:solidFill>
                  <a:srgbClr val="7030A0"/>
                </a:solidFill>
              </a:rPr>
              <a:t>2</a:t>
            </a:r>
            <a:r>
              <a:rPr lang="id-ID" sz="2800" dirty="0" smtClean="0">
                <a:solidFill>
                  <a:srgbClr val="7030A0"/>
                </a:solidFill>
              </a:rPr>
              <a:t> ≥ 0</a:t>
            </a:r>
          </a:p>
          <a:p>
            <a:pPr marL="514350" indent="-514350" algn="just"/>
            <a:r>
              <a:rPr lang="id-ID" sz="2800" dirty="0" smtClean="0"/>
              <a:t>Minimumkan z-4x</a:t>
            </a:r>
            <a:r>
              <a:rPr lang="id-ID" sz="1600" dirty="0" smtClean="0"/>
              <a:t>1</a:t>
            </a:r>
            <a:r>
              <a:rPr lang="id-ID" sz="2800" dirty="0" smtClean="0"/>
              <a:t>-2x</a:t>
            </a:r>
            <a:r>
              <a:rPr lang="id-ID" sz="1600" dirty="0" smtClean="0"/>
              <a:t>2</a:t>
            </a:r>
            <a:r>
              <a:rPr lang="id-ID" sz="2800" dirty="0" smtClean="0"/>
              <a:t> =0</a:t>
            </a:r>
          </a:p>
          <a:p>
            <a:pPr marL="514350" indent="-514350" algn="just"/>
            <a:r>
              <a:rPr lang="id-ID" sz="2800" dirty="0" smtClean="0"/>
              <a:t>Kendala </a:t>
            </a:r>
          </a:p>
          <a:p>
            <a:pPr marL="514350" indent="-514350" algn="just"/>
            <a:r>
              <a:rPr lang="id-ID" sz="2800" dirty="0" smtClean="0">
                <a:solidFill>
                  <a:srgbClr val="FF0000"/>
                </a:solidFill>
              </a:rPr>
              <a:t>-3x</a:t>
            </a:r>
            <a:r>
              <a:rPr lang="id-ID" sz="16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>
                <a:solidFill>
                  <a:srgbClr val="FF0000"/>
                </a:solidFill>
              </a:rPr>
              <a:t>-  x</a:t>
            </a:r>
            <a:r>
              <a:rPr lang="id-ID" sz="16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 +S</a:t>
            </a:r>
            <a:r>
              <a:rPr lang="id-ID" sz="16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>
                <a:solidFill>
                  <a:srgbClr val="FF0000"/>
                </a:solidFill>
              </a:rPr>
              <a:t>             = -27</a:t>
            </a:r>
          </a:p>
          <a:p>
            <a:pPr marL="514350" indent="-514350" algn="just"/>
            <a:r>
              <a:rPr lang="id-ID" sz="2800" dirty="0" smtClean="0">
                <a:solidFill>
                  <a:srgbClr val="FF0000"/>
                </a:solidFill>
              </a:rPr>
              <a:t>-  x</a:t>
            </a:r>
            <a:r>
              <a:rPr lang="id-ID" sz="16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>
                <a:solidFill>
                  <a:srgbClr val="FF0000"/>
                </a:solidFill>
              </a:rPr>
              <a:t>-  x</a:t>
            </a:r>
            <a:r>
              <a:rPr lang="id-ID" sz="16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      +S</a:t>
            </a:r>
            <a:r>
              <a:rPr lang="id-ID" sz="16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        = -21</a:t>
            </a:r>
          </a:p>
          <a:p>
            <a:pPr marL="514350" indent="-514350" algn="just"/>
            <a:r>
              <a:rPr lang="id-ID" sz="2800" dirty="0" smtClean="0">
                <a:solidFill>
                  <a:srgbClr val="FF0000"/>
                </a:solidFill>
              </a:rPr>
              <a:t>-  x</a:t>
            </a:r>
            <a:r>
              <a:rPr lang="id-ID" sz="16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>
                <a:solidFill>
                  <a:srgbClr val="FF0000"/>
                </a:solidFill>
              </a:rPr>
              <a:t>-  2x</a:t>
            </a:r>
            <a:r>
              <a:rPr lang="id-ID" sz="16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 	       +S</a:t>
            </a:r>
            <a:r>
              <a:rPr lang="id-ID" sz="1600" dirty="0" smtClean="0">
                <a:solidFill>
                  <a:srgbClr val="FF0000"/>
                </a:solidFill>
              </a:rPr>
              <a:t>3</a:t>
            </a:r>
            <a:r>
              <a:rPr lang="id-ID" sz="2800" dirty="0" smtClean="0">
                <a:solidFill>
                  <a:srgbClr val="FF0000"/>
                </a:solidFill>
              </a:rPr>
              <a:t> = -30</a:t>
            </a:r>
          </a:p>
          <a:p>
            <a:pPr marL="514350" indent="-514350" algn="just"/>
            <a:r>
              <a:rPr lang="id-ID" sz="2800" dirty="0" smtClean="0">
                <a:solidFill>
                  <a:srgbClr val="FF0000"/>
                </a:solidFill>
              </a:rPr>
              <a:t>   x</a:t>
            </a:r>
            <a:r>
              <a:rPr lang="id-ID" sz="16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>
                <a:solidFill>
                  <a:srgbClr val="FF0000"/>
                </a:solidFill>
              </a:rPr>
              <a:t>,x</a:t>
            </a:r>
            <a:r>
              <a:rPr lang="id-ID" sz="1600" dirty="0" smtClean="0">
                <a:solidFill>
                  <a:srgbClr val="FF0000"/>
                </a:solidFill>
              </a:rPr>
              <a:t>2,</a:t>
            </a:r>
            <a:r>
              <a:rPr lang="id-ID" sz="2800" dirty="0" smtClean="0">
                <a:solidFill>
                  <a:srgbClr val="FF0000"/>
                </a:solidFill>
              </a:rPr>
              <a:t>S</a:t>
            </a:r>
            <a:r>
              <a:rPr lang="id-ID" sz="1600" dirty="0" smtClean="0">
                <a:solidFill>
                  <a:srgbClr val="FF0000"/>
                </a:solidFill>
              </a:rPr>
              <a:t>1,</a:t>
            </a:r>
            <a:r>
              <a:rPr lang="id-ID" sz="2800" dirty="0" smtClean="0">
                <a:solidFill>
                  <a:srgbClr val="FF0000"/>
                </a:solidFill>
              </a:rPr>
              <a:t>S</a:t>
            </a:r>
            <a:r>
              <a:rPr lang="id-ID" sz="1600" dirty="0" smtClean="0">
                <a:solidFill>
                  <a:srgbClr val="FF0000"/>
                </a:solidFill>
              </a:rPr>
              <a:t>2,</a:t>
            </a:r>
            <a:r>
              <a:rPr lang="id-ID" sz="2800" dirty="0" smtClean="0">
                <a:solidFill>
                  <a:srgbClr val="FF0000"/>
                </a:solidFill>
              </a:rPr>
              <a:t>S</a:t>
            </a:r>
            <a:r>
              <a:rPr lang="id-ID" sz="1600" dirty="0" smtClean="0">
                <a:solidFill>
                  <a:srgbClr val="FF0000"/>
                </a:solidFill>
              </a:rPr>
              <a:t>3</a:t>
            </a:r>
            <a:r>
              <a:rPr lang="id-ID" sz="2800" dirty="0" smtClean="0">
                <a:solidFill>
                  <a:srgbClr val="FF0000"/>
                </a:solidFill>
              </a:rPr>
              <a:t> ≥ 0</a:t>
            </a:r>
          </a:p>
          <a:p>
            <a:pPr marL="514350" indent="-514350" algn="just"/>
            <a:endParaRPr lang="fr-F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4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4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57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3168352" cy="1754326"/>
          </a:xfrm>
          <a:prstGeom prst="rect">
            <a:avLst/>
          </a:prstGeom>
          <a:solidFill>
            <a:srgbClr val="CBEEAC"/>
          </a:solidFill>
        </p:spPr>
        <p:txBody>
          <a:bodyPr wrap="square">
            <a:spAutoFit/>
          </a:bodyPr>
          <a:lstStyle/>
          <a:p>
            <a:pPr marL="514350" indent="-514350" algn="just"/>
            <a:r>
              <a:rPr lang="id-ID" dirty="0" smtClean="0"/>
              <a:t>Minimumkan z - 4x</a:t>
            </a:r>
            <a:r>
              <a:rPr lang="id-ID" sz="1200" dirty="0" smtClean="0"/>
              <a:t>1 </a:t>
            </a:r>
            <a:r>
              <a:rPr lang="id-ID" dirty="0" smtClean="0"/>
              <a:t>- 2x</a:t>
            </a:r>
            <a:r>
              <a:rPr lang="id-ID" sz="1200" dirty="0" smtClean="0"/>
              <a:t>2 </a:t>
            </a:r>
            <a:r>
              <a:rPr lang="id-ID" dirty="0" smtClean="0"/>
              <a:t>=0</a:t>
            </a:r>
          </a:p>
          <a:p>
            <a:pPr marL="514350" indent="-514350" algn="just"/>
            <a:r>
              <a:rPr lang="id-ID" dirty="0" smtClean="0"/>
              <a:t>Kendala </a:t>
            </a:r>
          </a:p>
          <a:p>
            <a:pPr marL="514350" indent="-514350" algn="just"/>
            <a:r>
              <a:rPr lang="id-ID" dirty="0" smtClean="0">
                <a:solidFill>
                  <a:srgbClr val="FF0000"/>
                </a:solidFill>
              </a:rPr>
              <a:t>-3x</a:t>
            </a:r>
            <a:r>
              <a:rPr lang="id-ID" sz="1200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-  x</a:t>
            </a:r>
            <a:r>
              <a:rPr lang="id-ID" sz="1200" dirty="0" smtClean="0">
                <a:solidFill>
                  <a:srgbClr val="FF0000"/>
                </a:solidFill>
              </a:rPr>
              <a:t>2</a:t>
            </a:r>
            <a:r>
              <a:rPr lang="id-ID" dirty="0" smtClean="0">
                <a:solidFill>
                  <a:srgbClr val="FF0000"/>
                </a:solidFill>
              </a:rPr>
              <a:t> +S</a:t>
            </a:r>
            <a:r>
              <a:rPr lang="id-ID" sz="1200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           = -27</a:t>
            </a:r>
          </a:p>
          <a:p>
            <a:pPr marL="514350" indent="-514350" algn="just"/>
            <a:r>
              <a:rPr lang="id-ID" dirty="0" smtClean="0">
                <a:solidFill>
                  <a:srgbClr val="FF0000"/>
                </a:solidFill>
              </a:rPr>
              <a:t>-  x</a:t>
            </a:r>
            <a:r>
              <a:rPr lang="id-ID" sz="1200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-  x</a:t>
            </a:r>
            <a:r>
              <a:rPr lang="id-ID" sz="1200" dirty="0" smtClean="0">
                <a:solidFill>
                  <a:srgbClr val="FF0000"/>
                </a:solidFill>
              </a:rPr>
              <a:t>2</a:t>
            </a:r>
            <a:r>
              <a:rPr lang="id-ID" dirty="0" smtClean="0">
                <a:solidFill>
                  <a:srgbClr val="FF0000"/>
                </a:solidFill>
              </a:rPr>
              <a:t>      +S</a:t>
            </a:r>
            <a:r>
              <a:rPr lang="id-ID" sz="1200" dirty="0" smtClean="0">
                <a:solidFill>
                  <a:srgbClr val="FF0000"/>
                </a:solidFill>
              </a:rPr>
              <a:t>2</a:t>
            </a:r>
            <a:r>
              <a:rPr lang="id-ID" dirty="0" smtClean="0">
                <a:solidFill>
                  <a:srgbClr val="FF0000"/>
                </a:solidFill>
              </a:rPr>
              <a:t>      = -21</a:t>
            </a:r>
          </a:p>
          <a:p>
            <a:pPr marL="514350" indent="-514350" algn="just"/>
            <a:r>
              <a:rPr lang="id-ID" dirty="0" smtClean="0">
                <a:solidFill>
                  <a:srgbClr val="FF0000"/>
                </a:solidFill>
              </a:rPr>
              <a:t>-  x</a:t>
            </a:r>
            <a:r>
              <a:rPr lang="id-ID" sz="1200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-  2x</a:t>
            </a:r>
            <a:r>
              <a:rPr lang="id-ID" sz="1200" dirty="0" smtClean="0">
                <a:solidFill>
                  <a:srgbClr val="FF0000"/>
                </a:solidFill>
              </a:rPr>
              <a:t>2</a:t>
            </a:r>
            <a:r>
              <a:rPr lang="id-ID" dirty="0" smtClean="0">
                <a:solidFill>
                  <a:srgbClr val="FF0000"/>
                </a:solidFill>
              </a:rPr>
              <a:t>         +S</a:t>
            </a:r>
            <a:r>
              <a:rPr lang="id-ID" sz="1200" dirty="0" smtClean="0">
                <a:solidFill>
                  <a:srgbClr val="FF0000"/>
                </a:solidFill>
              </a:rPr>
              <a:t>3</a:t>
            </a:r>
            <a:r>
              <a:rPr lang="id-ID" dirty="0" smtClean="0">
                <a:solidFill>
                  <a:srgbClr val="FF0000"/>
                </a:solidFill>
              </a:rPr>
              <a:t> = -30</a:t>
            </a:r>
          </a:p>
          <a:p>
            <a:pPr marL="514350" indent="-514350" algn="just"/>
            <a:r>
              <a:rPr lang="id-ID" dirty="0" smtClean="0">
                <a:solidFill>
                  <a:srgbClr val="FF0000"/>
                </a:solidFill>
              </a:rPr>
              <a:t>   x</a:t>
            </a:r>
            <a:r>
              <a:rPr lang="id-ID" sz="1200" dirty="0" smtClean="0">
                <a:solidFill>
                  <a:srgbClr val="FF0000"/>
                </a:solidFill>
              </a:rPr>
              <a:t>1</a:t>
            </a:r>
            <a:r>
              <a:rPr lang="id-ID" dirty="0" smtClean="0">
                <a:solidFill>
                  <a:srgbClr val="FF0000"/>
                </a:solidFill>
              </a:rPr>
              <a:t>,x</a:t>
            </a:r>
            <a:r>
              <a:rPr lang="id-ID" sz="1200" dirty="0" smtClean="0">
                <a:solidFill>
                  <a:srgbClr val="FF0000"/>
                </a:solidFill>
              </a:rPr>
              <a:t>2,</a:t>
            </a:r>
            <a:r>
              <a:rPr lang="id-ID" dirty="0" smtClean="0">
                <a:solidFill>
                  <a:srgbClr val="FF0000"/>
                </a:solidFill>
              </a:rPr>
              <a:t> S</a:t>
            </a:r>
            <a:r>
              <a:rPr lang="id-ID" sz="1200" dirty="0" smtClean="0">
                <a:solidFill>
                  <a:srgbClr val="FF0000"/>
                </a:solidFill>
              </a:rPr>
              <a:t>1,</a:t>
            </a:r>
            <a:r>
              <a:rPr lang="id-ID" dirty="0" smtClean="0">
                <a:solidFill>
                  <a:srgbClr val="FF0000"/>
                </a:solidFill>
              </a:rPr>
              <a:t> +S</a:t>
            </a:r>
            <a:r>
              <a:rPr lang="id-ID" sz="1200" dirty="0" smtClean="0">
                <a:solidFill>
                  <a:srgbClr val="FF0000"/>
                </a:solidFill>
              </a:rPr>
              <a:t>2,</a:t>
            </a:r>
            <a:r>
              <a:rPr lang="id-ID" dirty="0" smtClean="0">
                <a:solidFill>
                  <a:srgbClr val="FF0000"/>
                </a:solidFill>
              </a:rPr>
              <a:t> S</a:t>
            </a:r>
            <a:r>
              <a:rPr lang="id-ID" sz="1200" dirty="0" smtClean="0">
                <a:solidFill>
                  <a:srgbClr val="FF0000"/>
                </a:solidFill>
              </a:rPr>
              <a:t>3</a:t>
            </a:r>
            <a:r>
              <a:rPr lang="id-ID" dirty="0" smtClean="0">
                <a:solidFill>
                  <a:srgbClr val="FF0000"/>
                </a:solidFill>
              </a:rPr>
              <a:t> ≥ 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23616" y="1916832"/>
          <a:ext cx="6976776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-4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-30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0800000" flipV="1">
            <a:off x="2771800" y="37890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-4/-1=4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789040"/>
            <a:ext cx="936104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-2/-2=1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3356992"/>
            <a:ext cx="720080" cy="369332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LV</a:t>
            </a:r>
            <a:endParaRPr lang="id-ID" dirty="0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V="1">
            <a:off x="1115616" y="3510300"/>
            <a:ext cx="864096" cy="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39952" y="126876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79912" y="1115452"/>
            <a:ext cx="720080" cy="369332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EV</a:t>
            </a:r>
            <a:endParaRPr lang="id-ID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15616" y="4167088"/>
          <a:ext cx="697677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-11/5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-12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15/11</a:t>
                      </a:r>
                      <a:endParaRPr lang="id-ID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3528" y="4581128"/>
            <a:ext cx="720080" cy="369332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LV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115616" y="4725144"/>
            <a:ext cx="864096" cy="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51720" y="6237312"/>
            <a:ext cx="720080" cy="369332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EV</a:t>
            </a:r>
            <a:endParaRPr lang="id-ID" dirty="0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 flipV="1">
            <a:off x="2771800" y="6093296"/>
            <a:ext cx="360040" cy="3286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6" grpId="0" animBg="1"/>
      <p:bldP spid="21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51608" y="1088752"/>
          <a:ext cx="6976776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-6/5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 2/5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 4/5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 3/5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-3/5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r>
                        <a:rPr lang="id-ID" baseline="0" dirty="0" smtClean="0"/>
                        <a:t> 3/5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 ½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 ½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067181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Solusi optimal dan layak adalah x</a:t>
            </a:r>
            <a:r>
              <a:rPr lang="id-ID" dirty="0" smtClean="0"/>
              <a:t>1</a:t>
            </a:r>
            <a:r>
              <a:rPr lang="id-ID" sz="2800" dirty="0" smtClean="0"/>
              <a:t>=3, x</a:t>
            </a:r>
            <a:r>
              <a:rPr lang="id-ID" dirty="0" smtClean="0"/>
              <a:t>2</a:t>
            </a:r>
            <a:r>
              <a:rPr lang="id-ID" sz="2800" dirty="0" smtClean="0"/>
              <a:t> = 18 dan z = 48</a:t>
            </a:r>
            <a:endParaRPr lang="id-ID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7544" y="2924944"/>
            <a:ext cx="316835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2276872"/>
            <a:ext cx="1187624" cy="646331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Kondisi Optimal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028384" y="3573016"/>
            <a:ext cx="50405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84368" y="2924944"/>
            <a:ext cx="971600" cy="646331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Kondisi fisibel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3933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Kasus khusus Metode Simpleks</a:t>
            </a:r>
            <a:endParaRPr lang="fr-FR" sz="320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68952" cy="20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latin typeface="+mj-lt"/>
              </a:rPr>
              <a:t>Degenerasi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  <a:r>
              <a:rPr lang="id-ID" dirty="0" smtClean="0">
                <a:latin typeface="+mj-lt"/>
              </a:rPr>
              <a:t>Maksimumkan z = 3x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+9x</a:t>
            </a:r>
            <a:r>
              <a:rPr lang="id-ID" sz="1200" dirty="0" smtClean="0">
                <a:latin typeface="+mj-lt"/>
              </a:rPr>
              <a:t>2</a:t>
            </a:r>
            <a:endParaRPr lang="id-ID" dirty="0" smtClean="0">
              <a:latin typeface="+mj-lt"/>
            </a:endParaRPr>
          </a:p>
          <a:p>
            <a:pPr marL="514350" indent="-514350" algn="just"/>
            <a:r>
              <a:rPr lang="id-ID" dirty="0" smtClean="0">
                <a:latin typeface="+mj-lt"/>
              </a:rPr>
              <a:t>	Kendala		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 + 4x</a:t>
            </a:r>
            <a:r>
              <a:rPr lang="id-ID" sz="1200" dirty="0" smtClean="0">
                <a:latin typeface="+mj-lt"/>
              </a:rPr>
              <a:t>2</a:t>
            </a:r>
            <a:r>
              <a:rPr lang="id-ID" dirty="0" smtClean="0">
                <a:latin typeface="+mj-lt"/>
              </a:rPr>
              <a:t> ≤ 8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 + 2x</a:t>
            </a:r>
            <a:r>
              <a:rPr lang="id-ID" sz="1200" dirty="0" smtClean="0">
                <a:latin typeface="+mj-lt"/>
              </a:rPr>
              <a:t>2</a:t>
            </a:r>
            <a:r>
              <a:rPr lang="id-ID" dirty="0" smtClean="0">
                <a:latin typeface="+mj-lt"/>
              </a:rPr>
              <a:t> </a:t>
            </a:r>
            <a:r>
              <a:rPr lang="id-ID" dirty="0" smtClean="0"/>
              <a:t>≤ 4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,x</a:t>
            </a:r>
            <a:r>
              <a:rPr lang="id-ID" sz="1200" dirty="0" smtClean="0">
                <a:latin typeface="+mj-lt"/>
              </a:rPr>
              <a:t>2</a:t>
            </a:r>
            <a:r>
              <a:rPr lang="id-ID" dirty="0" smtClean="0">
                <a:latin typeface="+mj-lt"/>
              </a:rPr>
              <a:t> ≥ 0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2924944"/>
          <a:ext cx="6104679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3200" dirty="0" smtClean="0"/>
                        <a:t>1</a:t>
                      </a:r>
                    </a:p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-3/4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9/4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4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3200" dirty="0" smtClean="0"/>
                        <a:t>2</a:t>
                      </a:r>
                    </a:p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6948264" y="4797152"/>
            <a:ext cx="57606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52320" y="3573016"/>
            <a:ext cx="1224136" cy="2862322"/>
          </a:xfrm>
          <a:prstGeom prst="rect">
            <a:avLst/>
          </a:prstGeom>
          <a:solidFill>
            <a:srgbClr val="CBEEA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Muncul 0 pada kolom solusi sehingga ada variabel basis yang bernilai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3933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Kasus khusus Metode Simpleks</a:t>
            </a:r>
            <a:endParaRPr lang="fr-FR" sz="320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68952" cy="201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/>
            <a:r>
              <a:rPr lang="id-ID" sz="2800" dirty="0" smtClean="0">
                <a:latin typeface="+mj-lt"/>
              </a:rPr>
              <a:t>2.  Optimum Relatif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  <a:r>
              <a:rPr lang="id-ID" dirty="0" smtClean="0">
                <a:latin typeface="+mj-lt"/>
              </a:rPr>
              <a:t>Maksimumkan z = 2x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+4x2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Kendala		x1 + 2x2 ≤ 5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x1 +  x2 </a:t>
            </a:r>
            <a:r>
              <a:rPr lang="id-ID" dirty="0" smtClean="0"/>
              <a:t>≤ 4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x1,x2 ≥ 0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2924944"/>
          <a:ext cx="6104679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3200" dirty="0" smtClean="0"/>
                        <a:t>1</a:t>
                      </a:r>
                    </a:p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solidFill>
                      <a:srgbClr val="CBEEA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3200" dirty="0" smtClean="0"/>
                        <a:t>2</a:t>
                      </a:r>
                    </a:p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solidFill>
                      <a:srgbClr val="CBEEA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7092280" y="4077072"/>
            <a:ext cx="576064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3429000"/>
            <a:ext cx="1008112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1200" dirty="0" smtClean="0"/>
              <a:t>2</a:t>
            </a:r>
            <a:r>
              <a:rPr lang="id-ID" dirty="0" smtClean="0"/>
              <a:t>=5/2</a:t>
            </a:r>
          </a:p>
          <a:p>
            <a:r>
              <a:rPr lang="id-ID" dirty="0" smtClean="0"/>
              <a:t>x</a:t>
            </a:r>
            <a:r>
              <a:rPr lang="id-ID" sz="1200" dirty="0" smtClean="0"/>
              <a:t>1</a:t>
            </a:r>
            <a:r>
              <a:rPr lang="id-ID" dirty="0" smtClean="0"/>
              <a:t>=0</a:t>
            </a:r>
          </a:p>
          <a:p>
            <a:r>
              <a:rPr lang="id-ID" dirty="0" smtClean="0"/>
              <a:t>z=10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7668344" y="5229200"/>
            <a:ext cx="1008112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1200" dirty="0" smtClean="0"/>
              <a:t>2</a:t>
            </a:r>
            <a:r>
              <a:rPr lang="id-ID" dirty="0" smtClean="0"/>
              <a:t>=1</a:t>
            </a:r>
          </a:p>
          <a:p>
            <a:r>
              <a:rPr lang="id-ID" dirty="0" smtClean="0"/>
              <a:t>x</a:t>
            </a:r>
            <a:r>
              <a:rPr lang="id-ID" sz="1200" dirty="0" smtClean="0"/>
              <a:t>1</a:t>
            </a:r>
            <a:r>
              <a:rPr lang="id-ID" dirty="0" smtClean="0"/>
              <a:t>=3</a:t>
            </a:r>
          </a:p>
          <a:p>
            <a:r>
              <a:rPr lang="id-ID" dirty="0" smtClean="0"/>
              <a:t>z=10</a:t>
            </a:r>
            <a:endParaRPr lang="id-ID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7092280" y="5690865"/>
            <a:ext cx="576064" cy="474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19672" y="4077072"/>
            <a:ext cx="108012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2492896"/>
            <a:ext cx="1224136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Pada variabel non basis koefisien fungsi tujuannya =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3933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3200" b="1" u="sng" dirty="0" smtClean="0">
                <a:latin typeface="Verdana" pitchFamily="34" charset="0"/>
              </a:rPr>
              <a:t>Kasus khusus Metode Simpleks</a:t>
            </a:r>
            <a:endParaRPr lang="fr-FR" sz="320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689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514350" indent="-514350" algn="just"/>
            <a:r>
              <a:rPr lang="id-ID" sz="2800" dirty="0" smtClean="0">
                <a:latin typeface="+mj-lt"/>
              </a:rPr>
              <a:t>3.  Pemecahan Tidak Dibatasi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</a:p>
          <a:p>
            <a:pPr marL="514350" indent="-514350" algn="just"/>
            <a:r>
              <a:rPr lang="id-ID" sz="2800" dirty="0" smtClean="0">
                <a:latin typeface="+mj-lt"/>
              </a:rPr>
              <a:t>	</a:t>
            </a:r>
            <a:r>
              <a:rPr lang="id-ID" dirty="0" smtClean="0">
                <a:latin typeface="+mj-lt"/>
              </a:rPr>
              <a:t>Maksimumkan z = 2x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+x</a:t>
            </a:r>
            <a:r>
              <a:rPr lang="id-ID" sz="1200" dirty="0" smtClean="0">
                <a:latin typeface="+mj-lt"/>
              </a:rPr>
              <a:t>2</a:t>
            </a:r>
            <a:endParaRPr lang="id-ID" dirty="0" smtClean="0">
              <a:latin typeface="+mj-lt"/>
            </a:endParaRPr>
          </a:p>
          <a:p>
            <a:pPr marL="514350" indent="-514350" algn="just"/>
            <a:r>
              <a:rPr lang="id-ID" dirty="0" smtClean="0">
                <a:latin typeface="+mj-lt"/>
              </a:rPr>
              <a:t>	Kendala		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 - x</a:t>
            </a:r>
            <a:r>
              <a:rPr lang="id-ID" sz="1200" dirty="0" smtClean="0">
                <a:latin typeface="+mj-lt"/>
              </a:rPr>
              <a:t>2</a:t>
            </a:r>
            <a:r>
              <a:rPr lang="id-ID" dirty="0" smtClean="0">
                <a:latin typeface="+mj-lt"/>
              </a:rPr>
              <a:t> ≤ 10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2x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  </a:t>
            </a:r>
            <a:r>
              <a:rPr lang="id-ID" dirty="0" smtClean="0"/>
              <a:t>≤ 40</a:t>
            </a:r>
          </a:p>
          <a:p>
            <a:pPr marL="514350" indent="-514350" algn="just"/>
            <a:r>
              <a:rPr lang="id-ID" dirty="0" smtClean="0">
                <a:latin typeface="+mj-lt"/>
              </a:rPr>
              <a:t>				x</a:t>
            </a:r>
            <a:r>
              <a:rPr lang="id-ID" sz="1200" dirty="0" smtClean="0">
                <a:latin typeface="+mj-lt"/>
              </a:rPr>
              <a:t>1</a:t>
            </a:r>
            <a:r>
              <a:rPr lang="id-ID" dirty="0" smtClean="0">
                <a:latin typeface="+mj-lt"/>
              </a:rPr>
              <a:t>,x</a:t>
            </a:r>
            <a:r>
              <a:rPr lang="id-ID" sz="1200" dirty="0" smtClean="0">
                <a:latin typeface="+mj-lt"/>
              </a:rPr>
              <a:t>2</a:t>
            </a:r>
            <a:r>
              <a:rPr lang="id-ID" dirty="0" smtClean="0">
                <a:latin typeface="+mj-lt"/>
              </a:rPr>
              <a:t> ≥ 0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645024"/>
          <a:ext cx="610467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sz="12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779912" y="5157192"/>
            <a:ext cx="50405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5589240"/>
            <a:ext cx="2448272" cy="923330"/>
          </a:xfrm>
          <a:prstGeom prst="rect">
            <a:avLst/>
          </a:prstGeom>
          <a:solidFill>
            <a:srgbClr val="CBEEAC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Dikolom variabel non basis (x</a:t>
            </a:r>
            <a:r>
              <a:rPr lang="id-ID" sz="1200" dirty="0" smtClean="0"/>
              <a:t>2</a:t>
            </a:r>
            <a:r>
              <a:rPr lang="id-ID" dirty="0" smtClean="0"/>
              <a:t>) ada </a:t>
            </a:r>
            <a:r>
              <a:rPr lang="id-ID" dirty="0" smtClean="0"/>
              <a:t>nol dan negatif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624</Words>
  <Application>Microsoft Office PowerPoint</Application>
  <PresentationFormat>On-screen Show (4:3)</PresentationFormat>
  <Paragraphs>406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Modèle par défaut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Spring Flowers</dc:title>
  <dc:creator>www.powerpointstyles.com</dc:creator>
  <cp:lastModifiedBy>Edna</cp:lastModifiedBy>
  <cp:revision>58</cp:revision>
  <dcterms:created xsi:type="dcterms:W3CDTF">2009-03-23T15:23:24Z</dcterms:created>
  <dcterms:modified xsi:type="dcterms:W3CDTF">2012-04-01T23:25:37Z</dcterms:modified>
</cp:coreProperties>
</file>