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0" r:id="rId12"/>
    <p:sldId id="275" r:id="rId13"/>
    <p:sldId id="271" r:id="rId14"/>
    <p:sldId id="272" r:id="rId15"/>
    <p:sldId id="273" r:id="rId16"/>
    <p:sldId id="274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31" autoAdjust="0"/>
    <p:restoredTop sz="94660" autoAdjust="0"/>
  </p:normalViewPr>
  <p:slideViewPr>
    <p:cSldViewPr>
      <p:cViewPr varScale="1">
        <p:scale>
          <a:sx n="48" d="100"/>
          <a:sy n="48" d="100"/>
        </p:scale>
        <p:origin x="-10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81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Bella </a:t>
            </a:r>
            <a:r>
              <a:rPr lang="en-US" dirty="0" err="1" smtClean="0"/>
              <a:t>Hardiyana</a:t>
            </a:r>
            <a:r>
              <a:rPr lang="en-US" dirty="0" smtClean="0"/>
              <a:t>, S. </a:t>
            </a:r>
            <a:r>
              <a:rPr lang="en-US" dirty="0" err="1" smtClean="0"/>
              <a:t>Kom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Bella </a:t>
            </a:r>
            <a:r>
              <a:rPr lang="en-US" dirty="0" err="1" smtClean="0"/>
              <a:t>Hardiyana</a:t>
            </a:r>
            <a:r>
              <a:rPr lang="en-US" dirty="0" smtClean="0"/>
              <a:t>, S. </a:t>
            </a:r>
            <a:r>
              <a:rPr lang="en-US" dirty="0" err="1" smtClean="0"/>
              <a:t>Kom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766A438-127D-41C9-B365-13011F02C55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11665" y="6248400"/>
            <a:ext cx="8723376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Bella</a:t>
            </a:r>
            <a:r>
              <a:rPr lang="en-US" b="1" baseline="0" dirty="0" smtClean="0">
                <a:solidFill>
                  <a:schemeClr val="tx1"/>
                </a:solidFill>
              </a:rPr>
              <a:t> </a:t>
            </a:r>
            <a:r>
              <a:rPr lang="en-US" b="1" baseline="0" dirty="0" err="1" smtClean="0">
                <a:solidFill>
                  <a:schemeClr val="tx1"/>
                </a:solidFill>
              </a:rPr>
              <a:t>Hardiyana</a:t>
            </a:r>
            <a:r>
              <a:rPr lang="en-US" b="1" baseline="0" dirty="0" smtClean="0">
                <a:solidFill>
                  <a:schemeClr val="tx1"/>
                </a:solidFill>
              </a:rPr>
              <a:t>, </a:t>
            </a:r>
            <a:r>
              <a:rPr lang="en-US" b="1" baseline="0" dirty="0" err="1" smtClean="0">
                <a:solidFill>
                  <a:schemeClr val="tx1"/>
                </a:solidFill>
              </a:rPr>
              <a:t>S.Kom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INHERITANCE</a:t>
            </a:r>
            <a:b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(PEWARISAN)</a:t>
            </a:r>
            <a:endParaRPr lang="en-US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BAB VI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>
            <a:spLocks noGrp="1"/>
          </p:cNvSpPr>
          <p:nvPr/>
        </p:nvSpPr>
        <p:spPr>
          <a:xfrm>
            <a:off x="1048578" y="5905500"/>
            <a:ext cx="7086600" cy="609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r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None/>
              <a:defRPr kumimoji="0" sz="2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None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None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None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/>
              <a:t>Dosen : Bella Hardiyana, S. Kom</a:t>
            </a:r>
            <a:endParaRPr lang="id-ID" sz="2400" b="1" dirty="0"/>
          </a:p>
        </p:txBody>
      </p:sp>
    </p:spTree>
    <p:extLst>
      <p:ext uri="{BB962C8B-B14F-4D97-AF65-F5344CB8AC3E}">
        <p14:creationId xmlns:p14="http://schemas.microsoft.com/office/powerpoint/2010/main" val="112062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Output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76" y="1447800"/>
            <a:ext cx="8770323" cy="4424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075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6072"/>
          </a:xfrm>
        </p:spPr>
        <p:txBody>
          <a:bodyPr>
            <a:normAutofit fontScale="90000"/>
          </a:bodyPr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 Overriding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219200"/>
            <a:ext cx="8126579" cy="22098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dirty="0" err="1" smtClean="0"/>
              <a:t>Konsep</a:t>
            </a:r>
            <a:r>
              <a:rPr lang="en-GB" sz="2500" dirty="0" smtClean="0"/>
              <a:t> Method Overriding </a:t>
            </a:r>
            <a:r>
              <a:rPr lang="en-GB" sz="2500" dirty="0" err="1" smtClean="0"/>
              <a:t>adalah</a:t>
            </a:r>
            <a:r>
              <a:rPr lang="en-GB" sz="2500" dirty="0" smtClean="0"/>
              <a:t> method yang </a:t>
            </a:r>
            <a:r>
              <a:rPr lang="en-GB" sz="2500" dirty="0" err="1" smtClean="0"/>
              <a:t>ada</a:t>
            </a:r>
            <a:r>
              <a:rPr lang="en-GB" sz="2500" dirty="0" smtClean="0"/>
              <a:t> di superclass </a:t>
            </a:r>
            <a:r>
              <a:rPr lang="en-GB" sz="2500" dirty="0" err="1" smtClean="0"/>
              <a:t>dibuat</a:t>
            </a:r>
            <a:r>
              <a:rPr lang="en-GB" sz="2500" dirty="0" smtClean="0"/>
              <a:t> </a:t>
            </a:r>
            <a:r>
              <a:rPr lang="en-GB" sz="2500" dirty="0" err="1" smtClean="0"/>
              <a:t>ulang</a:t>
            </a:r>
            <a:r>
              <a:rPr lang="en-GB" sz="2500" dirty="0" smtClean="0"/>
              <a:t> </a:t>
            </a:r>
            <a:r>
              <a:rPr lang="en-GB" sz="2500" dirty="0" err="1" smtClean="0"/>
              <a:t>oleh</a:t>
            </a:r>
            <a:r>
              <a:rPr lang="en-GB" sz="2500" dirty="0" smtClean="0"/>
              <a:t> subclass (</a:t>
            </a:r>
            <a:r>
              <a:rPr lang="en-GB" sz="2500" dirty="0" err="1" smtClean="0"/>
              <a:t>bisa</a:t>
            </a:r>
            <a:r>
              <a:rPr lang="en-GB" sz="2500" dirty="0" smtClean="0"/>
              <a:t> </a:t>
            </a:r>
            <a:r>
              <a:rPr lang="en-GB" sz="2500" dirty="0" err="1" smtClean="0"/>
              <a:t>oleh</a:t>
            </a:r>
            <a:r>
              <a:rPr lang="en-GB" sz="2500" dirty="0" smtClean="0"/>
              <a:t> </a:t>
            </a:r>
            <a:r>
              <a:rPr lang="en-GB" sz="2500" dirty="0" err="1" smtClean="0"/>
              <a:t>semua</a:t>
            </a:r>
            <a:r>
              <a:rPr lang="en-GB" sz="2500" dirty="0" smtClean="0"/>
              <a:t> </a:t>
            </a:r>
            <a:r>
              <a:rPr lang="en-GB" sz="2500" dirty="0" err="1" smtClean="0"/>
              <a:t>keturunannya</a:t>
            </a:r>
            <a:r>
              <a:rPr lang="en-GB" sz="2500" dirty="0" smtClean="0"/>
              <a:t>).</a:t>
            </a:r>
            <a:endParaRPr lang="en-GB" sz="2500" dirty="0"/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 err="1" smtClean="0"/>
              <a:t>Misal</a:t>
            </a:r>
            <a:r>
              <a:rPr lang="en-GB" sz="2500" b="1" dirty="0" smtClean="0"/>
              <a:t> :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500" dirty="0"/>
          </a:p>
        </p:txBody>
      </p:sp>
      <p:sp>
        <p:nvSpPr>
          <p:cNvPr id="2" name="Rectangle 1"/>
          <p:cNvSpPr/>
          <p:nvPr/>
        </p:nvSpPr>
        <p:spPr>
          <a:xfrm>
            <a:off x="762000" y="3549926"/>
            <a:ext cx="2209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762000" y="4083326"/>
            <a:ext cx="2209800" cy="1028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cetakKelas</a:t>
            </a:r>
            <a:r>
              <a:rPr lang="en-US" sz="2400" dirty="0" smtClean="0"/>
              <a:t>()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3505200" y="3549926"/>
            <a:ext cx="2209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 extends A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3505200" y="4083326"/>
            <a:ext cx="2209800" cy="1028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cetakKelas</a:t>
            </a:r>
            <a:r>
              <a:rPr lang="en-US" sz="2400" dirty="0" smtClean="0"/>
              <a:t>()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6172200" y="3549098"/>
            <a:ext cx="2209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 extends B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6172200" y="4082498"/>
            <a:ext cx="2209800" cy="1028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cetakKelas</a:t>
            </a:r>
            <a:r>
              <a:rPr lang="en-US" sz="2400" dirty="0" smtClean="0"/>
              <a:t>()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48147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6072"/>
          </a:xfrm>
        </p:spPr>
        <p:txBody>
          <a:bodyPr>
            <a:normAutofit fontScale="90000"/>
          </a:bodyPr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A.java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066800"/>
            <a:ext cx="8126579" cy="51054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000" dirty="0"/>
              <a:t>public class A 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dirty="0"/>
              <a:t>  protected </a:t>
            </a:r>
            <a:r>
              <a:rPr lang="en-GB" sz="2000" dirty="0" err="1"/>
              <a:t>int</a:t>
            </a:r>
            <a:r>
              <a:rPr lang="en-GB" sz="2000" dirty="0"/>
              <a:t> </a:t>
            </a:r>
            <a:r>
              <a:rPr lang="en-GB" sz="2000" dirty="0" err="1"/>
              <a:t>nilai</a:t>
            </a:r>
            <a:r>
              <a:rPr lang="en-GB" sz="2000" dirty="0"/>
              <a:t>=10;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000" dirty="0"/>
          </a:p>
          <a:p>
            <a:pPr marL="0" lvl="1" indent="0" algn="just">
              <a:buFont typeface="Verdana" pitchFamily="34" charset="0"/>
              <a:buNone/>
            </a:pPr>
            <a:r>
              <a:rPr lang="en-GB" sz="2000" dirty="0"/>
              <a:t>  protected void </a:t>
            </a:r>
            <a:r>
              <a:rPr lang="en-GB" sz="2000" dirty="0" err="1"/>
              <a:t>cetakA</a:t>
            </a:r>
            <a:r>
              <a:rPr lang="en-GB" sz="2000" dirty="0"/>
              <a:t>(String </a:t>
            </a:r>
            <a:r>
              <a:rPr lang="en-GB" sz="2000" dirty="0" err="1"/>
              <a:t>nama</a:t>
            </a:r>
            <a:r>
              <a:rPr lang="en-GB" sz="2000" dirty="0"/>
              <a:t>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dirty="0"/>
              <a:t>    </a:t>
            </a:r>
            <a:r>
              <a:rPr lang="en-GB" sz="2000" dirty="0" err="1"/>
              <a:t>System.out.println</a:t>
            </a:r>
            <a:r>
              <a:rPr lang="en-GB" sz="2000" dirty="0"/>
              <a:t>("Hallo "+</a:t>
            </a:r>
            <a:r>
              <a:rPr lang="en-GB" sz="2000" dirty="0" err="1"/>
              <a:t>nama</a:t>
            </a:r>
            <a:r>
              <a:rPr lang="en-GB" sz="2000" dirty="0"/>
              <a:t>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dirty="0"/>
              <a:t>    </a:t>
            </a:r>
            <a:r>
              <a:rPr lang="en-GB" sz="2000" dirty="0" err="1"/>
              <a:t>System.out.println</a:t>
            </a:r>
            <a:r>
              <a:rPr lang="en-GB" sz="2000" dirty="0"/>
              <a:t>("</a:t>
            </a:r>
            <a:r>
              <a:rPr lang="en-GB" sz="2000" dirty="0" err="1"/>
              <a:t>Ini</a:t>
            </a:r>
            <a:r>
              <a:rPr lang="en-GB" sz="2000" dirty="0"/>
              <a:t> </a:t>
            </a:r>
            <a:r>
              <a:rPr lang="en-GB" sz="2000" dirty="0" err="1"/>
              <a:t>adalah</a:t>
            </a:r>
            <a:r>
              <a:rPr lang="en-GB" sz="2000" dirty="0"/>
              <a:t> method </a:t>
            </a:r>
            <a:r>
              <a:rPr lang="en-GB" sz="2000" dirty="0" err="1"/>
              <a:t>dari</a:t>
            </a:r>
            <a:r>
              <a:rPr lang="en-GB" sz="2000" dirty="0"/>
              <a:t> </a:t>
            </a:r>
            <a:r>
              <a:rPr lang="en-GB" sz="2000" dirty="0" err="1"/>
              <a:t>kelas</a:t>
            </a:r>
            <a:r>
              <a:rPr lang="en-GB" sz="2000" dirty="0"/>
              <a:t> A\n");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dirty="0"/>
              <a:t>  }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000" dirty="0"/>
          </a:p>
          <a:p>
            <a:pPr marL="0" lvl="1" indent="0" algn="just">
              <a:buFont typeface="Verdana" pitchFamily="34" charset="0"/>
              <a:buNone/>
            </a:pPr>
            <a:r>
              <a:rPr lang="en-GB" sz="2000" dirty="0"/>
              <a:t>  private void </a:t>
            </a:r>
            <a:r>
              <a:rPr lang="en-GB" sz="2000" dirty="0" err="1"/>
              <a:t>cetakAP</a:t>
            </a:r>
            <a:r>
              <a:rPr lang="en-GB" sz="2000" dirty="0"/>
              <a:t>(){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dirty="0"/>
              <a:t>    </a:t>
            </a:r>
            <a:r>
              <a:rPr lang="en-GB" sz="2000" dirty="0" err="1"/>
              <a:t>System.out.println</a:t>
            </a:r>
            <a:r>
              <a:rPr lang="en-GB" sz="2000" dirty="0"/>
              <a:t>("Method private </a:t>
            </a:r>
            <a:r>
              <a:rPr lang="en-GB" sz="2000" dirty="0" err="1"/>
              <a:t>kelas</a:t>
            </a:r>
            <a:r>
              <a:rPr lang="en-GB" sz="2000" dirty="0"/>
              <a:t> A");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dirty="0"/>
              <a:t>  }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000" dirty="0"/>
          </a:p>
          <a:p>
            <a:pPr marL="0" lvl="1" indent="0" algn="just">
              <a:buFont typeface="Verdana" pitchFamily="34" charset="0"/>
              <a:buNone/>
            </a:pPr>
            <a:r>
              <a:rPr lang="en-GB" sz="2000" b="1" dirty="0">
                <a:solidFill>
                  <a:srgbClr val="FF0000"/>
                </a:solidFill>
              </a:rPr>
              <a:t>  public void </a:t>
            </a:r>
            <a:r>
              <a:rPr lang="en-GB" sz="2000" b="1" dirty="0" err="1">
                <a:solidFill>
                  <a:srgbClr val="FF0000"/>
                </a:solidFill>
              </a:rPr>
              <a:t>cetakKelas</a:t>
            </a:r>
            <a:r>
              <a:rPr lang="en-GB" sz="2000" b="1" dirty="0">
                <a:solidFill>
                  <a:srgbClr val="FF0000"/>
                </a:solidFill>
              </a:rPr>
              <a:t>(){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b="1" dirty="0">
                <a:solidFill>
                  <a:srgbClr val="FF0000"/>
                </a:solidFill>
              </a:rPr>
              <a:t>    </a:t>
            </a:r>
            <a:r>
              <a:rPr lang="en-GB" sz="2000" b="1" dirty="0" err="1">
                <a:solidFill>
                  <a:srgbClr val="FF0000"/>
                </a:solidFill>
              </a:rPr>
              <a:t>System.out.println</a:t>
            </a:r>
            <a:r>
              <a:rPr lang="en-GB" sz="2000" b="1" dirty="0">
                <a:solidFill>
                  <a:srgbClr val="FF0000"/>
                </a:solidFill>
              </a:rPr>
              <a:t>("</a:t>
            </a:r>
            <a:r>
              <a:rPr lang="en-GB" sz="2000" b="1" dirty="0" err="1">
                <a:solidFill>
                  <a:srgbClr val="FF0000"/>
                </a:solidFill>
              </a:rPr>
              <a:t>Kelas</a:t>
            </a:r>
            <a:r>
              <a:rPr lang="en-GB" sz="2000" b="1" dirty="0">
                <a:solidFill>
                  <a:srgbClr val="FF0000"/>
                </a:solidFill>
              </a:rPr>
              <a:t> A");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b="1" dirty="0">
                <a:solidFill>
                  <a:srgbClr val="FF0000"/>
                </a:solidFill>
              </a:rPr>
              <a:t> 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13784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6072"/>
          </a:xfrm>
        </p:spPr>
        <p:txBody>
          <a:bodyPr>
            <a:normAutofit fontScale="90000"/>
          </a:bodyPr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B.java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762000"/>
            <a:ext cx="8126579" cy="51054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000" dirty="0"/>
              <a:t>public class B extends A 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dirty="0"/>
              <a:t>  protected char </a:t>
            </a:r>
            <a:r>
              <a:rPr lang="en-GB" sz="2000" dirty="0" err="1"/>
              <a:t>huruf</a:t>
            </a:r>
            <a:r>
              <a:rPr lang="en-GB" sz="2000" dirty="0"/>
              <a:t>='A';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000" dirty="0"/>
          </a:p>
          <a:p>
            <a:pPr marL="0" lvl="1" indent="0" algn="just">
              <a:buFont typeface="Verdana" pitchFamily="34" charset="0"/>
              <a:buNone/>
            </a:pPr>
            <a:r>
              <a:rPr lang="en-GB" sz="2000" dirty="0"/>
              <a:t>  protected void </a:t>
            </a:r>
            <a:r>
              <a:rPr lang="en-GB" sz="2000" dirty="0" err="1"/>
              <a:t>cetakB</a:t>
            </a:r>
            <a:r>
              <a:rPr lang="en-GB" sz="2000" dirty="0"/>
              <a:t>(String </a:t>
            </a:r>
            <a:r>
              <a:rPr lang="en-GB" sz="2000" dirty="0" err="1"/>
              <a:t>nama</a:t>
            </a:r>
            <a:r>
              <a:rPr lang="en-GB" sz="2000" dirty="0"/>
              <a:t>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dirty="0"/>
              <a:t>    </a:t>
            </a:r>
            <a:r>
              <a:rPr lang="en-GB" sz="2000" dirty="0" err="1"/>
              <a:t>cetakA</a:t>
            </a:r>
            <a:r>
              <a:rPr lang="en-GB" sz="2000" dirty="0"/>
              <a:t>("</a:t>
            </a:r>
            <a:r>
              <a:rPr lang="en-GB" sz="2000" dirty="0" err="1"/>
              <a:t>Kelas</a:t>
            </a:r>
            <a:r>
              <a:rPr lang="en-GB" sz="2000" dirty="0"/>
              <a:t> B");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dirty="0"/>
              <a:t>    </a:t>
            </a:r>
            <a:r>
              <a:rPr lang="en-GB" sz="2000" dirty="0" err="1"/>
              <a:t>System.out.println</a:t>
            </a:r>
            <a:r>
              <a:rPr lang="en-GB" sz="2000" dirty="0"/>
              <a:t>("Hallo "+</a:t>
            </a:r>
            <a:r>
              <a:rPr lang="en-GB" sz="2000" dirty="0" err="1"/>
              <a:t>nama</a:t>
            </a:r>
            <a:r>
              <a:rPr lang="en-GB" sz="2000" dirty="0"/>
              <a:t>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dirty="0"/>
              <a:t>    </a:t>
            </a:r>
            <a:r>
              <a:rPr lang="en-GB" sz="2000" dirty="0" err="1"/>
              <a:t>System.out.println</a:t>
            </a:r>
            <a:r>
              <a:rPr lang="en-GB" sz="2000" dirty="0"/>
              <a:t>("</a:t>
            </a:r>
            <a:r>
              <a:rPr lang="en-GB" sz="2000" dirty="0" err="1"/>
              <a:t>Ini</a:t>
            </a:r>
            <a:r>
              <a:rPr lang="en-GB" sz="2000" dirty="0"/>
              <a:t> </a:t>
            </a:r>
            <a:r>
              <a:rPr lang="en-GB" sz="2000" dirty="0" err="1"/>
              <a:t>adalah</a:t>
            </a:r>
            <a:r>
              <a:rPr lang="en-GB" sz="2000" dirty="0"/>
              <a:t> method </a:t>
            </a:r>
            <a:r>
              <a:rPr lang="en-GB" sz="2000" dirty="0" err="1"/>
              <a:t>dari</a:t>
            </a:r>
            <a:r>
              <a:rPr lang="en-GB" sz="2000" dirty="0"/>
              <a:t> </a:t>
            </a:r>
            <a:r>
              <a:rPr lang="en-GB" sz="2000" dirty="0" err="1"/>
              <a:t>kelas</a:t>
            </a:r>
            <a:r>
              <a:rPr lang="en-GB" sz="2000" dirty="0"/>
              <a:t> B\n");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dirty="0"/>
              <a:t>  }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000" dirty="0"/>
          </a:p>
          <a:p>
            <a:pPr marL="0" lvl="1" indent="0" algn="just">
              <a:buFont typeface="Verdana" pitchFamily="34" charset="0"/>
              <a:buNone/>
            </a:pPr>
            <a:r>
              <a:rPr lang="en-GB" sz="2000" dirty="0"/>
              <a:t>  private void </a:t>
            </a:r>
            <a:r>
              <a:rPr lang="en-GB" sz="2000" dirty="0" err="1"/>
              <a:t>cetakBP</a:t>
            </a:r>
            <a:r>
              <a:rPr lang="en-GB" sz="2000" dirty="0"/>
              <a:t>(){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dirty="0"/>
              <a:t>    </a:t>
            </a:r>
            <a:r>
              <a:rPr lang="en-GB" sz="2000" dirty="0" err="1"/>
              <a:t>System.out.println</a:t>
            </a:r>
            <a:r>
              <a:rPr lang="en-GB" sz="2000" dirty="0"/>
              <a:t>("Method private </a:t>
            </a:r>
            <a:r>
              <a:rPr lang="en-GB" sz="2000" dirty="0" err="1"/>
              <a:t>kelas</a:t>
            </a:r>
            <a:r>
              <a:rPr lang="en-GB" sz="2000" dirty="0"/>
              <a:t> B");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dirty="0"/>
              <a:t>  }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000" dirty="0"/>
          </a:p>
          <a:p>
            <a:pPr marL="0" lvl="1" indent="0" algn="just">
              <a:buFont typeface="Verdana" pitchFamily="34" charset="0"/>
              <a:buNone/>
            </a:pPr>
            <a:r>
              <a:rPr lang="en-GB" sz="2000" b="1" dirty="0">
                <a:solidFill>
                  <a:srgbClr val="FF0000"/>
                </a:solidFill>
              </a:rPr>
              <a:t>  public void </a:t>
            </a:r>
            <a:r>
              <a:rPr lang="en-GB" sz="2000" b="1" dirty="0" err="1">
                <a:solidFill>
                  <a:srgbClr val="FF0000"/>
                </a:solidFill>
              </a:rPr>
              <a:t>cetakKelas</a:t>
            </a:r>
            <a:r>
              <a:rPr lang="en-GB" sz="2000" b="1" dirty="0">
                <a:solidFill>
                  <a:srgbClr val="FF0000"/>
                </a:solidFill>
              </a:rPr>
              <a:t>(){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b="1" dirty="0">
                <a:solidFill>
                  <a:srgbClr val="FF0000"/>
                </a:solidFill>
              </a:rPr>
              <a:t>    </a:t>
            </a:r>
            <a:r>
              <a:rPr lang="en-GB" sz="2000" b="1" dirty="0" err="1">
                <a:solidFill>
                  <a:srgbClr val="FF0000"/>
                </a:solidFill>
              </a:rPr>
              <a:t>System.out.println</a:t>
            </a:r>
            <a:r>
              <a:rPr lang="en-GB" sz="2000" b="1" dirty="0">
                <a:solidFill>
                  <a:srgbClr val="FF0000"/>
                </a:solidFill>
              </a:rPr>
              <a:t>("</a:t>
            </a:r>
            <a:r>
              <a:rPr lang="en-GB" sz="2000" b="1" dirty="0" err="1">
                <a:solidFill>
                  <a:srgbClr val="FF0000"/>
                </a:solidFill>
              </a:rPr>
              <a:t>Kelas</a:t>
            </a:r>
            <a:r>
              <a:rPr lang="en-GB" sz="2000" b="1" dirty="0">
                <a:solidFill>
                  <a:srgbClr val="FF0000"/>
                </a:solidFill>
              </a:rPr>
              <a:t> B");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b="1" dirty="0">
                <a:solidFill>
                  <a:srgbClr val="FF0000"/>
                </a:solidFill>
              </a:rPr>
              <a:t> 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78402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6072"/>
          </a:xfrm>
        </p:spPr>
        <p:txBody>
          <a:bodyPr>
            <a:normAutofit fontScale="90000"/>
          </a:bodyPr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C.java (1)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762000"/>
            <a:ext cx="8126579" cy="51054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dirty="0"/>
              <a:t>public class C extends B 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dirty="0"/>
              <a:t>  public void </a:t>
            </a:r>
            <a:r>
              <a:rPr lang="en-GB" dirty="0" err="1"/>
              <a:t>panggil</a:t>
            </a:r>
            <a:r>
              <a:rPr lang="en-GB" dirty="0"/>
              <a:t>(){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dirty="0"/>
              <a:t>    </a:t>
            </a:r>
            <a:r>
              <a:rPr lang="en-GB" dirty="0" err="1"/>
              <a:t>System.out.println</a:t>
            </a:r>
            <a:r>
              <a:rPr lang="en-GB" dirty="0"/>
              <a:t>("</a:t>
            </a:r>
            <a:r>
              <a:rPr lang="en-GB" dirty="0" err="1"/>
              <a:t>Nilai</a:t>
            </a:r>
            <a:r>
              <a:rPr lang="en-GB" dirty="0"/>
              <a:t> : "+</a:t>
            </a:r>
            <a:r>
              <a:rPr lang="en-GB" dirty="0" err="1"/>
              <a:t>nilai</a:t>
            </a:r>
            <a:r>
              <a:rPr lang="en-GB" dirty="0"/>
              <a:t>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dirty="0"/>
              <a:t>    </a:t>
            </a:r>
            <a:r>
              <a:rPr lang="en-GB" dirty="0" err="1"/>
              <a:t>System.out.println</a:t>
            </a:r>
            <a:r>
              <a:rPr lang="en-GB" dirty="0"/>
              <a:t>("</a:t>
            </a:r>
            <a:r>
              <a:rPr lang="en-GB" dirty="0" err="1"/>
              <a:t>Huruf</a:t>
            </a:r>
            <a:r>
              <a:rPr lang="en-GB" dirty="0"/>
              <a:t> : "+</a:t>
            </a:r>
            <a:r>
              <a:rPr lang="en-GB" dirty="0" err="1"/>
              <a:t>huruf</a:t>
            </a:r>
            <a:r>
              <a:rPr lang="en-GB" dirty="0"/>
              <a:t>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dirty="0"/>
              <a:t>    </a:t>
            </a:r>
            <a:r>
              <a:rPr lang="en-GB" dirty="0" err="1"/>
              <a:t>nilai</a:t>
            </a:r>
            <a:r>
              <a:rPr lang="en-GB" dirty="0"/>
              <a:t> = 14;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dirty="0"/>
              <a:t>    </a:t>
            </a:r>
            <a:r>
              <a:rPr lang="en-GB" dirty="0" err="1"/>
              <a:t>huruf</a:t>
            </a:r>
            <a:r>
              <a:rPr lang="en-GB" dirty="0"/>
              <a:t> = 'B';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dirty="0"/>
              <a:t>    </a:t>
            </a:r>
            <a:r>
              <a:rPr lang="en-GB" dirty="0" err="1"/>
              <a:t>System.out.println</a:t>
            </a:r>
            <a:r>
              <a:rPr lang="en-GB" dirty="0"/>
              <a:t>("</a:t>
            </a:r>
            <a:r>
              <a:rPr lang="en-GB" dirty="0" err="1"/>
              <a:t>Nilai</a:t>
            </a:r>
            <a:r>
              <a:rPr lang="en-GB" dirty="0"/>
              <a:t> : "+</a:t>
            </a:r>
            <a:r>
              <a:rPr lang="en-GB" dirty="0" err="1"/>
              <a:t>nilai</a:t>
            </a:r>
            <a:r>
              <a:rPr lang="en-GB" dirty="0"/>
              <a:t>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dirty="0"/>
              <a:t>    </a:t>
            </a:r>
            <a:r>
              <a:rPr lang="en-GB" dirty="0" err="1"/>
              <a:t>System.out.println</a:t>
            </a:r>
            <a:r>
              <a:rPr lang="en-GB" dirty="0"/>
              <a:t>("</a:t>
            </a:r>
            <a:r>
              <a:rPr lang="en-GB" dirty="0" err="1"/>
              <a:t>Huruf</a:t>
            </a:r>
            <a:r>
              <a:rPr lang="en-GB" dirty="0"/>
              <a:t> : "+</a:t>
            </a:r>
            <a:r>
              <a:rPr lang="en-GB" dirty="0" err="1"/>
              <a:t>huruf</a:t>
            </a:r>
            <a:r>
              <a:rPr lang="en-GB" dirty="0"/>
              <a:t>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dirty="0"/>
              <a:t>    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dirty="0"/>
              <a:t>    </a:t>
            </a:r>
            <a:r>
              <a:rPr lang="en-GB" dirty="0" err="1"/>
              <a:t>System.out.println</a:t>
            </a:r>
            <a:r>
              <a:rPr lang="en-GB" dirty="0"/>
              <a:t>("\</a:t>
            </a:r>
            <a:r>
              <a:rPr lang="en-GB" dirty="0" err="1"/>
              <a:t>nMemanggil</a:t>
            </a:r>
            <a:r>
              <a:rPr lang="en-GB" dirty="0"/>
              <a:t> method </a:t>
            </a:r>
            <a:r>
              <a:rPr lang="en-GB" dirty="0" err="1"/>
              <a:t>cetakA</a:t>
            </a:r>
            <a:r>
              <a:rPr lang="en-GB" dirty="0"/>
              <a:t>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dirty="0"/>
              <a:t>    </a:t>
            </a:r>
            <a:r>
              <a:rPr lang="en-GB" dirty="0" err="1"/>
              <a:t>cetakA</a:t>
            </a:r>
            <a:r>
              <a:rPr lang="en-GB" dirty="0"/>
              <a:t>("</a:t>
            </a:r>
            <a:r>
              <a:rPr lang="en-GB" dirty="0" err="1"/>
              <a:t>Kelas</a:t>
            </a:r>
            <a:r>
              <a:rPr lang="en-GB" dirty="0"/>
              <a:t> C");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dirty="0"/>
              <a:t>    </a:t>
            </a:r>
            <a:r>
              <a:rPr lang="en-GB" dirty="0" err="1"/>
              <a:t>System.out.println</a:t>
            </a:r>
            <a:r>
              <a:rPr lang="en-GB" dirty="0"/>
              <a:t>("\</a:t>
            </a:r>
            <a:r>
              <a:rPr lang="en-GB" dirty="0" err="1"/>
              <a:t>nMemanggil</a:t>
            </a:r>
            <a:r>
              <a:rPr lang="en-GB" dirty="0"/>
              <a:t> method </a:t>
            </a:r>
            <a:r>
              <a:rPr lang="en-GB" dirty="0" err="1"/>
              <a:t>cetakB</a:t>
            </a:r>
            <a:r>
              <a:rPr lang="en-GB" dirty="0"/>
              <a:t>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dirty="0"/>
              <a:t>    </a:t>
            </a:r>
            <a:r>
              <a:rPr lang="en-GB" dirty="0" err="1"/>
              <a:t>cetakB</a:t>
            </a:r>
            <a:r>
              <a:rPr lang="en-GB" dirty="0"/>
              <a:t>("</a:t>
            </a:r>
            <a:r>
              <a:rPr lang="en-GB" dirty="0" err="1"/>
              <a:t>Kelas</a:t>
            </a:r>
            <a:r>
              <a:rPr lang="en-GB" dirty="0"/>
              <a:t> C");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dirty="0"/>
              <a:t>  </a:t>
            </a:r>
            <a:r>
              <a:rPr lang="en-GB" dirty="0" smtClean="0"/>
              <a:t>}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3767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6072"/>
          </a:xfrm>
        </p:spPr>
        <p:txBody>
          <a:bodyPr>
            <a:normAutofit fontScale="90000"/>
          </a:bodyPr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C.java (2)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066800"/>
            <a:ext cx="8126579" cy="48006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b="1" dirty="0">
                <a:solidFill>
                  <a:srgbClr val="FF0000"/>
                </a:solidFill>
              </a:rPr>
              <a:t> public void </a:t>
            </a:r>
            <a:r>
              <a:rPr lang="en-GB" b="1" dirty="0" err="1">
                <a:solidFill>
                  <a:srgbClr val="FF0000"/>
                </a:solidFill>
              </a:rPr>
              <a:t>cetakKelas</a:t>
            </a:r>
            <a:r>
              <a:rPr lang="en-GB" b="1" dirty="0">
                <a:solidFill>
                  <a:srgbClr val="FF0000"/>
                </a:solidFill>
              </a:rPr>
              <a:t>(){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b="1" dirty="0">
                <a:solidFill>
                  <a:srgbClr val="FF0000"/>
                </a:solidFill>
              </a:rPr>
              <a:t>    </a:t>
            </a:r>
            <a:r>
              <a:rPr lang="en-GB" b="1" dirty="0" err="1">
                <a:solidFill>
                  <a:srgbClr val="FF0000"/>
                </a:solidFill>
              </a:rPr>
              <a:t>System.out.println</a:t>
            </a:r>
            <a:r>
              <a:rPr lang="en-GB" b="1" dirty="0">
                <a:solidFill>
                  <a:srgbClr val="FF0000"/>
                </a:solidFill>
              </a:rPr>
              <a:t>("</a:t>
            </a:r>
            <a:r>
              <a:rPr lang="en-GB" b="1" dirty="0" err="1">
                <a:solidFill>
                  <a:srgbClr val="FF0000"/>
                </a:solidFill>
              </a:rPr>
              <a:t>Kelas</a:t>
            </a:r>
            <a:r>
              <a:rPr lang="en-GB" b="1" dirty="0">
                <a:solidFill>
                  <a:srgbClr val="FF0000"/>
                </a:solidFill>
              </a:rPr>
              <a:t> C");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b="1" dirty="0">
                <a:solidFill>
                  <a:srgbClr val="FF0000"/>
                </a:solidFill>
              </a:rPr>
              <a:t>  }</a:t>
            </a:r>
          </a:p>
          <a:p>
            <a:pPr marL="0" lvl="1" indent="0" algn="just">
              <a:buFont typeface="Verdana" pitchFamily="34" charset="0"/>
              <a:buNone/>
            </a:pP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098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6072"/>
          </a:xfrm>
        </p:spPr>
        <p:txBody>
          <a:bodyPr>
            <a:normAutofit fontScale="90000"/>
          </a:bodyPr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C.java (3)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762000"/>
            <a:ext cx="8126579" cy="51054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dirty="0"/>
              <a:t> public static void main(String[] </a:t>
            </a:r>
            <a:r>
              <a:rPr lang="en-GB" dirty="0" err="1"/>
              <a:t>args</a:t>
            </a:r>
            <a:r>
              <a:rPr lang="en-GB" dirty="0"/>
              <a:t>) 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dirty="0"/>
              <a:t>    A anak1 = new A();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dirty="0"/>
              <a:t>    B anak2 = new B();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dirty="0"/>
              <a:t>    C anak3 = new C();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dirty="0"/>
              <a:t>    //anak1.cetakAP();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dirty="0"/>
              <a:t>    //anak2.cetakBP();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dirty="0"/>
              <a:t>    anak3.panggil();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dirty="0"/>
              <a:t>    </a:t>
            </a:r>
            <a:r>
              <a:rPr lang="en-GB" dirty="0" err="1"/>
              <a:t>System.out.println</a:t>
            </a:r>
            <a:r>
              <a:rPr lang="en-GB" dirty="0"/>
              <a:t>("</a:t>
            </a:r>
            <a:r>
              <a:rPr lang="en-GB" dirty="0" err="1"/>
              <a:t>Pemanggilan</a:t>
            </a:r>
            <a:r>
              <a:rPr lang="en-GB" dirty="0"/>
              <a:t> </a:t>
            </a:r>
            <a:r>
              <a:rPr lang="en-GB" dirty="0" err="1"/>
              <a:t>cetakKelas</a:t>
            </a:r>
            <a:r>
              <a:rPr lang="en-GB" dirty="0"/>
              <a:t>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b="1" dirty="0">
                <a:solidFill>
                  <a:srgbClr val="FF0000"/>
                </a:solidFill>
              </a:rPr>
              <a:t>    anak1.cetakKelas();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b="1" dirty="0">
                <a:solidFill>
                  <a:srgbClr val="FF0000"/>
                </a:solidFill>
              </a:rPr>
              <a:t>    anak2.cetakKelas();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b="1" dirty="0">
                <a:solidFill>
                  <a:srgbClr val="FF0000"/>
                </a:solidFill>
              </a:rPr>
              <a:t>    anak3.cetakKelas();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dirty="0"/>
              <a:t> 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12515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Output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45" y="1447800"/>
            <a:ext cx="8694430" cy="438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5478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Konsep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Inheritance (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Pewarisan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20574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dirty="0" smtClean="0"/>
              <a:t>Inheritance/</a:t>
            </a:r>
            <a:r>
              <a:rPr lang="en-GB" sz="2500" dirty="0" err="1" smtClean="0"/>
              <a:t>Pewarisan</a:t>
            </a:r>
            <a:r>
              <a:rPr lang="en-GB" sz="2500" dirty="0" smtClean="0"/>
              <a:t> </a:t>
            </a:r>
            <a:r>
              <a:rPr lang="en-GB" sz="2500" dirty="0" err="1" smtClean="0"/>
              <a:t>adalah</a:t>
            </a:r>
            <a:r>
              <a:rPr lang="en-GB" sz="2500" dirty="0" smtClean="0"/>
              <a:t> </a:t>
            </a:r>
            <a:r>
              <a:rPr lang="en-GB" sz="2500" dirty="0" err="1" smtClean="0"/>
              <a:t>salah</a:t>
            </a:r>
            <a:r>
              <a:rPr lang="en-GB" sz="2500" dirty="0" smtClean="0"/>
              <a:t> </a:t>
            </a:r>
            <a:r>
              <a:rPr lang="en-GB" sz="2500" dirty="0" err="1" smtClean="0"/>
              <a:t>satu</a:t>
            </a:r>
            <a:r>
              <a:rPr lang="en-GB" sz="2500" dirty="0" smtClean="0"/>
              <a:t> </a:t>
            </a:r>
            <a:r>
              <a:rPr lang="en-GB" sz="2500" dirty="0" err="1" smtClean="0"/>
              <a:t>konsep</a:t>
            </a:r>
            <a:r>
              <a:rPr lang="en-GB" sz="2500" dirty="0" smtClean="0"/>
              <a:t> OOP di Java. </a:t>
            </a:r>
            <a:r>
              <a:rPr lang="en-GB" sz="2500" dirty="0" err="1" smtClean="0"/>
              <a:t>Dimana</a:t>
            </a:r>
            <a:r>
              <a:rPr lang="en-GB" sz="2500" dirty="0" smtClean="0"/>
              <a:t> class </a:t>
            </a:r>
            <a:r>
              <a:rPr lang="en-GB" sz="2500" dirty="0" err="1" smtClean="0"/>
              <a:t>bisa</a:t>
            </a:r>
            <a:r>
              <a:rPr lang="en-GB" sz="2500" dirty="0" smtClean="0"/>
              <a:t> </a:t>
            </a:r>
            <a:r>
              <a:rPr lang="en-GB" sz="2500" dirty="0" err="1" smtClean="0"/>
              <a:t>memiliki</a:t>
            </a:r>
            <a:r>
              <a:rPr lang="en-GB" sz="2500" dirty="0" smtClean="0"/>
              <a:t> </a:t>
            </a:r>
            <a:r>
              <a:rPr lang="en-GB" sz="2500" dirty="0" err="1" smtClean="0"/>
              <a:t>suatu</a:t>
            </a:r>
            <a:r>
              <a:rPr lang="en-GB" sz="2500" dirty="0" smtClean="0"/>
              <a:t> </a:t>
            </a:r>
            <a:r>
              <a:rPr lang="en-GB" sz="2500" dirty="0" err="1" smtClean="0"/>
              <a:t>hirarki</a:t>
            </a:r>
            <a:r>
              <a:rPr lang="en-GB" sz="2500" dirty="0" smtClean="0"/>
              <a:t>. </a:t>
            </a:r>
            <a:r>
              <a:rPr lang="en-GB" sz="2500" dirty="0" err="1" smtClean="0"/>
              <a:t>Didalam</a:t>
            </a:r>
            <a:r>
              <a:rPr lang="en-GB" sz="2500" dirty="0" smtClean="0"/>
              <a:t> java, </a:t>
            </a:r>
            <a:r>
              <a:rPr lang="en-GB" sz="2500" dirty="0" err="1" smtClean="0"/>
              <a:t>semua</a:t>
            </a:r>
            <a:r>
              <a:rPr lang="en-GB" sz="2500" dirty="0" smtClean="0"/>
              <a:t> class yang </a:t>
            </a:r>
            <a:r>
              <a:rPr lang="en-GB" sz="2500" dirty="0" err="1" smtClean="0"/>
              <a:t>ada</a:t>
            </a:r>
            <a:r>
              <a:rPr lang="en-GB" sz="2500" dirty="0" smtClean="0"/>
              <a:t> di </a:t>
            </a:r>
            <a:r>
              <a:rPr lang="en-GB" sz="2500" dirty="0" err="1" smtClean="0"/>
              <a:t>pemrograman</a:t>
            </a:r>
            <a:r>
              <a:rPr lang="en-GB" sz="2500" dirty="0" smtClean="0"/>
              <a:t> java </a:t>
            </a:r>
            <a:r>
              <a:rPr lang="en-GB" sz="2500" dirty="0" err="1" smtClean="0"/>
              <a:t>adalah</a:t>
            </a:r>
            <a:r>
              <a:rPr lang="en-GB" sz="2500" dirty="0" smtClean="0"/>
              <a:t> subclass (</a:t>
            </a:r>
            <a:r>
              <a:rPr lang="en-GB" sz="2500" dirty="0" err="1" smtClean="0"/>
              <a:t>keturunan</a:t>
            </a:r>
            <a:r>
              <a:rPr lang="en-GB" sz="2500" dirty="0" smtClean="0"/>
              <a:t>) </a:t>
            </a:r>
            <a:r>
              <a:rPr lang="en-GB" sz="2500" dirty="0" err="1" smtClean="0"/>
              <a:t>dari</a:t>
            </a:r>
            <a:r>
              <a:rPr lang="en-GB" sz="2500" dirty="0" smtClean="0"/>
              <a:t> class </a:t>
            </a:r>
            <a:r>
              <a:rPr lang="en-GB" sz="2500" b="1" dirty="0" smtClean="0"/>
              <a:t>Object</a:t>
            </a:r>
            <a:r>
              <a:rPr lang="en-GB" sz="2500" dirty="0" smtClean="0"/>
              <a:t>. 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 err="1" smtClean="0"/>
              <a:t>Contoh</a:t>
            </a:r>
            <a:r>
              <a:rPr lang="en-GB" sz="2500" b="1" dirty="0" smtClean="0"/>
              <a:t> </a:t>
            </a:r>
            <a:r>
              <a:rPr lang="en-GB" sz="2500" b="1" dirty="0" err="1" smtClean="0"/>
              <a:t>hierarki</a:t>
            </a:r>
            <a:r>
              <a:rPr lang="en-GB" sz="2500" b="1" dirty="0" smtClean="0"/>
              <a:t> class :</a:t>
            </a: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462" y="3352801"/>
            <a:ext cx="6834518" cy="3200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3189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5181600"/>
          </a:xfrm>
        </p:spPr>
        <p:txBody>
          <a:bodyPr>
            <a:noAutofit/>
          </a:bodyPr>
          <a:lstStyle/>
          <a:p>
            <a:pPr>
              <a:buFont typeface="Wingdings 2" pitchFamily="18" charset="2"/>
              <a:buNone/>
            </a:pPr>
            <a:r>
              <a:rPr lang="de-DE" sz="2800" b="1" dirty="0" smtClean="0">
                <a:solidFill>
                  <a:srgbClr val="0000FF"/>
                </a:solidFill>
              </a:rPr>
              <a:t>Superclass/parent class/Kelas Induk</a:t>
            </a:r>
            <a:endParaRPr lang="de-DE" sz="2800" dirty="0"/>
          </a:p>
          <a:p>
            <a:pPr>
              <a:buFont typeface="Wingdings 2" pitchFamily="18" charset="2"/>
              <a:buNone/>
            </a:pPr>
            <a:r>
              <a:rPr lang="de-DE" sz="2800" dirty="0"/>
              <a:t>	class yang letaknya di atas class tertentu di dalam hierarki</a:t>
            </a:r>
            <a:r>
              <a:rPr lang="de-DE" sz="2800" dirty="0" smtClean="0"/>
              <a:t>. Dimana class tersebut akan mewariskan atribut dan method kepada keturunannya.</a:t>
            </a:r>
            <a:endParaRPr lang="de-DE" sz="2800" dirty="0"/>
          </a:p>
          <a:p>
            <a:pPr>
              <a:buFont typeface="Wingdings 2" pitchFamily="18" charset="2"/>
              <a:buNone/>
            </a:pPr>
            <a:endParaRPr lang="de-DE" sz="2800" dirty="0"/>
          </a:p>
          <a:p>
            <a:pPr>
              <a:buFont typeface="Wingdings 2" pitchFamily="18" charset="2"/>
              <a:buNone/>
            </a:pPr>
            <a:r>
              <a:rPr lang="de-DE" sz="2800" b="1" dirty="0" smtClean="0">
                <a:solidFill>
                  <a:srgbClr val="0000FF"/>
                </a:solidFill>
              </a:rPr>
              <a:t>Subclass/child class/Kelas Anak</a:t>
            </a:r>
            <a:endParaRPr lang="de-DE" sz="2800" dirty="0"/>
          </a:p>
          <a:p>
            <a:pPr>
              <a:buFont typeface="Wingdings 2" pitchFamily="18" charset="2"/>
              <a:buNone/>
            </a:pPr>
            <a:r>
              <a:rPr lang="de-DE" sz="2800" dirty="0"/>
              <a:t>	class yang letaknya di bawah class tertentu </a:t>
            </a:r>
            <a:r>
              <a:rPr lang="de-DE" sz="2800" dirty="0" smtClean="0"/>
              <a:t>di dalam </a:t>
            </a:r>
            <a:r>
              <a:rPr lang="de-DE" sz="2800" dirty="0"/>
              <a:t>hierarki</a:t>
            </a:r>
            <a:r>
              <a:rPr lang="de-DE" sz="2800" dirty="0" smtClean="0"/>
              <a:t>. Dimana class tersebut akan diwariskan atribut dan method dari superclass (parentnya).</a:t>
            </a:r>
            <a:endParaRPr lang="de-DE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superclass 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subclass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0779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225" y="4343400"/>
            <a:ext cx="4752975" cy="222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Penjelasan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Hierarki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31242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dirty="0" err="1" smtClean="0"/>
              <a:t>Jika</a:t>
            </a:r>
            <a:r>
              <a:rPr lang="en-GB" sz="2500" dirty="0" smtClean="0"/>
              <a:t> </a:t>
            </a:r>
            <a:r>
              <a:rPr lang="en-GB" sz="2500" dirty="0" err="1" smtClean="0"/>
              <a:t>dilihat</a:t>
            </a:r>
            <a:r>
              <a:rPr lang="en-GB" sz="2500" dirty="0" smtClean="0"/>
              <a:t> </a:t>
            </a:r>
            <a:r>
              <a:rPr lang="en-GB" sz="2500" dirty="0" err="1" smtClean="0"/>
              <a:t>dari</a:t>
            </a:r>
            <a:r>
              <a:rPr lang="en-GB" sz="2500" dirty="0" smtClean="0"/>
              <a:t> </a:t>
            </a:r>
            <a:r>
              <a:rPr lang="en-GB" sz="2500" dirty="0" err="1" smtClean="0"/>
              <a:t>gambar</a:t>
            </a:r>
            <a:r>
              <a:rPr lang="en-GB" sz="2500" dirty="0" smtClean="0"/>
              <a:t> </a:t>
            </a:r>
            <a:r>
              <a:rPr lang="en-GB" sz="2500" dirty="0" err="1" smtClean="0"/>
              <a:t>dibawah</a:t>
            </a:r>
            <a:r>
              <a:rPr lang="en-GB" sz="2500" dirty="0" smtClean="0"/>
              <a:t> </a:t>
            </a:r>
            <a:r>
              <a:rPr lang="en-GB" sz="2500" dirty="0" err="1" smtClean="0"/>
              <a:t>ini</a:t>
            </a:r>
            <a:r>
              <a:rPr lang="en-GB" sz="2500" dirty="0" smtClean="0"/>
              <a:t>, </a:t>
            </a:r>
            <a:r>
              <a:rPr lang="en-GB" sz="2500" dirty="0" err="1" smtClean="0"/>
              <a:t>maka</a:t>
            </a:r>
            <a:r>
              <a:rPr lang="en-GB" sz="2500" dirty="0" smtClean="0"/>
              <a:t> </a:t>
            </a:r>
            <a:r>
              <a:rPr lang="en-GB" sz="2500" dirty="0" err="1" smtClean="0"/>
              <a:t>bisa</a:t>
            </a:r>
            <a:r>
              <a:rPr lang="en-GB" sz="2500" dirty="0" smtClean="0"/>
              <a:t> </a:t>
            </a:r>
            <a:r>
              <a:rPr lang="en-GB" sz="2500" dirty="0" err="1" smtClean="0"/>
              <a:t>dijelaskan</a:t>
            </a:r>
            <a:r>
              <a:rPr lang="en-GB" sz="2500" dirty="0" smtClean="0"/>
              <a:t> </a:t>
            </a:r>
            <a:r>
              <a:rPr lang="en-GB" sz="2500" dirty="0" err="1" smtClean="0"/>
              <a:t>bahwa</a:t>
            </a:r>
            <a:r>
              <a:rPr lang="en-GB" sz="2500" dirty="0"/>
              <a:t> </a:t>
            </a:r>
            <a:r>
              <a:rPr lang="en-GB" sz="2500" dirty="0" smtClean="0"/>
              <a:t>:</a:t>
            </a: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500" b="1" dirty="0"/>
              <a:t>c</a:t>
            </a:r>
            <a:r>
              <a:rPr lang="en-GB" sz="2500" b="1" dirty="0" smtClean="0"/>
              <a:t>lass Object </a:t>
            </a:r>
            <a:r>
              <a:rPr lang="en-GB" sz="2500" dirty="0" err="1" smtClean="0"/>
              <a:t>adalah</a:t>
            </a:r>
            <a:r>
              <a:rPr lang="en-GB" sz="2500" dirty="0" smtClean="0"/>
              <a:t> superclass </a:t>
            </a:r>
            <a:r>
              <a:rPr lang="en-GB" sz="2500" dirty="0" err="1" smtClean="0"/>
              <a:t>dari</a:t>
            </a:r>
            <a:r>
              <a:rPr lang="en-GB" sz="2500" dirty="0" smtClean="0"/>
              <a:t> </a:t>
            </a:r>
            <a:r>
              <a:rPr lang="en-GB" sz="2500" dirty="0" err="1" smtClean="0"/>
              <a:t>semua</a:t>
            </a:r>
            <a:r>
              <a:rPr lang="en-GB" sz="2500" dirty="0" smtClean="0"/>
              <a:t> class.</a:t>
            </a: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500" b="1" dirty="0"/>
              <a:t>c</a:t>
            </a:r>
            <a:r>
              <a:rPr lang="en-GB" sz="2500" b="1" dirty="0" smtClean="0"/>
              <a:t>lass A </a:t>
            </a:r>
            <a:r>
              <a:rPr lang="en-GB" sz="2500" dirty="0" err="1" smtClean="0"/>
              <a:t>adalah</a:t>
            </a:r>
            <a:r>
              <a:rPr lang="en-GB" sz="2500" dirty="0" smtClean="0"/>
              <a:t> subclass </a:t>
            </a:r>
            <a:r>
              <a:rPr lang="en-GB" sz="2500" dirty="0" err="1" smtClean="0"/>
              <a:t>dari</a:t>
            </a:r>
            <a:r>
              <a:rPr lang="en-GB" sz="2500" dirty="0" smtClean="0"/>
              <a:t> </a:t>
            </a:r>
            <a:r>
              <a:rPr lang="en-GB" sz="2500" b="1" dirty="0" smtClean="0"/>
              <a:t>class Object </a:t>
            </a:r>
            <a:r>
              <a:rPr lang="en-GB" sz="2500" dirty="0" err="1" smtClean="0"/>
              <a:t>dan</a:t>
            </a:r>
            <a:r>
              <a:rPr lang="en-GB" sz="2500" dirty="0" smtClean="0"/>
              <a:t> superclass </a:t>
            </a:r>
            <a:r>
              <a:rPr lang="en-GB" sz="2500" dirty="0" err="1" smtClean="0"/>
              <a:t>dari</a:t>
            </a:r>
            <a:r>
              <a:rPr lang="en-GB" sz="2500" dirty="0" smtClean="0"/>
              <a:t> </a:t>
            </a:r>
            <a:r>
              <a:rPr lang="en-GB" sz="2500" b="1" dirty="0" smtClean="0"/>
              <a:t>class B </a:t>
            </a:r>
            <a:r>
              <a:rPr lang="en-GB" sz="2500" b="1" dirty="0" err="1" smtClean="0"/>
              <a:t>dan</a:t>
            </a:r>
            <a:r>
              <a:rPr lang="en-GB" sz="2500" b="1" dirty="0" smtClean="0"/>
              <a:t> C</a:t>
            </a:r>
            <a:r>
              <a:rPr lang="en-GB" sz="2500" dirty="0" smtClean="0"/>
              <a:t>.</a:t>
            </a: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500" b="1" dirty="0"/>
              <a:t>c</a:t>
            </a:r>
            <a:r>
              <a:rPr lang="en-GB" sz="2500" b="1" dirty="0" smtClean="0"/>
              <a:t>lass D </a:t>
            </a:r>
            <a:r>
              <a:rPr lang="en-GB" sz="2500" dirty="0" err="1" smtClean="0"/>
              <a:t>adalah</a:t>
            </a:r>
            <a:r>
              <a:rPr lang="en-GB" sz="2500" dirty="0" smtClean="0"/>
              <a:t> subclass </a:t>
            </a:r>
            <a:r>
              <a:rPr lang="en-GB" sz="2500" dirty="0" err="1" smtClean="0"/>
              <a:t>dari</a:t>
            </a:r>
            <a:r>
              <a:rPr lang="en-GB" sz="2500" dirty="0" smtClean="0"/>
              <a:t> </a:t>
            </a:r>
            <a:r>
              <a:rPr lang="en-GB" sz="2500" b="1" dirty="0" smtClean="0"/>
              <a:t>class Objet</a:t>
            </a:r>
            <a:r>
              <a:rPr lang="en-GB" sz="2500" dirty="0" smtClean="0"/>
              <a:t>.</a:t>
            </a: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500" b="1" dirty="0" smtClean="0"/>
              <a:t>class B </a:t>
            </a:r>
            <a:r>
              <a:rPr lang="en-GB" sz="2500" b="1" dirty="0" err="1" smtClean="0"/>
              <a:t>dan</a:t>
            </a:r>
            <a:r>
              <a:rPr lang="en-GB" sz="2500" b="1" dirty="0" smtClean="0"/>
              <a:t> C </a:t>
            </a:r>
            <a:r>
              <a:rPr lang="en-GB" sz="2500" dirty="0" err="1" smtClean="0"/>
              <a:t>adalah</a:t>
            </a:r>
            <a:r>
              <a:rPr lang="en-GB" sz="2500" dirty="0" smtClean="0"/>
              <a:t> subclass </a:t>
            </a:r>
            <a:r>
              <a:rPr lang="en-GB" sz="2500" dirty="0" err="1" smtClean="0"/>
              <a:t>dari</a:t>
            </a:r>
            <a:r>
              <a:rPr lang="en-GB" sz="2500" dirty="0" smtClean="0"/>
              <a:t> </a:t>
            </a:r>
            <a:r>
              <a:rPr lang="en-GB" sz="2500" b="1" dirty="0" smtClean="0"/>
              <a:t>class A</a:t>
            </a:r>
            <a:r>
              <a:rPr lang="en-GB" sz="2500" dirty="0" smtClean="0"/>
              <a:t>.</a:t>
            </a:r>
            <a:endParaRPr lang="en-GB" sz="2500" b="1" dirty="0" smtClean="0"/>
          </a:p>
        </p:txBody>
      </p:sp>
    </p:spTree>
    <p:extLst>
      <p:ext uri="{BB962C8B-B14F-4D97-AF65-F5344CB8AC3E}">
        <p14:creationId xmlns:p14="http://schemas.microsoft.com/office/powerpoint/2010/main" val="3313714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Menggunakan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Keyword 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extends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51054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b="1" dirty="0" smtClean="0"/>
              <a:t>extends</a:t>
            </a:r>
            <a:r>
              <a:rPr lang="en-GB" sz="2500" dirty="0" smtClean="0"/>
              <a:t> </a:t>
            </a:r>
            <a:r>
              <a:rPr lang="en-GB" sz="2500" dirty="0" err="1" smtClean="0"/>
              <a:t>adalah</a:t>
            </a:r>
            <a:r>
              <a:rPr lang="en-GB" sz="2500" dirty="0" smtClean="0"/>
              <a:t> kata </a:t>
            </a:r>
            <a:r>
              <a:rPr lang="en-GB" sz="2500" dirty="0" err="1" smtClean="0"/>
              <a:t>kunci</a:t>
            </a:r>
            <a:r>
              <a:rPr lang="en-GB" sz="2500" dirty="0" smtClean="0"/>
              <a:t> yang </a:t>
            </a:r>
            <a:r>
              <a:rPr lang="en-GB" sz="2500" dirty="0" err="1" smtClean="0"/>
              <a:t>digunakan</a:t>
            </a:r>
            <a:r>
              <a:rPr lang="en-GB" sz="2500" dirty="0" smtClean="0"/>
              <a:t> </a:t>
            </a:r>
            <a:r>
              <a:rPr lang="en-GB" sz="2500" dirty="0" err="1" smtClean="0"/>
              <a:t>untuk</a:t>
            </a:r>
            <a:r>
              <a:rPr lang="en-GB" sz="2500" dirty="0" smtClean="0"/>
              <a:t> </a:t>
            </a:r>
            <a:r>
              <a:rPr lang="en-GB" sz="2500" dirty="0" err="1" smtClean="0"/>
              <a:t>merelasikan</a:t>
            </a:r>
            <a:r>
              <a:rPr lang="en-GB" sz="2500" dirty="0" smtClean="0"/>
              <a:t> class </a:t>
            </a:r>
            <a:r>
              <a:rPr lang="en-GB" sz="2500" dirty="0" err="1" smtClean="0"/>
              <a:t>menjadi</a:t>
            </a:r>
            <a:r>
              <a:rPr lang="en-GB" sz="2500" dirty="0" smtClean="0"/>
              <a:t> </a:t>
            </a:r>
            <a:r>
              <a:rPr lang="en-GB" sz="2500" dirty="0" err="1" smtClean="0"/>
              <a:t>suatu</a:t>
            </a:r>
            <a:r>
              <a:rPr lang="en-GB" sz="2500" dirty="0" smtClean="0"/>
              <a:t> </a:t>
            </a:r>
            <a:r>
              <a:rPr lang="en-GB" sz="2500" dirty="0" err="1" smtClean="0"/>
              <a:t>relasi</a:t>
            </a:r>
            <a:r>
              <a:rPr lang="en-GB" sz="2500" dirty="0" smtClean="0"/>
              <a:t> </a:t>
            </a:r>
            <a:r>
              <a:rPr lang="en-GB" sz="2500" dirty="0" err="1" smtClean="0"/>
              <a:t>pewarisan</a:t>
            </a:r>
            <a:r>
              <a:rPr lang="en-GB" sz="2500" dirty="0" smtClean="0"/>
              <a:t>. </a:t>
            </a:r>
            <a:r>
              <a:rPr lang="en-GB" sz="2500" dirty="0" err="1" smtClean="0"/>
              <a:t>Berikut</a:t>
            </a:r>
            <a:r>
              <a:rPr lang="en-GB" sz="2500" dirty="0" smtClean="0"/>
              <a:t> </a:t>
            </a:r>
            <a:r>
              <a:rPr lang="en-GB" sz="2500" dirty="0" err="1" smtClean="0"/>
              <a:t>adalah</a:t>
            </a:r>
            <a:r>
              <a:rPr lang="en-GB" sz="2500" dirty="0" smtClean="0"/>
              <a:t> format </a:t>
            </a:r>
            <a:r>
              <a:rPr lang="en-GB" sz="2500" dirty="0" err="1" smtClean="0"/>
              <a:t>penulisannya</a:t>
            </a:r>
            <a:r>
              <a:rPr lang="en-GB" sz="2500" dirty="0" smtClean="0"/>
              <a:t>.</a:t>
            </a:r>
          </a:p>
          <a:p>
            <a:pPr marL="0" lvl="1" indent="0" algn="ctr">
              <a:buFont typeface="Verdana" pitchFamily="34" charset="0"/>
              <a:buNone/>
            </a:pPr>
            <a:r>
              <a:rPr lang="en-GB" sz="2500" b="1" dirty="0" smtClean="0"/>
              <a:t>&lt;modifier&gt; class &lt;</a:t>
            </a:r>
            <a:r>
              <a:rPr lang="en-GB" sz="2500" b="1" dirty="0" err="1" smtClean="0"/>
              <a:t>namasub</a:t>
            </a:r>
            <a:r>
              <a:rPr lang="en-GB" sz="2500" b="1" dirty="0" smtClean="0"/>
              <a:t>&gt; extends &lt;</a:t>
            </a:r>
            <a:r>
              <a:rPr lang="en-GB" sz="2500" b="1" dirty="0" err="1" smtClean="0"/>
              <a:t>namasuper</a:t>
            </a:r>
            <a:r>
              <a:rPr lang="en-GB" sz="2500" b="1" dirty="0" smtClean="0"/>
              <a:t>&gt;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500" b="1" dirty="0"/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 err="1" smtClean="0"/>
              <a:t>Contoh</a:t>
            </a:r>
            <a:r>
              <a:rPr lang="en-GB" sz="2500" b="1" dirty="0" smtClean="0"/>
              <a:t> :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 smtClean="0"/>
              <a:t>public class B extends A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dirty="0" err="1" smtClean="0"/>
              <a:t>Artinya</a:t>
            </a:r>
            <a:r>
              <a:rPr lang="en-GB" sz="2500" dirty="0" smtClean="0"/>
              <a:t> class B </a:t>
            </a:r>
            <a:r>
              <a:rPr lang="en-GB" sz="2500" dirty="0" err="1" smtClean="0"/>
              <a:t>adalah</a:t>
            </a:r>
            <a:r>
              <a:rPr lang="en-GB" sz="2500" dirty="0" smtClean="0"/>
              <a:t> </a:t>
            </a:r>
            <a:r>
              <a:rPr lang="en-GB" sz="2500" dirty="0" err="1" smtClean="0"/>
              <a:t>keturunan</a:t>
            </a:r>
            <a:r>
              <a:rPr lang="en-GB" sz="2500" dirty="0" smtClean="0"/>
              <a:t> (subclass) </a:t>
            </a:r>
            <a:r>
              <a:rPr lang="en-GB" sz="2500" dirty="0" err="1" smtClean="0"/>
              <a:t>dari</a:t>
            </a:r>
            <a:r>
              <a:rPr lang="en-GB" sz="2500" dirty="0" smtClean="0"/>
              <a:t> class A.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 smtClean="0"/>
              <a:t>public class </a:t>
            </a:r>
            <a:r>
              <a:rPr lang="en-GB" sz="2500" b="1" dirty="0" err="1" smtClean="0"/>
              <a:t>Siswa</a:t>
            </a:r>
            <a:r>
              <a:rPr lang="en-GB" sz="2500" b="1" dirty="0" smtClean="0"/>
              <a:t> extends </a:t>
            </a:r>
            <a:r>
              <a:rPr lang="en-GB" sz="2500" b="1" dirty="0" err="1" smtClean="0"/>
              <a:t>Manusia</a:t>
            </a:r>
            <a:endParaRPr lang="en-GB" sz="2500" b="1" dirty="0" smtClean="0"/>
          </a:p>
          <a:p>
            <a:pPr marL="0" lvl="1" indent="0" algn="just">
              <a:buFont typeface="Verdana" pitchFamily="34" charset="0"/>
              <a:buNone/>
            </a:pPr>
            <a:r>
              <a:rPr lang="en-GB" sz="2500" dirty="0" err="1" smtClean="0"/>
              <a:t>Artinya</a:t>
            </a:r>
            <a:r>
              <a:rPr lang="en-GB" sz="2500" dirty="0" smtClean="0"/>
              <a:t> class </a:t>
            </a:r>
            <a:r>
              <a:rPr lang="en-GB" sz="2500" dirty="0" err="1" smtClean="0"/>
              <a:t>Siswa</a:t>
            </a:r>
            <a:r>
              <a:rPr lang="en-GB" sz="2500" dirty="0" smtClean="0"/>
              <a:t> </a:t>
            </a:r>
            <a:r>
              <a:rPr lang="en-GB" sz="2500" dirty="0" err="1" smtClean="0"/>
              <a:t>adalah</a:t>
            </a:r>
            <a:r>
              <a:rPr lang="en-GB" sz="2500" dirty="0" smtClean="0"/>
              <a:t> </a:t>
            </a:r>
            <a:r>
              <a:rPr lang="en-GB" sz="2500" dirty="0" err="1" smtClean="0"/>
              <a:t>keturunan</a:t>
            </a:r>
            <a:r>
              <a:rPr lang="en-GB" sz="2500" dirty="0" smtClean="0"/>
              <a:t> </a:t>
            </a:r>
            <a:r>
              <a:rPr lang="en-GB" sz="2500" dirty="0" err="1" smtClean="0"/>
              <a:t>dari</a:t>
            </a:r>
            <a:r>
              <a:rPr lang="en-GB" sz="2500" dirty="0" smtClean="0"/>
              <a:t> class </a:t>
            </a:r>
            <a:r>
              <a:rPr lang="en-GB" sz="2500" dirty="0" err="1" smtClean="0"/>
              <a:t>Manusia</a:t>
            </a:r>
            <a:endParaRPr lang="en-GB" sz="2500" dirty="0" smtClean="0"/>
          </a:p>
        </p:txBody>
      </p:sp>
    </p:spTree>
    <p:extLst>
      <p:ext uri="{BB962C8B-B14F-4D97-AF65-F5344CB8AC3E}">
        <p14:creationId xmlns:p14="http://schemas.microsoft.com/office/powerpoint/2010/main" val="2862152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A.java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51054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b="1" dirty="0"/>
              <a:t>public class A 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/>
              <a:t>  protected </a:t>
            </a:r>
            <a:r>
              <a:rPr lang="en-GB" sz="2500" b="1" dirty="0" err="1"/>
              <a:t>int</a:t>
            </a:r>
            <a:r>
              <a:rPr lang="en-GB" sz="2500" b="1" dirty="0"/>
              <a:t> </a:t>
            </a:r>
            <a:r>
              <a:rPr lang="en-GB" sz="2500" b="1" dirty="0" err="1"/>
              <a:t>nilai</a:t>
            </a:r>
            <a:r>
              <a:rPr lang="en-GB" sz="2500" b="1" dirty="0"/>
              <a:t>=10;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500" b="1" dirty="0"/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/>
              <a:t>  protected void </a:t>
            </a:r>
            <a:r>
              <a:rPr lang="en-GB" sz="2500" b="1" dirty="0" err="1"/>
              <a:t>cetakA</a:t>
            </a:r>
            <a:r>
              <a:rPr lang="en-GB" sz="2500" b="1" dirty="0"/>
              <a:t>(String </a:t>
            </a:r>
            <a:r>
              <a:rPr lang="en-GB" sz="2500" b="1" dirty="0" err="1"/>
              <a:t>nama</a:t>
            </a:r>
            <a:r>
              <a:rPr lang="en-GB" sz="2500" b="1" dirty="0"/>
              <a:t>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/>
              <a:t>    </a:t>
            </a:r>
            <a:r>
              <a:rPr lang="en-GB" sz="2500" b="1" dirty="0" err="1"/>
              <a:t>System.out.println</a:t>
            </a:r>
            <a:r>
              <a:rPr lang="en-GB" sz="2500" b="1" dirty="0"/>
              <a:t>("Hallo "+</a:t>
            </a:r>
            <a:r>
              <a:rPr lang="en-GB" sz="2500" b="1" dirty="0" err="1"/>
              <a:t>nama</a:t>
            </a:r>
            <a:r>
              <a:rPr lang="en-GB" sz="2500" b="1" dirty="0"/>
              <a:t>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/>
              <a:t>    </a:t>
            </a:r>
            <a:r>
              <a:rPr lang="en-GB" sz="2500" b="1" dirty="0" err="1"/>
              <a:t>System.out.println</a:t>
            </a:r>
            <a:r>
              <a:rPr lang="en-GB" sz="2500" b="1" dirty="0"/>
              <a:t>("</a:t>
            </a:r>
            <a:r>
              <a:rPr lang="en-GB" sz="2500" b="1" dirty="0" err="1"/>
              <a:t>Ini</a:t>
            </a:r>
            <a:r>
              <a:rPr lang="en-GB" sz="2500" b="1" dirty="0"/>
              <a:t> </a:t>
            </a:r>
            <a:r>
              <a:rPr lang="en-GB" sz="2500" b="1" dirty="0" err="1"/>
              <a:t>adalah</a:t>
            </a:r>
            <a:r>
              <a:rPr lang="en-GB" sz="2500" b="1" dirty="0"/>
              <a:t> method </a:t>
            </a:r>
            <a:r>
              <a:rPr lang="en-GB" sz="2500" b="1" dirty="0" err="1"/>
              <a:t>dari</a:t>
            </a:r>
            <a:r>
              <a:rPr lang="en-GB" sz="2500" b="1" dirty="0"/>
              <a:t> </a:t>
            </a:r>
            <a:r>
              <a:rPr lang="en-GB" sz="2500" b="1" dirty="0" err="1"/>
              <a:t>kelas</a:t>
            </a:r>
            <a:r>
              <a:rPr lang="en-GB" sz="2500" b="1" dirty="0"/>
              <a:t> A\n");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/>
              <a:t>  }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500" b="1" dirty="0"/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/>
              <a:t>  private void </a:t>
            </a:r>
            <a:r>
              <a:rPr lang="en-GB" sz="2500" b="1" dirty="0" err="1"/>
              <a:t>cetakAP</a:t>
            </a:r>
            <a:r>
              <a:rPr lang="en-GB" sz="2500" b="1" dirty="0"/>
              <a:t>(){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/>
              <a:t>    </a:t>
            </a:r>
            <a:r>
              <a:rPr lang="en-GB" sz="2500" b="1" dirty="0" err="1"/>
              <a:t>System.out.println</a:t>
            </a:r>
            <a:r>
              <a:rPr lang="en-GB" sz="2500" b="1" dirty="0"/>
              <a:t>("Method private </a:t>
            </a:r>
            <a:r>
              <a:rPr lang="en-GB" sz="2500" b="1" dirty="0" err="1"/>
              <a:t>kelas</a:t>
            </a:r>
            <a:r>
              <a:rPr lang="en-GB" sz="2500" b="1" dirty="0"/>
              <a:t> A");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/>
              <a:t> 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/>
              <a:t>}</a:t>
            </a:r>
            <a:endParaRPr lang="en-GB" sz="2500" dirty="0" smtClean="0"/>
          </a:p>
        </p:txBody>
      </p:sp>
    </p:spTree>
    <p:extLst>
      <p:ext uri="{BB962C8B-B14F-4D97-AF65-F5344CB8AC3E}">
        <p14:creationId xmlns:p14="http://schemas.microsoft.com/office/powerpoint/2010/main" val="1790812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B.java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219200"/>
            <a:ext cx="8126579" cy="51054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public class B extends A 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  protected char </a:t>
            </a:r>
            <a:r>
              <a:rPr lang="en-GB" sz="2300" b="1" dirty="0" err="1"/>
              <a:t>huruf</a:t>
            </a:r>
            <a:r>
              <a:rPr lang="en-GB" sz="2300" b="1" dirty="0"/>
              <a:t>='A';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300" b="1" dirty="0"/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  protected void </a:t>
            </a:r>
            <a:r>
              <a:rPr lang="en-GB" sz="2300" b="1" dirty="0" err="1"/>
              <a:t>cetakB</a:t>
            </a:r>
            <a:r>
              <a:rPr lang="en-GB" sz="2300" b="1" dirty="0"/>
              <a:t>(String </a:t>
            </a:r>
            <a:r>
              <a:rPr lang="en-GB" sz="2300" b="1" dirty="0" err="1"/>
              <a:t>nama</a:t>
            </a:r>
            <a:r>
              <a:rPr lang="en-GB" sz="2300" b="1" dirty="0"/>
              <a:t>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    </a:t>
            </a:r>
            <a:r>
              <a:rPr lang="en-GB" sz="2300" b="1" dirty="0" err="1"/>
              <a:t>cetakA</a:t>
            </a:r>
            <a:r>
              <a:rPr lang="en-GB" sz="2300" b="1" dirty="0"/>
              <a:t>("</a:t>
            </a:r>
            <a:r>
              <a:rPr lang="en-GB" sz="2300" b="1" dirty="0" err="1"/>
              <a:t>Kelas</a:t>
            </a:r>
            <a:r>
              <a:rPr lang="en-GB" sz="2300" b="1" dirty="0"/>
              <a:t> B");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    </a:t>
            </a:r>
            <a:r>
              <a:rPr lang="en-GB" sz="2300" b="1" dirty="0" err="1"/>
              <a:t>System.out.println</a:t>
            </a:r>
            <a:r>
              <a:rPr lang="en-GB" sz="2300" b="1" dirty="0"/>
              <a:t>("Hallo "+</a:t>
            </a:r>
            <a:r>
              <a:rPr lang="en-GB" sz="2300" b="1" dirty="0" err="1"/>
              <a:t>nama</a:t>
            </a:r>
            <a:r>
              <a:rPr lang="en-GB" sz="2300" b="1" dirty="0"/>
              <a:t>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    </a:t>
            </a:r>
            <a:r>
              <a:rPr lang="en-GB" sz="2300" b="1" dirty="0" err="1"/>
              <a:t>System.out.println</a:t>
            </a:r>
            <a:r>
              <a:rPr lang="en-GB" sz="2300" b="1" dirty="0"/>
              <a:t>("</a:t>
            </a:r>
            <a:r>
              <a:rPr lang="en-GB" sz="2300" b="1" dirty="0" err="1"/>
              <a:t>Ini</a:t>
            </a:r>
            <a:r>
              <a:rPr lang="en-GB" sz="2300" b="1" dirty="0"/>
              <a:t> </a:t>
            </a:r>
            <a:r>
              <a:rPr lang="en-GB" sz="2300" b="1" dirty="0" err="1"/>
              <a:t>adalah</a:t>
            </a:r>
            <a:r>
              <a:rPr lang="en-GB" sz="2300" b="1" dirty="0"/>
              <a:t> method </a:t>
            </a:r>
            <a:r>
              <a:rPr lang="en-GB" sz="2300" b="1" dirty="0" err="1"/>
              <a:t>dari</a:t>
            </a:r>
            <a:r>
              <a:rPr lang="en-GB" sz="2300" b="1" dirty="0"/>
              <a:t> </a:t>
            </a:r>
            <a:r>
              <a:rPr lang="en-GB" sz="2300" b="1" dirty="0" err="1"/>
              <a:t>kelas</a:t>
            </a:r>
            <a:r>
              <a:rPr lang="en-GB" sz="2300" b="1" dirty="0"/>
              <a:t> B\n");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  }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300" b="1" dirty="0"/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  private void </a:t>
            </a:r>
            <a:r>
              <a:rPr lang="en-GB" sz="2300" b="1" dirty="0" err="1"/>
              <a:t>cetakBP</a:t>
            </a:r>
            <a:r>
              <a:rPr lang="en-GB" sz="2300" b="1" dirty="0"/>
              <a:t>(){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    </a:t>
            </a:r>
            <a:r>
              <a:rPr lang="en-GB" sz="2300" b="1" dirty="0" err="1"/>
              <a:t>System.out.println</a:t>
            </a:r>
            <a:r>
              <a:rPr lang="en-GB" sz="2300" b="1" dirty="0"/>
              <a:t>("Method private </a:t>
            </a:r>
            <a:r>
              <a:rPr lang="en-GB" sz="2300" b="1" dirty="0" err="1"/>
              <a:t>kelas</a:t>
            </a:r>
            <a:r>
              <a:rPr lang="en-GB" sz="2300" b="1" dirty="0"/>
              <a:t> B");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 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/>
              <a:t>}</a:t>
            </a:r>
            <a:endParaRPr lang="en-GB" sz="2300" dirty="0" smtClean="0"/>
          </a:p>
        </p:txBody>
      </p:sp>
    </p:spTree>
    <p:extLst>
      <p:ext uri="{BB962C8B-B14F-4D97-AF65-F5344CB8AC3E}">
        <p14:creationId xmlns:p14="http://schemas.microsoft.com/office/powerpoint/2010/main" val="1751592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C.java (1)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219200"/>
            <a:ext cx="8126579" cy="51054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800" dirty="0"/>
              <a:t>public class C extends B 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800" dirty="0"/>
              <a:t>  public void </a:t>
            </a:r>
            <a:r>
              <a:rPr lang="en-GB" sz="2800" dirty="0" err="1"/>
              <a:t>panggil</a:t>
            </a:r>
            <a:r>
              <a:rPr lang="en-GB" sz="2800" dirty="0"/>
              <a:t>(){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800" dirty="0"/>
              <a:t>    </a:t>
            </a:r>
            <a:r>
              <a:rPr lang="en-GB" sz="2800" dirty="0" err="1"/>
              <a:t>System.out.println</a:t>
            </a:r>
            <a:r>
              <a:rPr lang="en-GB" sz="2800" dirty="0"/>
              <a:t>("</a:t>
            </a:r>
            <a:r>
              <a:rPr lang="en-GB" sz="2800" dirty="0" err="1"/>
              <a:t>Nilai</a:t>
            </a:r>
            <a:r>
              <a:rPr lang="en-GB" sz="2800" dirty="0"/>
              <a:t> : "+</a:t>
            </a:r>
            <a:r>
              <a:rPr lang="en-GB" sz="2800" dirty="0" err="1"/>
              <a:t>nilai</a:t>
            </a:r>
            <a:r>
              <a:rPr lang="en-GB" sz="2800" dirty="0"/>
              <a:t>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800" dirty="0"/>
              <a:t>    </a:t>
            </a:r>
            <a:r>
              <a:rPr lang="en-GB" sz="2800" dirty="0" err="1"/>
              <a:t>System.out.println</a:t>
            </a:r>
            <a:r>
              <a:rPr lang="en-GB" sz="2800" dirty="0"/>
              <a:t>("</a:t>
            </a:r>
            <a:r>
              <a:rPr lang="en-GB" sz="2800" dirty="0" err="1"/>
              <a:t>Huruf</a:t>
            </a:r>
            <a:r>
              <a:rPr lang="en-GB" sz="2800" dirty="0"/>
              <a:t> : "+</a:t>
            </a:r>
            <a:r>
              <a:rPr lang="en-GB" sz="2800" dirty="0" err="1"/>
              <a:t>huruf</a:t>
            </a:r>
            <a:r>
              <a:rPr lang="en-GB" sz="2800" dirty="0"/>
              <a:t>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800" dirty="0"/>
              <a:t>    </a:t>
            </a:r>
            <a:r>
              <a:rPr lang="en-GB" sz="2800" dirty="0" err="1"/>
              <a:t>nilai</a:t>
            </a:r>
            <a:r>
              <a:rPr lang="en-GB" sz="2800" dirty="0"/>
              <a:t> = 14;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800" dirty="0"/>
              <a:t>    </a:t>
            </a:r>
            <a:r>
              <a:rPr lang="en-GB" sz="2800" dirty="0" err="1"/>
              <a:t>huruf</a:t>
            </a:r>
            <a:r>
              <a:rPr lang="en-GB" sz="2800" dirty="0"/>
              <a:t> = 'B';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800" dirty="0"/>
              <a:t>    </a:t>
            </a:r>
            <a:r>
              <a:rPr lang="en-GB" sz="2800" dirty="0" err="1"/>
              <a:t>System.out.println</a:t>
            </a:r>
            <a:r>
              <a:rPr lang="en-GB" sz="2800" dirty="0"/>
              <a:t>("</a:t>
            </a:r>
            <a:r>
              <a:rPr lang="en-GB" sz="2800" dirty="0" err="1"/>
              <a:t>Nilai</a:t>
            </a:r>
            <a:r>
              <a:rPr lang="en-GB" sz="2800" dirty="0"/>
              <a:t> : "+</a:t>
            </a:r>
            <a:r>
              <a:rPr lang="en-GB" sz="2800" dirty="0" err="1"/>
              <a:t>nilai</a:t>
            </a:r>
            <a:r>
              <a:rPr lang="en-GB" sz="2800" dirty="0"/>
              <a:t>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800" dirty="0"/>
              <a:t>    </a:t>
            </a:r>
            <a:r>
              <a:rPr lang="en-GB" sz="2800" dirty="0" err="1"/>
              <a:t>System.out.println</a:t>
            </a:r>
            <a:r>
              <a:rPr lang="en-GB" sz="2800" dirty="0"/>
              <a:t>("</a:t>
            </a:r>
            <a:r>
              <a:rPr lang="en-GB" sz="2800" dirty="0" err="1"/>
              <a:t>Huruf</a:t>
            </a:r>
            <a:r>
              <a:rPr lang="en-GB" sz="2800" dirty="0"/>
              <a:t> : "+</a:t>
            </a:r>
            <a:r>
              <a:rPr lang="en-GB" sz="2800" dirty="0" err="1"/>
              <a:t>huruf</a:t>
            </a:r>
            <a:r>
              <a:rPr lang="en-GB" sz="2800" dirty="0" smtClean="0"/>
              <a:t>);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178468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C.java (2)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219200"/>
            <a:ext cx="8126579" cy="51054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000" dirty="0"/>
              <a:t> </a:t>
            </a:r>
            <a:r>
              <a:rPr lang="en-GB" sz="2000" dirty="0" smtClean="0"/>
              <a:t>  </a:t>
            </a:r>
            <a:r>
              <a:rPr lang="en-GB" sz="2000" dirty="0" err="1" smtClean="0"/>
              <a:t>System.out.println</a:t>
            </a:r>
            <a:r>
              <a:rPr lang="en-GB" sz="2000" dirty="0"/>
              <a:t>("\</a:t>
            </a:r>
            <a:r>
              <a:rPr lang="en-GB" sz="2000" dirty="0" err="1"/>
              <a:t>nMemanggil</a:t>
            </a:r>
            <a:r>
              <a:rPr lang="en-GB" sz="2000" dirty="0"/>
              <a:t> method </a:t>
            </a:r>
            <a:r>
              <a:rPr lang="en-GB" sz="2000" dirty="0" err="1"/>
              <a:t>cetakA</a:t>
            </a:r>
            <a:r>
              <a:rPr lang="en-GB" sz="2000" dirty="0"/>
              <a:t>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dirty="0"/>
              <a:t>    </a:t>
            </a:r>
            <a:r>
              <a:rPr lang="en-GB" sz="2000" dirty="0" err="1"/>
              <a:t>cetakA</a:t>
            </a:r>
            <a:r>
              <a:rPr lang="en-GB" sz="2000" dirty="0"/>
              <a:t>("</a:t>
            </a:r>
            <a:r>
              <a:rPr lang="en-GB" sz="2000" dirty="0" err="1"/>
              <a:t>Kelas</a:t>
            </a:r>
            <a:r>
              <a:rPr lang="en-GB" sz="2000" dirty="0"/>
              <a:t> C");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dirty="0"/>
              <a:t>    </a:t>
            </a:r>
            <a:r>
              <a:rPr lang="en-GB" sz="2000" dirty="0" err="1"/>
              <a:t>System.out.println</a:t>
            </a:r>
            <a:r>
              <a:rPr lang="en-GB" sz="2000" dirty="0"/>
              <a:t>("\</a:t>
            </a:r>
            <a:r>
              <a:rPr lang="en-GB" sz="2000" dirty="0" err="1"/>
              <a:t>nMemanggil</a:t>
            </a:r>
            <a:r>
              <a:rPr lang="en-GB" sz="2000" dirty="0"/>
              <a:t> method </a:t>
            </a:r>
            <a:r>
              <a:rPr lang="en-GB" sz="2000" dirty="0" err="1"/>
              <a:t>cetakB</a:t>
            </a:r>
            <a:r>
              <a:rPr lang="en-GB" sz="2000" dirty="0"/>
              <a:t>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dirty="0"/>
              <a:t>    </a:t>
            </a:r>
            <a:r>
              <a:rPr lang="en-GB" sz="2000" dirty="0" err="1"/>
              <a:t>cetakB</a:t>
            </a:r>
            <a:r>
              <a:rPr lang="en-GB" sz="2000" dirty="0"/>
              <a:t>("</a:t>
            </a:r>
            <a:r>
              <a:rPr lang="en-GB" sz="2000" dirty="0" err="1"/>
              <a:t>Kelas</a:t>
            </a:r>
            <a:r>
              <a:rPr lang="en-GB" sz="2000" dirty="0"/>
              <a:t> C");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dirty="0"/>
              <a:t>  }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000" dirty="0"/>
          </a:p>
          <a:p>
            <a:pPr marL="0" lvl="1" indent="0" algn="just">
              <a:buFont typeface="Verdana" pitchFamily="34" charset="0"/>
              <a:buNone/>
            </a:pPr>
            <a:r>
              <a:rPr lang="en-GB" sz="2000" dirty="0"/>
              <a:t>  public static void main(String[] </a:t>
            </a:r>
            <a:r>
              <a:rPr lang="en-GB" sz="2000" dirty="0" err="1"/>
              <a:t>args</a:t>
            </a:r>
            <a:r>
              <a:rPr lang="en-GB" sz="2000" dirty="0"/>
              <a:t>) 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dirty="0"/>
              <a:t>    A anak1 = new A();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dirty="0"/>
              <a:t>    B anak2 = new B();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dirty="0"/>
              <a:t>    C anak3 = new C();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dirty="0"/>
              <a:t>    //anak1.cetakAP();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dirty="0"/>
              <a:t>    //anak2.cetakBP();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dirty="0"/>
              <a:t>    anak3.panggil();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dirty="0"/>
              <a:t> 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66368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804</TotalTime>
  <Words>777</Words>
  <Application>Microsoft Office PowerPoint</Application>
  <PresentationFormat>On-screen Show (4:3)</PresentationFormat>
  <Paragraphs>158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Waveform</vt:lpstr>
      <vt:lpstr>INHERITANCE (PEWARISAN)</vt:lpstr>
      <vt:lpstr>Konsep Inheritance (Pewarisan)</vt:lpstr>
      <vt:lpstr>superclass dan subclass</vt:lpstr>
      <vt:lpstr>Penjelasan Hierarki</vt:lpstr>
      <vt:lpstr>Menggunakan Keyword extends</vt:lpstr>
      <vt:lpstr>Class A.java</vt:lpstr>
      <vt:lpstr>Class B.java</vt:lpstr>
      <vt:lpstr>Class C.java (1)</vt:lpstr>
      <vt:lpstr>Class C.java (2)</vt:lpstr>
      <vt:lpstr>Output</vt:lpstr>
      <vt:lpstr>Method Overriding</vt:lpstr>
      <vt:lpstr>Class A.java</vt:lpstr>
      <vt:lpstr>Class B.java</vt:lpstr>
      <vt:lpstr>Class C.java (1)</vt:lpstr>
      <vt:lpstr>Class C.java (2)</vt:lpstr>
      <vt:lpstr>Class C.java (3)</vt:lpstr>
      <vt:lpstr>Output</vt:lpstr>
    </vt:vector>
  </TitlesOfParts>
  <Company>Assassin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 DAN CONSTRUCTOR OVERLOADING</dc:title>
  <dc:creator>Phantom Assassin</dc:creator>
  <cp:lastModifiedBy>Phantom Assassin</cp:lastModifiedBy>
  <cp:revision>217</cp:revision>
  <dcterms:created xsi:type="dcterms:W3CDTF">2011-11-22T08:58:01Z</dcterms:created>
  <dcterms:modified xsi:type="dcterms:W3CDTF">2012-03-31T08:04:07Z</dcterms:modified>
</cp:coreProperties>
</file>