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7" r:id="rId3"/>
    <p:sldId id="309" r:id="rId4"/>
    <p:sldId id="310" r:id="rId5"/>
    <p:sldId id="311" r:id="rId6"/>
    <p:sldId id="331" r:id="rId7"/>
    <p:sldId id="332" r:id="rId8"/>
    <p:sldId id="312" r:id="rId9"/>
    <p:sldId id="313" r:id="rId10"/>
    <p:sldId id="314" r:id="rId11"/>
    <p:sldId id="335" r:id="rId12"/>
    <p:sldId id="337" r:id="rId13"/>
    <p:sldId id="336" r:id="rId14"/>
    <p:sldId id="338" r:id="rId15"/>
    <p:sldId id="339" r:id="rId16"/>
    <p:sldId id="333" r:id="rId17"/>
    <p:sldId id="340" r:id="rId18"/>
    <p:sldId id="341" r:id="rId19"/>
    <p:sldId id="342" r:id="rId20"/>
    <p:sldId id="343" r:id="rId21"/>
    <p:sldId id="344" r:id="rId22"/>
    <p:sldId id="345" r:id="rId23"/>
    <p:sldId id="374" r:id="rId24"/>
    <p:sldId id="346" r:id="rId25"/>
    <p:sldId id="347" r:id="rId26"/>
    <p:sldId id="348" r:id="rId27"/>
    <p:sldId id="349" r:id="rId28"/>
    <p:sldId id="350" r:id="rId29"/>
    <p:sldId id="353" r:id="rId30"/>
    <p:sldId id="351" r:id="rId31"/>
    <p:sldId id="352" r:id="rId32"/>
    <p:sldId id="354" r:id="rId33"/>
    <p:sldId id="355" r:id="rId34"/>
    <p:sldId id="357" r:id="rId35"/>
    <p:sldId id="359" r:id="rId36"/>
    <p:sldId id="360" r:id="rId37"/>
    <p:sldId id="370" r:id="rId38"/>
    <p:sldId id="371" r:id="rId39"/>
    <p:sldId id="362" r:id="rId40"/>
    <p:sldId id="363" r:id="rId41"/>
    <p:sldId id="366" r:id="rId42"/>
    <p:sldId id="367" r:id="rId43"/>
    <p:sldId id="375" r:id="rId44"/>
    <p:sldId id="368" r:id="rId45"/>
    <p:sldId id="369" r:id="rId46"/>
    <p:sldId id="372" r:id="rId47"/>
    <p:sldId id="373" r:id="rId48"/>
    <p:sldId id="376" r:id="rId49"/>
    <p:sldId id="289" r:id="rId5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65" d="100"/>
          <a:sy n="65" d="100"/>
        </p:scale>
        <p:origin x="-414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2062081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Program </a:t>
            </a:r>
            <a:r>
              <a:rPr lang="en-US" sz="3200" b="1" dirty="0" err="1" smtClean="0">
                <a:solidFill>
                  <a:schemeClr val="bg1"/>
                </a:solidFill>
              </a:rPr>
              <a:t>Studi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Teknik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Informatika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384550" y="2819399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4365539" y="2916719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320800" y="2895599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84550" y="3809999"/>
            <a:ext cx="1568450" cy="685800"/>
            <a:chOff x="1752600" y="3352800"/>
            <a:chExt cx="1219200" cy="534194"/>
          </a:xfrm>
        </p:grpSpPr>
        <p:sp>
          <p:nvSpPr>
            <p:cNvPr id="12" name="Rectangle 11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320800" y="3886199"/>
            <a:ext cx="1981200" cy="584775"/>
            <a:chOff x="914400" y="2895600"/>
            <a:chExt cx="1828800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714750" y="3886199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20800" y="5334000"/>
            <a:ext cx="3632200" cy="685800"/>
            <a:chOff x="1371600" y="5029200"/>
            <a:chExt cx="3352800" cy="685800"/>
          </a:xfrm>
        </p:grpSpPr>
        <p:grpSp>
          <p:nvGrpSpPr>
            <p:cNvPr id="2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71600" y="5105400"/>
              <a:ext cx="1828800" cy="584775"/>
              <a:chOff x="914400" y="2895600"/>
              <a:chExt cx="1828800" cy="58477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3581400" y="511558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20800" y="4648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0600" y="4495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>
            <a:endCxn id="21" idx="0"/>
          </p:cNvCxnSpPr>
          <p:nvPr/>
        </p:nvCxnSpPr>
        <p:spPr>
          <a:xfrm>
            <a:off x="2311400" y="4953000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5638800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638800" y="30480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638800" y="38100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715000" y="5029200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5715000" y="5638800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4343400" y="4800600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36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85900" y="4586294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879850" y="466249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66800" y="2204007"/>
            <a:ext cx="5778500" cy="1524000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1857364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0600" y="3981432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410200" y="435769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410200" y="481489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990600" y="4410069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428868"/>
            <a:ext cx="5778500" cy="1524000"/>
            <a:chOff x="2228850" y="2133601"/>
            <a:chExt cx="577850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613400" y="2971801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228850" y="22860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302000" y="2971801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622800" y="32766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32200" y="30480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1650" y="2133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397625" y="2425989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384550" y="2578389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99150" y="3048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4800600" y="405289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1524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ditunjuk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55" name="Elbow Connector 54"/>
          <p:cNvCxnSpPr/>
          <p:nvPr/>
        </p:nvCxnSpPr>
        <p:spPr>
          <a:xfrm rot="16200000" flipV="1">
            <a:off x="3725353" y="4065072"/>
            <a:ext cx="763019" cy="536575"/>
          </a:xfrm>
          <a:prstGeom prst="bentConnector3">
            <a:avLst>
              <a:gd name="adj1" fmla="val 69329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2819399" y="4190998"/>
            <a:ext cx="1371603" cy="457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89251" y="314902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1320801" y="3124199"/>
            <a:ext cx="7346950" cy="2667001"/>
            <a:chOff x="1320801" y="3124199"/>
            <a:chExt cx="7346950" cy="2667001"/>
          </a:xfrm>
        </p:grpSpPr>
        <p:grpSp>
          <p:nvGrpSpPr>
            <p:cNvPr id="8" name="Group 3"/>
            <p:cNvGrpSpPr/>
            <p:nvPr/>
          </p:nvGrpSpPr>
          <p:grpSpPr>
            <a:xfrm>
              <a:off x="6273801" y="39623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962401" y="39623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83201" y="4267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92601" y="4038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1451" y="4038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grpSp>
          <p:nvGrpSpPr>
            <p:cNvPr id="12" name="Group 52"/>
            <p:cNvGrpSpPr/>
            <p:nvPr/>
          </p:nvGrpSpPr>
          <p:grpSpPr>
            <a:xfrm>
              <a:off x="1320801" y="5105400"/>
              <a:ext cx="3632200" cy="685800"/>
              <a:chOff x="838200" y="2971800"/>
              <a:chExt cx="3352800" cy="685800"/>
            </a:xfrm>
          </p:grpSpPr>
          <p:grpSp>
            <p:nvGrpSpPr>
              <p:cNvPr id="13" name="Group 33"/>
              <p:cNvGrpSpPr/>
              <p:nvPr/>
            </p:nvGrpSpPr>
            <p:grpSpPr>
              <a:xfrm>
                <a:off x="838200" y="2971800"/>
                <a:ext cx="3352800" cy="685800"/>
                <a:chOff x="838200" y="2819400"/>
                <a:chExt cx="3352800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2743200" y="2819400"/>
                  <a:ext cx="1447800" cy="685800"/>
                  <a:chOff x="1303417" y="3352800"/>
                  <a:chExt cx="1219200" cy="534194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1303417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1874917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7"/>
                <p:cNvGrpSpPr/>
                <p:nvPr/>
              </p:nvGrpSpPr>
              <p:grpSpPr>
                <a:xfrm>
                  <a:off x="838200" y="2895600"/>
                  <a:ext cx="1828800" cy="584775"/>
                  <a:chOff x="381000" y="2895600"/>
                  <a:chExt cx="1828800" cy="584775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810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2" name="TextBox 51"/>
              <p:cNvSpPr txBox="1"/>
              <p:nvPr/>
            </p:nvSpPr>
            <p:spPr>
              <a:xfrm>
                <a:off x="3048000" y="3048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7512051" y="31241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058026" y="34165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45" idx="2"/>
            </p:cNvCxnSpPr>
            <p:nvPr/>
          </p:nvCxnSpPr>
          <p:spPr>
            <a:xfrm rot="16200000" flipV="1">
              <a:off x="4334136" y="5059673"/>
              <a:ext cx="834302" cy="93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hape 62"/>
          <p:cNvCxnSpPr/>
          <p:nvPr/>
        </p:nvCxnSpPr>
        <p:spPr>
          <a:xfrm>
            <a:off x="4044951" y="3441412"/>
            <a:ext cx="701675" cy="5209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381000" y="3962400"/>
            <a:ext cx="2895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1524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tersambung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list,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pindahkan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476500" y="4114798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77850" y="4190999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806700" y="419099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738554" y="3276599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97300" y="449421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718055" y="3568987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Keadaan</a:t>
            </a:r>
            <a:r>
              <a:rPr lang="en-US" sz="3200" b="1" dirty="0" smtClean="0">
                <a:solidFill>
                  <a:srgbClr val="FF0000"/>
                </a:solidFill>
              </a:rPr>
              <a:t> Linked List </a:t>
            </a:r>
            <a:r>
              <a:rPr lang="en-US" sz="3200" b="1" dirty="0" err="1" smtClean="0">
                <a:solidFill>
                  <a:srgbClr val="FF0000"/>
                </a:solidFill>
              </a:rPr>
              <a:t>setelah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284529" y="3571876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1524000"/>
            <a:ext cx="88361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SisipDepanSingle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Input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data yang </a:t>
            </a:r>
            <a:r>
              <a:rPr lang="en-US" sz="1400" dirty="0" err="1" smtClean="0">
                <a:latin typeface="Arial Narrow" pitchFamily="34" charset="0"/>
              </a:rPr>
              <a:t>akan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),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yang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pada</a:t>
            </a:r>
            <a:r>
              <a:rPr lang="en-US" sz="1400" dirty="0" smtClean="0">
                <a:latin typeface="Arial Narrow" pitchFamily="34" charset="0"/>
              </a:rPr>
              <a:t> single linked list}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nil)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36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81200" y="3176583"/>
            <a:ext cx="5778500" cy="1243316"/>
            <a:chOff x="2070100" y="3505198"/>
            <a:chExt cx="5778500" cy="1578803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905000" y="5157781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8950" y="522551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972050" y="5214932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285992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6431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914400" y="44719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9800" y="4548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9800" y="4929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19800" y="5310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32" grpId="0"/>
      <p:bldP spid="37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581399" y="5181602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09600" y="3200400"/>
            <a:ext cx="5778500" cy="1524001"/>
            <a:chOff x="609600" y="3200400"/>
            <a:chExt cx="5778500" cy="1524001"/>
          </a:xfrm>
        </p:grpSpPr>
        <p:sp>
          <p:nvSpPr>
            <p:cNvPr id="10" name="TextBox 9"/>
            <p:cNvSpPr txBox="1"/>
            <p:nvPr/>
          </p:nvSpPr>
          <p:spPr>
            <a:xfrm>
              <a:off x="5232400" y="32004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09600" y="3200401"/>
              <a:ext cx="4953000" cy="1524000"/>
              <a:chOff x="609600" y="3200401"/>
              <a:chExt cx="4953000" cy="1524000"/>
            </a:xfrm>
          </p:grpSpPr>
          <p:grpSp>
            <p:nvGrpSpPr>
              <p:cNvPr id="8" name="Group 46"/>
              <p:cNvGrpSpPr/>
              <p:nvPr/>
            </p:nvGrpSpPr>
            <p:grpSpPr>
              <a:xfrm>
                <a:off x="1682750" y="4038601"/>
                <a:ext cx="1568450" cy="684781"/>
                <a:chOff x="5638800" y="2362200"/>
                <a:chExt cx="14478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hape 32"/>
              <p:cNvCxnSpPr/>
              <p:nvPr/>
            </p:nvCxnSpPr>
            <p:spPr>
              <a:xfrm>
                <a:off x="1765299" y="3492789"/>
                <a:ext cx="70167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3994150" y="4038601"/>
                <a:ext cx="1568450" cy="685800"/>
                <a:chOff x="1752600" y="3352800"/>
                <a:chExt cx="1219200" cy="534194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609600" y="3200401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3003550" y="4343401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2012950" y="4114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41800" y="4114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4778375" y="3492787"/>
              <a:ext cx="454025" cy="54581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978396" y="4133848"/>
              <a:ext cx="685800" cy="49530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6477000" y="4038598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/>
          <p:nvPr/>
        </p:nvCxnSpPr>
        <p:spPr>
          <a:xfrm>
            <a:off x="5397497" y="4419598"/>
            <a:ext cx="1031875" cy="762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ditunjuk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akhir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2" name="Shape 31"/>
          <p:cNvCxnSpPr/>
          <p:nvPr/>
        </p:nvCxnSpPr>
        <p:spPr>
          <a:xfrm>
            <a:off x="6248400" y="2578382"/>
            <a:ext cx="577847" cy="1688810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953264" y="3019420"/>
            <a:ext cx="2928958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8082" y="228599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/>
          <p:nvPr/>
        </p:nvCxnSpPr>
        <p:spPr>
          <a:xfrm rot="10800000" flipV="1">
            <a:off x="4784727" y="2590792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95282" y="2285993"/>
            <a:ext cx="6604002" cy="2666999"/>
            <a:chOff x="595282" y="3124201"/>
            <a:chExt cx="6604002" cy="2666999"/>
          </a:xfrm>
        </p:grpSpPr>
        <p:cxnSp>
          <p:nvCxnSpPr>
            <p:cNvPr id="33" name="Shape 32"/>
            <p:cNvCxnSpPr/>
            <p:nvPr/>
          </p:nvCxnSpPr>
          <p:spPr>
            <a:xfrm>
              <a:off x="1750981" y="34165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3979832" y="39624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95282" y="31242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668432" y="39624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2989232" y="42672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98632" y="40386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27482" y="40386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8" name="Group 52"/>
            <p:cNvGrpSpPr/>
            <p:nvPr/>
          </p:nvGrpSpPr>
          <p:grpSpPr>
            <a:xfrm>
              <a:off x="3567081" y="5105399"/>
              <a:ext cx="3632203" cy="685801"/>
              <a:chOff x="5029199" y="2971797"/>
              <a:chExt cx="3352803" cy="685801"/>
            </a:xfrm>
          </p:grpSpPr>
          <p:grpSp>
            <p:nvGrpSpPr>
              <p:cNvPr id="9" name="Group 33"/>
              <p:cNvGrpSpPr/>
              <p:nvPr/>
            </p:nvGrpSpPr>
            <p:grpSpPr>
              <a:xfrm>
                <a:off x="5029199" y="2971797"/>
                <a:ext cx="3352803" cy="685801"/>
                <a:chOff x="5029199" y="2819397"/>
                <a:chExt cx="3352803" cy="685801"/>
              </a:xfrm>
            </p:grpSpPr>
            <p:grpSp>
              <p:nvGrpSpPr>
                <p:cNvPr id="12" name="Group 3"/>
                <p:cNvGrpSpPr/>
                <p:nvPr/>
              </p:nvGrpSpPr>
              <p:grpSpPr>
                <a:xfrm>
                  <a:off x="6934202" y="2819397"/>
                  <a:ext cx="1447800" cy="685801"/>
                  <a:chOff x="4832641" y="3352799"/>
                  <a:chExt cx="1219200" cy="534195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799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4" name="Shape 33"/>
            <p:cNvCxnSpPr/>
            <p:nvPr/>
          </p:nvCxnSpPr>
          <p:spPr>
            <a:xfrm>
              <a:off x="5383179" y="4343398"/>
              <a:ext cx="1031875" cy="762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596032" y="5200650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52480" y="1500174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Pindahkan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0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3340387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3047999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886199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4228588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5214950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4267199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962399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3047999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981449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890309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96762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3357562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dirty="0" smtClean="0"/>
              <a:t>LINKED LIST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Salah satu bentuk struktur data, berisi kumpulan data (node) yang </a:t>
            </a:r>
            <a:r>
              <a:rPr lang="de-DE" sz="3200" b="1" dirty="0" smtClean="0"/>
              <a:t>tersusun</a:t>
            </a:r>
            <a:r>
              <a:rPr lang="de-DE" sz="3200" dirty="0" smtClean="0"/>
              <a:t> secara sekuensial, </a:t>
            </a:r>
            <a:r>
              <a:rPr lang="de-DE" sz="3200" b="1" dirty="0" smtClean="0"/>
              <a:t>saling sambung-menyambung, dinamis</a:t>
            </a:r>
            <a:r>
              <a:rPr lang="de-DE" sz="3200" dirty="0" smtClean="0"/>
              <a:t> dan </a:t>
            </a:r>
            <a:r>
              <a:rPr lang="de-DE" sz="3200" b="1" dirty="0" smtClean="0"/>
              <a:t>tidak</a:t>
            </a:r>
            <a:r>
              <a:rPr lang="de-DE" sz="3200" dirty="0" smtClean="0"/>
              <a:t> </a:t>
            </a:r>
            <a:r>
              <a:rPr lang="de-DE" sz="3200" b="1" dirty="0" smtClean="0"/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dirty="0" smtClean="0"/>
              <a:t>Linked List sering disebut juga Senarai Berantai</a:t>
            </a:r>
          </a:p>
          <a:p>
            <a:pPr algn="just"/>
            <a:r>
              <a:rPr lang="de-DE" sz="3200" dirty="0" smtClean="0"/>
              <a:t>Linked List saling terhubung dengan bantuan variabel pointer</a:t>
            </a:r>
          </a:p>
          <a:p>
            <a:pPr algn="just"/>
            <a:r>
              <a:rPr lang="de-DE" sz="3200" dirty="0" smtClean="0"/>
              <a:t>Masing-masing data dalam Linked List 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98" y="1524000"/>
            <a:ext cx="908380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/>
              <a:t>Procedure</a:t>
            </a:r>
            <a:r>
              <a:rPr lang="en-US" sz="1400" dirty="0" smtClean="0"/>
              <a:t> </a:t>
            </a:r>
            <a:r>
              <a:rPr lang="en-US" sz="1400" dirty="0" err="1" smtClean="0"/>
              <a:t>SisipBelakangSingle</a:t>
            </a:r>
            <a:r>
              <a:rPr lang="en-US" sz="1400" dirty="0" smtClean="0"/>
              <a:t>(</a:t>
            </a:r>
            <a:r>
              <a:rPr lang="en-US" sz="1400" u="sng" dirty="0" smtClean="0"/>
              <a:t>Input</a:t>
            </a:r>
            <a:r>
              <a:rPr lang="en-US" sz="1400" dirty="0" smtClean="0"/>
              <a:t> 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: </a:t>
            </a:r>
            <a:r>
              <a:rPr lang="en-US" sz="1400" dirty="0" err="1" smtClean="0"/>
              <a:t>tipedata</a:t>
            </a:r>
            <a:r>
              <a:rPr lang="en-US" sz="1400" dirty="0" smtClean="0"/>
              <a:t>, </a:t>
            </a:r>
            <a:r>
              <a:rPr lang="en-US" sz="1400" u="sng" dirty="0" smtClean="0"/>
              <a:t>I/O</a:t>
            </a:r>
            <a:r>
              <a:rPr lang="en-US" sz="1400" dirty="0" smtClean="0"/>
              <a:t>  </a:t>
            </a:r>
            <a:r>
              <a:rPr lang="en-US" sz="1400" dirty="0" err="1" smtClean="0"/>
              <a:t>awal</a:t>
            </a:r>
            <a:r>
              <a:rPr lang="en-US" sz="1400" dirty="0" smtClean="0"/>
              <a:t>, </a:t>
            </a:r>
            <a:r>
              <a:rPr lang="en-US" sz="1400" dirty="0" err="1" smtClean="0"/>
              <a:t>akhir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{I.S. :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(</a:t>
            </a:r>
            <a:r>
              <a:rPr lang="en-US" sz="1400" dirty="0" err="1" smtClean="0"/>
              <a:t>elemen</a:t>
            </a:r>
            <a:r>
              <a:rPr lang="en-US" sz="1400" dirty="0" smtClean="0"/>
              <a:t>),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terdifinisi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{F.S. :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simpul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belakang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single linked list}</a:t>
            </a:r>
          </a:p>
          <a:p>
            <a:pPr>
              <a:buNone/>
            </a:pPr>
            <a:r>
              <a:rPr lang="en-US" sz="1400" b="1" u="sng" dirty="0" err="1" smtClean="0"/>
              <a:t>Kamus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Algoritma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alloc</a:t>
            </a:r>
            <a:r>
              <a:rPr lang="en-US" sz="1400" dirty="0" smtClean="0"/>
              <a:t>(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baru↑.info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nil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I</a:t>
            </a:r>
            <a:r>
              <a:rPr lang="en-US" sz="1400" u="sng" dirty="0" smtClean="0"/>
              <a:t>f</a:t>
            </a:r>
            <a:r>
              <a:rPr lang="en-US" sz="1400" dirty="0" smtClean="0"/>
              <a:t> (</a:t>
            </a:r>
            <a:r>
              <a:rPr lang="en-US" sz="1400" dirty="0" err="1" smtClean="0"/>
              <a:t>awal</a:t>
            </a:r>
            <a:r>
              <a:rPr lang="en-US" sz="1400" dirty="0" smtClean="0"/>
              <a:t> = nil)</a:t>
            </a:r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Then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Else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akhir↑.next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err="1" smtClean="0"/>
              <a:t>EndIf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EndProcedure</a:t>
            </a:r>
            <a:endParaRPr lang="en-US" sz="1400" b="1" dirty="0" smtClean="0"/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4795862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484823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714620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07194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00174"/>
            <a:ext cx="8832850" cy="990600"/>
          </a:xfrm>
        </p:spPr>
        <p:txBody>
          <a:bodyPr>
            <a:normAutofit fontScale="92500" lnSpcReduction="20000"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= nil}</a:t>
            </a:r>
            <a:endParaRPr lang="en-US" sz="3200" dirty="0" smtClean="0"/>
          </a:p>
          <a:p>
            <a:pPr marL="512763" indent="-241300">
              <a:buNone/>
            </a:pPr>
            <a:r>
              <a:rPr lang="en-US" sz="3200" b="1" dirty="0" smtClean="0"/>
              <a:t>{</a:t>
            </a:r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/>
              <a:t>}</a:t>
            </a:r>
            <a:endParaRPr lang="en-US" sz="32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338374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643446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000636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0" grpId="0" build="p"/>
      <p:bldP spid="51" grpId="0"/>
      <p:bldP spid="57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428736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0"/>
              </a:spcBef>
              <a:buSzPct val="60000"/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ditemukan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metode</a:t>
            </a:r>
            <a:r>
              <a:rPr lang="en-US" b="1" dirty="0" smtClean="0">
                <a:solidFill>
                  <a:srgbClr val="FF0000"/>
                </a:solidFill>
              </a:rPr>
              <a:t> sequential search</a:t>
            </a:r>
            <a:r>
              <a:rPr lang="en-US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3754280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015879"/>
            <a:ext cx="454015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549306" y="2500306"/>
            <a:ext cx="8832850" cy="1285884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pointer yang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4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pointer bantu,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pointer bantu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ke-2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276848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3571876"/>
            <a:ext cx="9328150" cy="2571768"/>
            <a:chOff x="412751" y="3857628"/>
            <a:chExt cx="9328150" cy="2571768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5527403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3742991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004590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523844" y="1571612"/>
            <a:ext cx="8832850" cy="1285884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tetangganya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bantu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59417" y="4562468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" name="Group 54"/>
          <p:cNvGrpSpPr/>
          <p:nvPr/>
        </p:nvGrpSpPr>
        <p:grpSpPr>
          <a:xfrm>
            <a:off x="380968" y="2857496"/>
            <a:ext cx="9328150" cy="2571768"/>
            <a:chOff x="412751" y="3857628"/>
            <a:chExt cx="9328150" cy="2571768"/>
          </a:xfrm>
        </p:grpSpPr>
        <p:grpSp>
          <p:nvGrpSpPr>
            <p:cNvPr id="5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6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7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9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894516" y="4813023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49647" y="3028611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395625" y="3290210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5029198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terhubung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yang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angka</a:t>
            </a:r>
            <a:r>
              <a:rPr lang="en-US" sz="3000" dirty="0" smtClean="0"/>
              <a:t> 4,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sambungkan</a:t>
            </a:r>
            <a:r>
              <a:rPr lang="en-US" sz="3000" dirty="0" smtClean="0"/>
              <a:t> </a:t>
            </a:r>
            <a:r>
              <a:rPr lang="en-US" sz="3000" dirty="0" err="1" smtClean="0"/>
              <a:t>medan</a:t>
            </a:r>
            <a:r>
              <a:rPr lang="en-US" sz="3000" dirty="0" smtClean="0"/>
              <a:t> </a:t>
            </a:r>
            <a:r>
              <a:rPr lang="en-US" sz="3000" dirty="0" err="1" smtClean="0"/>
              <a:t>sambungan</a:t>
            </a:r>
            <a:r>
              <a:rPr lang="en-US" sz="3000" dirty="0" smtClean="0"/>
              <a:t> (next)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ditunjuk</a:t>
            </a:r>
            <a:r>
              <a:rPr lang="en-US" sz="3000" dirty="0" smtClean="0"/>
              <a:t> pointer bantu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11196" y="3352798"/>
            <a:ext cx="9328150" cy="2743202"/>
            <a:chOff x="654050" y="3352798"/>
            <a:chExt cx="9328150" cy="2743202"/>
          </a:xfrm>
        </p:grpSpPr>
        <p:sp>
          <p:nvSpPr>
            <p:cNvPr id="44" name="TextBox 43"/>
            <p:cNvSpPr txBox="1"/>
            <p:nvPr/>
          </p:nvSpPr>
          <p:spPr>
            <a:xfrm>
              <a:off x="4203700" y="3352798"/>
              <a:ext cx="1320800" cy="589129"/>
            </a:xfrm>
            <a:prstGeom prst="rect">
              <a:avLst/>
            </a:prstGeom>
            <a:noFill/>
          </p:spPr>
          <p:txBody>
            <a:bodyPr wrap="square" lIns="91419" tIns="45709" rIns="91419" bIns="45709" rtlCol="0">
              <a:spAutoFit/>
            </a:bodyPr>
            <a:lstStyle/>
            <a:p>
              <a:r>
                <a:rPr lang="en-US" sz="3200" dirty="0" smtClean="0"/>
                <a:t>bantu</a:t>
              </a:r>
              <a:endParaRPr lang="en-US" sz="3200" dirty="0"/>
            </a:p>
          </p:txBody>
        </p:sp>
        <p:grpSp>
          <p:nvGrpSpPr>
            <p:cNvPr id="9" name="Group 3"/>
            <p:cNvGrpSpPr/>
            <p:nvPr/>
          </p:nvGrpSpPr>
          <p:grpSpPr>
            <a:xfrm>
              <a:off x="7624746" y="4187725"/>
              <a:ext cx="1568450" cy="689072"/>
              <a:chOff x="1780969" y="3350251"/>
              <a:chExt cx="1219200" cy="536743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80969" y="3350251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57400" y="3352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2965450" y="4191000"/>
              <a:ext cx="3879850" cy="684781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597650" y="44958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070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14" name="Group 52"/>
            <p:cNvGrpSpPr/>
            <p:nvPr/>
          </p:nvGrpSpPr>
          <p:grpSpPr>
            <a:xfrm>
              <a:off x="2139950" y="5334000"/>
              <a:ext cx="3632201" cy="762000"/>
              <a:chOff x="381000" y="2971800"/>
              <a:chExt cx="3352801" cy="762000"/>
            </a:xfrm>
          </p:grpSpPr>
          <p:grpSp>
            <p:nvGrpSpPr>
              <p:cNvPr id="18" name="Group 33"/>
              <p:cNvGrpSpPr/>
              <p:nvPr/>
            </p:nvGrpSpPr>
            <p:grpSpPr>
              <a:xfrm>
                <a:off x="381000" y="2971800"/>
                <a:ext cx="3352801" cy="762000"/>
                <a:chOff x="381000" y="2819400"/>
                <a:chExt cx="3352801" cy="762000"/>
              </a:xfrm>
            </p:grpSpPr>
            <p:grpSp>
              <p:nvGrpSpPr>
                <p:cNvPr id="19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7"/>
                <p:cNvGrpSpPr/>
                <p:nvPr/>
              </p:nvGrpSpPr>
              <p:grpSpPr>
                <a:xfrm>
                  <a:off x="381000" y="2996625"/>
                  <a:ext cx="1828800" cy="584775"/>
                  <a:chOff x="-76200" y="2996625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996625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75012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2956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26500" y="3352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408972" y="3645187"/>
              <a:ext cx="417529" cy="542539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654050" y="41910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1385831" y="45323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9842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974850" y="44958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hape 46"/>
            <p:cNvCxnSpPr>
              <a:stCxn id="13" idx="1"/>
              <a:endCxn id="40" idx="0"/>
            </p:cNvCxnSpPr>
            <p:nvPr/>
          </p:nvCxnSpPr>
          <p:spPr>
            <a:xfrm rot="10800000" flipV="1">
              <a:off x="1438275" y="3645188"/>
              <a:ext cx="6191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5"/>
            <p:cNvCxnSpPr>
              <a:stCxn id="44" idx="1"/>
              <a:endCxn id="34" idx="0"/>
            </p:cNvCxnSpPr>
            <p:nvPr/>
          </p:nvCxnSpPr>
          <p:spPr>
            <a:xfrm rot="10800000" flipV="1">
              <a:off x="3749676" y="3647362"/>
              <a:ext cx="454025" cy="54363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endCxn id="27" idx="2"/>
            </p:cNvCxnSpPr>
            <p:nvPr/>
          </p:nvCxnSpPr>
          <p:spPr>
            <a:xfrm rot="5400000" flipH="1" flipV="1">
              <a:off x="5414457" y="5068377"/>
              <a:ext cx="839219" cy="454025"/>
            </a:xfrm>
            <a:prstGeom prst="bentConnector3">
              <a:avLst>
                <a:gd name="adj1" fmla="val 6581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4043396" y="4495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426310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5041650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tengah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714620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75" name="Group 3"/>
          <p:cNvGrpSpPr/>
          <p:nvPr/>
        </p:nvGrpSpPr>
        <p:grpSpPr>
          <a:xfrm>
            <a:off x="4103723" y="4838698"/>
            <a:ext cx="1568450" cy="685800"/>
            <a:chOff x="918386" y="3352800"/>
            <a:chExt cx="1219200" cy="534194"/>
          </a:xfrm>
        </p:grpSpPr>
        <p:sp>
          <p:nvSpPr>
            <p:cNvPr id="79" name="Rectangle 78"/>
            <p:cNvSpPr/>
            <p:nvPr/>
          </p:nvSpPr>
          <p:spPr>
            <a:xfrm>
              <a:off x="918386" y="3352800"/>
              <a:ext cx="12192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1489885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501592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294310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9148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3009184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176872" y="2857498"/>
            <a:ext cx="4705350" cy="1542137"/>
            <a:chOff x="5176872" y="2857498"/>
            <a:chExt cx="4705350" cy="1542137"/>
          </a:xfrm>
        </p:grpSpPr>
        <p:grpSp>
          <p:nvGrpSpPr>
            <p:cNvPr id="55" name="Group 3"/>
            <p:cNvGrpSpPr/>
            <p:nvPr/>
          </p:nvGrpSpPr>
          <p:grpSpPr>
            <a:xfrm>
              <a:off x="7488272" y="3695693"/>
              <a:ext cx="1568450" cy="703942"/>
              <a:chOff x="1752600" y="3352800"/>
              <a:chExt cx="1219200" cy="54832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1752600" y="3367725"/>
                <a:ext cx="1219200" cy="5334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1" name="Rectangle 80"/>
            <p:cNvSpPr/>
            <p:nvPr/>
          </p:nvSpPr>
          <p:spPr>
            <a:xfrm>
              <a:off x="5176872" y="369569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5908653" y="4037067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497672" y="4000498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507072" y="377189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3" name="TextBox 9"/>
            <p:cNvSpPr txBox="1"/>
            <p:nvPr/>
          </p:nvSpPr>
          <p:spPr>
            <a:xfrm>
              <a:off x="8726522" y="2857498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5" name="Shape 64"/>
            <p:cNvCxnSpPr>
              <a:endCxn id="85" idx="0"/>
            </p:cNvCxnSpPr>
            <p:nvPr/>
          </p:nvCxnSpPr>
          <p:spPr>
            <a:xfrm rot="10800000" flipV="1">
              <a:off x="8272497" y="3169043"/>
              <a:ext cx="4540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667644" y="37678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23844" y="2571744"/>
            <a:ext cx="3910078" cy="1808735"/>
            <a:chOff x="523844" y="2571744"/>
            <a:chExt cx="3910078" cy="1808735"/>
          </a:xfrm>
        </p:grpSpPr>
        <p:grpSp>
          <p:nvGrpSpPr>
            <p:cNvPr id="100" name="Group 99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23844" y="2571744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8654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35972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31956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540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>
                <a:off x="12858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8842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18748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Arrow Connector 109"/>
            <p:cNvCxnSpPr>
              <a:stCxn id="56" idx="2"/>
            </p:cNvCxnSpPr>
            <p:nvPr/>
          </p:nvCxnSpPr>
          <p:spPr>
            <a:xfrm rot="5400000">
              <a:off x="819405" y="3432462"/>
              <a:ext cx="558233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0" name="Straight Arrow Connector 89"/>
          <p:cNvCxnSpPr/>
          <p:nvPr/>
        </p:nvCxnSpPr>
        <p:spPr>
          <a:xfrm>
            <a:off x="4186272" y="4000498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158475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4024306" y="435769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>
            <a:off x="3580930" y="4500570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3285034" y="4786322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583232" y="507207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5143512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758014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54" grpId="1"/>
      <p:bldP spid="54" grpId="2"/>
      <p:bldP spid="77" grpId="0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Procedure</a:t>
            </a:r>
            <a:r>
              <a:rPr lang="en-US" sz="1800" dirty="0" smtClean="0"/>
              <a:t> </a:t>
            </a:r>
            <a:r>
              <a:rPr lang="en-US" sz="1800" dirty="0" err="1" smtClean="0"/>
              <a:t>SisipTengahSingle</a:t>
            </a:r>
            <a:r>
              <a:rPr lang="en-US" sz="1800" dirty="0" smtClean="0"/>
              <a:t>(</a:t>
            </a:r>
            <a:r>
              <a:rPr lang="en-US" sz="1800" b="1" u="sng" dirty="0" smtClean="0"/>
              <a:t>Input</a:t>
            </a:r>
            <a:r>
              <a:rPr lang="en-US" sz="1800" dirty="0" smtClean="0"/>
              <a:t> 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r>
              <a:rPr lang="en-US" sz="1800" dirty="0" smtClean="0"/>
              <a:t>, </a:t>
            </a:r>
            <a:r>
              <a:rPr lang="en-US" sz="1800" b="1" u="sng" dirty="0" smtClean="0"/>
              <a:t>I/O</a:t>
            </a:r>
            <a:r>
              <a:rPr lang="en-US" sz="1800" dirty="0" smtClean="0"/>
              <a:t>  </a:t>
            </a:r>
            <a:r>
              <a:rPr lang="en-US" sz="1800" dirty="0" err="1" smtClean="0"/>
              <a:t>awal</a:t>
            </a:r>
            <a:r>
              <a:rPr lang="en-US" sz="1800" dirty="0" smtClean="0"/>
              <a:t>, </a:t>
            </a:r>
            <a:r>
              <a:rPr lang="en-US" sz="1800" dirty="0" err="1" smtClean="0"/>
              <a:t>akhir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{I.S. :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(</a:t>
            </a:r>
            <a:r>
              <a:rPr lang="en-US" sz="1800" dirty="0" err="1" smtClean="0"/>
              <a:t>elemen</a:t>
            </a:r>
            <a:r>
              <a:rPr lang="en-US" sz="1800" dirty="0" smtClean="0"/>
              <a:t>),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terdifinisi</a:t>
            </a: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{F.S. :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single linked list}</a:t>
            </a:r>
          </a:p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baru,bantu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ketemu</a:t>
            </a:r>
            <a:r>
              <a:rPr lang="en-US" sz="1800" dirty="0" smtClean="0"/>
              <a:t> : </a:t>
            </a:r>
            <a:r>
              <a:rPr lang="en-US" sz="1800" u="sng" dirty="0" err="1" smtClean="0"/>
              <a:t>boolean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datasisip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u="sng" dirty="0" err="1" smtClean="0"/>
              <a:t>Algoritma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If</a:t>
            </a:r>
            <a:r>
              <a:rPr lang="en-US" sz="1800" dirty="0" smtClean="0"/>
              <a:t> (</a:t>
            </a:r>
            <a:r>
              <a:rPr lang="en-US" sz="1800" dirty="0" err="1" smtClean="0"/>
              <a:t>awal</a:t>
            </a:r>
            <a:r>
              <a:rPr lang="en-US" sz="1800" dirty="0" smtClean="0"/>
              <a:t> = nil)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b="1" u="sng" dirty="0" smtClean="0"/>
              <a:t>Then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alloc</a:t>
            </a:r>
            <a:r>
              <a:rPr lang="en-US" sz="1800" dirty="0" smtClean="0"/>
              <a:t>(</a:t>
            </a:r>
            <a:r>
              <a:rPr lang="en-US" sz="1800" dirty="0" err="1" smtClean="0"/>
              <a:t>baru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baru↑.info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baru↑.next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nil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Input</a:t>
            </a:r>
            <a:r>
              <a:rPr lang="en-US" dirty="0" smtClean="0"/>
              <a:t>(</a:t>
            </a:r>
            <a:r>
              <a:rPr lang="en-US" dirty="0" err="1" smtClean="0"/>
              <a:t>datasisip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While</a:t>
            </a:r>
            <a:r>
              <a:rPr lang="en-US" dirty="0" smtClean="0"/>
              <a:t> (</a:t>
            </a:r>
            <a:r>
              <a:rPr lang="en-US" b="1" u="sng" dirty="0" smtClean="0"/>
              <a:t>no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bantu ≠ nil) </a:t>
            </a:r>
            <a:r>
              <a:rPr lang="en-US" b="1" u="sng" dirty="0" smtClean="0"/>
              <a:t>d</a:t>
            </a:r>
            <a:r>
              <a:rPr lang="en-US" u="sng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datasisip</a:t>
            </a:r>
            <a:r>
              <a:rPr lang="en-US" dirty="0" smtClean="0"/>
              <a:t> = </a:t>
            </a:r>
            <a:r>
              <a:rPr lang="en-US" dirty="0" err="1" smtClean="0"/>
              <a:t>bantu↑.info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EndWhile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alloc</a:t>
            </a:r>
            <a:r>
              <a:rPr lang="en-US" dirty="0" smtClean="0"/>
              <a:t>(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baru↑.info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(bantu =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sisip_belakang_single</a:t>
            </a:r>
            <a:r>
              <a:rPr lang="en-US" dirty="0" smtClean="0"/>
              <a:t>(</a:t>
            </a:r>
            <a:r>
              <a:rPr lang="en-US" dirty="0" err="1" smtClean="0"/>
              <a:t>elemen,awal,akhir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baru↑.next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bantu↑.next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dirty="0" smtClean="0"/>
              <a:t>Output</a:t>
            </a:r>
            <a:r>
              <a:rPr lang="en-US" dirty="0" smtClean="0"/>
              <a:t>(“Data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b="1" u="sng" dirty="0" err="1" smtClean="0"/>
              <a:t>EndProcedure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lnSpc>
                <a:spcPct val="120000"/>
              </a:lnSpc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786058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381364" y="3500438"/>
            <a:ext cx="3286148" cy="1394754"/>
            <a:chOff x="3381364" y="3500438"/>
            <a:chExt cx="3286148" cy="1394754"/>
          </a:xfrm>
        </p:grpSpPr>
        <p:sp>
          <p:nvSpPr>
            <p:cNvPr id="30" name="TextBox 29"/>
            <p:cNvSpPr txBox="1"/>
            <p:nvPr/>
          </p:nvSpPr>
          <p:spPr>
            <a:xfrm>
              <a:off x="3381364" y="3500438"/>
              <a:ext cx="9413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11812" y="350043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027492" y="3737906"/>
              <a:ext cx="1568450" cy="1157286"/>
              <a:chOff x="4035444" y="3714752"/>
              <a:chExt cx="1568450" cy="1157286"/>
            </a:xfrm>
          </p:grpSpPr>
          <p:grpSp>
            <p:nvGrpSpPr>
              <p:cNvPr id="6" name="Group 19"/>
              <p:cNvGrpSpPr/>
              <p:nvPr/>
            </p:nvGrpSpPr>
            <p:grpSpPr>
              <a:xfrm>
                <a:off x="4035444" y="4186238"/>
                <a:ext cx="1568450" cy="685800"/>
                <a:chOff x="1752600" y="3352800"/>
                <a:chExt cx="1219200" cy="534194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4365644" y="427261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cxnSp>
            <p:nvCxnSpPr>
              <p:cNvPr id="33" name="Shape 32"/>
              <p:cNvCxnSpPr>
                <a:endCxn id="21" idx="0"/>
              </p:cNvCxnSpPr>
              <p:nvPr/>
            </p:nvCxnSpPr>
            <p:spPr>
              <a:xfrm>
                <a:off x="4310058" y="3714752"/>
                <a:ext cx="509611" cy="47148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hape 18"/>
              <p:cNvCxnSpPr/>
              <p:nvPr/>
            </p:nvCxnSpPr>
            <p:spPr>
              <a:xfrm rot="10800000" flipV="1">
                <a:off x="4962546" y="3714752"/>
                <a:ext cx="561958" cy="471486"/>
              </a:xfrm>
              <a:prstGeom prst="bentConnector3">
                <a:avLst>
                  <a:gd name="adj1" fmla="val 100221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8" name="Group 7"/>
          <p:cNvGrpSpPr/>
          <p:nvPr/>
        </p:nvGrpSpPr>
        <p:grpSpPr>
          <a:xfrm>
            <a:off x="1166786" y="3300635"/>
            <a:ext cx="428628" cy="571504"/>
            <a:chOff x="1905000" y="2438400"/>
            <a:chExt cx="533400" cy="533400"/>
          </a:xfrm>
        </p:grpSpPr>
        <p:sp>
          <p:nvSpPr>
            <p:cNvPr id="4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8"/>
          <p:cNvGrpSpPr/>
          <p:nvPr/>
        </p:nvGrpSpPr>
        <p:grpSpPr>
          <a:xfrm>
            <a:off x="7769206" y="3229197"/>
            <a:ext cx="398504" cy="571504"/>
            <a:chOff x="1905000" y="2438400"/>
            <a:chExt cx="533400" cy="533400"/>
          </a:xfrm>
        </p:grpSpPr>
        <p:sp>
          <p:nvSpPr>
            <p:cNvPr id="45" name="Rectangle 44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524108" y="323924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810256" y="321468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842144" y="3491131"/>
            <a:ext cx="825500" cy="158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68450" y="1958401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3054350" y="2238376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57700" y="2847976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595678" y="4443643"/>
            <a:ext cx="2311400" cy="1004886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86" name="Group 54"/>
          <p:cNvGrpSpPr/>
          <p:nvPr/>
        </p:nvGrpSpPr>
        <p:grpSpPr>
          <a:xfrm>
            <a:off x="1697027" y="4657957"/>
            <a:ext cx="3879850" cy="571504"/>
            <a:chOff x="990600" y="3962400"/>
            <a:chExt cx="3581400" cy="697431"/>
          </a:xfrm>
        </p:grpSpPr>
        <p:grpSp>
          <p:nvGrpSpPr>
            <p:cNvPr id="92" name="Group 27"/>
            <p:cNvGrpSpPr/>
            <p:nvPr/>
          </p:nvGrpSpPr>
          <p:grpSpPr>
            <a:xfrm>
              <a:off x="3124200" y="3962400"/>
              <a:ext cx="1447800" cy="685800"/>
              <a:chOff x="3276600" y="5029200"/>
              <a:chExt cx="1447800" cy="685800"/>
            </a:xfrm>
          </p:grpSpPr>
          <p:grpSp>
            <p:nvGrpSpPr>
              <p:cNvPr id="97" name="Group 19"/>
              <p:cNvGrpSpPr/>
              <p:nvPr/>
            </p:nvGrpSpPr>
            <p:grpSpPr>
              <a:xfrm>
                <a:off x="3276600" y="50292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TextBox 97"/>
              <p:cNvSpPr txBox="1"/>
              <p:nvPr/>
            </p:nvSpPr>
            <p:spPr>
              <a:xfrm>
                <a:off x="3581400" y="5115580"/>
                <a:ext cx="533400" cy="44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990600" y="4021323"/>
              <a:ext cx="1371600" cy="638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phapus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362200" y="4343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66720" y="2500306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0256" y="247715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8" y="4515081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5" name="Shape 64"/>
          <p:cNvCxnSpPr>
            <a:stCxn id="41" idx="1"/>
          </p:cNvCxnSpPr>
          <p:nvPr/>
        </p:nvCxnSpPr>
        <p:spPr>
          <a:xfrm rot="10800000" flipV="1">
            <a:off x="5024438" y="3476296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hape 90"/>
          <p:cNvCxnSpPr>
            <a:stCxn id="43" idx="3"/>
          </p:cNvCxnSpPr>
          <p:nvPr/>
        </p:nvCxnSpPr>
        <p:spPr>
          <a:xfrm>
            <a:off x="3679808" y="3500856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666852" y="3594848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66720" y="395362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4636" y="3942337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1816100" y="1428736"/>
            <a:ext cx="5780106" cy="1114440"/>
            <a:chOff x="1816100" y="1600204"/>
            <a:chExt cx="5780106" cy="1371600"/>
          </a:xfrm>
        </p:grpSpPr>
        <p:grpSp>
          <p:nvGrpSpPr>
            <p:cNvPr id="71" name="Group 48"/>
            <p:cNvGrpSpPr/>
            <p:nvPr/>
          </p:nvGrpSpPr>
          <p:grpSpPr>
            <a:xfrm>
              <a:off x="1816100" y="1600204"/>
              <a:ext cx="5780106" cy="1371600"/>
              <a:chOff x="1219200" y="4191000"/>
              <a:chExt cx="5335483" cy="1371600"/>
            </a:xfrm>
          </p:grpSpPr>
          <p:grpSp>
            <p:nvGrpSpPr>
              <p:cNvPr id="75" name="Group 27"/>
              <p:cNvGrpSpPr/>
              <p:nvPr/>
            </p:nvGrpSpPr>
            <p:grpSpPr>
              <a:xfrm>
                <a:off x="3124200" y="4876800"/>
                <a:ext cx="1447800" cy="685800"/>
                <a:chOff x="3276600" y="5029200"/>
                <a:chExt cx="1447800" cy="685800"/>
              </a:xfrm>
            </p:grpSpPr>
            <p:grpSp>
              <p:nvGrpSpPr>
                <p:cNvPr id="80" name="Group 19"/>
                <p:cNvGrpSpPr/>
                <p:nvPr/>
              </p:nvGrpSpPr>
              <p:grpSpPr>
                <a:xfrm>
                  <a:off x="3276600" y="5029200"/>
                  <a:ext cx="1447800" cy="685800"/>
                  <a:chOff x="1752600" y="3352800"/>
                  <a:chExt cx="1219200" cy="534194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1752600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>
                    <a:off x="2324100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5400000">
                    <a:off x="2514600" y="3429000"/>
                    <a:ext cx="533400" cy="3810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TextBox 80"/>
                <p:cNvSpPr txBox="1"/>
                <p:nvPr/>
              </p:nvSpPr>
              <p:spPr>
                <a:xfrm>
                  <a:off x="3581400" y="511558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219200" y="4191000"/>
                <a:ext cx="1066800" cy="64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487883" y="4191000"/>
                <a:ext cx="1066800" cy="64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78" name="Shape 77"/>
              <p:cNvCxnSpPr>
                <a:endCxn id="82" idx="0"/>
              </p:cNvCxnSpPr>
              <p:nvPr/>
            </p:nvCxnSpPr>
            <p:spPr>
              <a:xfrm>
                <a:off x="2133600" y="4495800"/>
                <a:ext cx="1714500" cy="3810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hape 116"/>
            <p:cNvCxnSpPr/>
            <p:nvPr/>
          </p:nvCxnSpPr>
          <p:spPr>
            <a:xfrm rot="10800000" flipV="1">
              <a:off x="4819643" y="1892592"/>
              <a:ext cx="163355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Content Placeholder 2"/>
          <p:cNvSpPr txBox="1">
            <a:spLocks/>
          </p:cNvSpPr>
          <p:nvPr/>
        </p:nvSpPr>
        <p:spPr>
          <a:xfrm>
            <a:off x="523844" y="5573017"/>
            <a:ext cx="8832850" cy="785818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 algn="ctr">
              <a:spcBef>
                <a:spcPts val="700"/>
              </a:spcBef>
              <a:buSzPct val="60000"/>
              <a:buFont typeface="Wingdings"/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Linked List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Linked List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kosong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16200000" flipH="1">
            <a:off x="4432586" y="2314864"/>
            <a:ext cx="710628" cy="660399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1" grpId="0"/>
      <p:bldP spid="72" grpId="0"/>
      <p:bldP spid="74" grpId="0"/>
      <p:bldP spid="112" grpId="0" animBg="1"/>
      <p:bldP spid="49" grpId="0"/>
      <p:bldP spid="50" grpId="0"/>
      <p:bldP spid="51" grpId="0"/>
      <p:bldP spid="111" grpId="0"/>
      <p:bldP spid="113" grpId="0"/>
      <p:bldP spid="1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1738290" y="2714620"/>
            <a:ext cx="5778500" cy="1524000"/>
            <a:chOff x="1738290" y="2714620"/>
            <a:chExt cx="5778500" cy="1524000"/>
          </a:xfrm>
        </p:grpSpPr>
        <p:grpSp>
          <p:nvGrpSpPr>
            <p:cNvPr id="4" name="Group 66"/>
            <p:cNvGrpSpPr/>
            <p:nvPr/>
          </p:nvGrpSpPr>
          <p:grpSpPr>
            <a:xfrm>
              <a:off x="1738290" y="2714620"/>
              <a:ext cx="5778500" cy="1524000"/>
              <a:chOff x="2286000" y="1828800"/>
              <a:chExt cx="5334000" cy="1524000"/>
            </a:xfrm>
          </p:grpSpPr>
          <p:grpSp>
            <p:nvGrpSpPr>
              <p:cNvPr id="7" name="Group 60"/>
              <p:cNvGrpSpPr/>
              <p:nvPr/>
            </p:nvGrpSpPr>
            <p:grpSpPr>
              <a:xfrm>
                <a:off x="2286000" y="1905000"/>
                <a:ext cx="4572000" cy="1447800"/>
                <a:chOff x="2286000" y="1447800"/>
                <a:chExt cx="4572000" cy="1447800"/>
              </a:xfrm>
            </p:grpSpPr>
            <p:grpSp>
              <p:nvGrpSpPr>
                <p:cNvPr id="8" name="Group 3"/>
                <p:cNvGrpSpPr/>
                <p:nvPr/>
              </p:nvGrpSpPr>
              <p:grpSpPr>
                <a:xfrm>
                  <a:off x="5410200" y="2209800"/>
                  <a:ext cx="1447800" cy="685800"/>
                  <a:chOff x="1752600" y="3352800"/>
                  <a:chExt cx="1219200" cy="534194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1752600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rot="5400000">
                    <a:off x="2324100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2514600" y="3429000"/>
                    <a:ext cx="533400" cy="3810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TextBox 38"/>
                <p:cNvSpPr txBox="1"/>
                <p:nvPr/>
              </p:nvSpPr>
              <p:spPr>
                <a:xfrm>
                  <a:off x="2286000" y="14478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grpSp>
              <p:nvGrpSpPr>
                <p:cNvPr id="11" name="Group 46"/>
                <p:cNvGrpSpPr/>
                <p:nvPr/>
              </p:nvGrpSpPr>
              <p:grpSpPr>
                <a:xfrm>
                  <a:off x="3276600" y="2209800"/>
                  <a:ext cx="1447800" cy="684781"/>
                  <a:chOff x="5638800" y="2362200"/>
                  <a:chExt cx="1447800" cy="684781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5638800" y="23622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6287952" y="27036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4495800" y="2514600"/>
                  <a:ext cx="914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3581400" y="228600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5638800" y="228600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6553200" y="18288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4" name="Shape 63"/>
              <p:cNvCxnSpPr>
                <a:stCxn id="62" idx="1"/>
                <a:endCxn id="41" idx="0"/>
              </p:cNvCxnSpPr>
              <p:nvPr/>
            </p:nvCxnSpPr>
            <p:spPr>
              <a:xfrm rot="10800000" flipV="1">
                <a:off x="6134100" y="2121188"/>
                <a:ext cx="419100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hape 65"/>
            <p:cNvCxnSpPr/>
            <p:nvPr/>
          </p:nvCxnSpPr>
          <p:spPr>
            <a:xfrm>
              <a:off x="2893990" y="3083208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55700" y="2285992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559050" y="2590792"/>
            <a:ext cx="8255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146300" y="1714488"/>
            <a:ext cx="5943600" cy="1214446"/>
            <a:chOff x="2146300" y="1600201"/>
            <a:chExt cx="5943600" cy="1524001"/>
          </a:xfrm>
        </p:grpSpPr>
        <p:grpSp>
          <p:nvGrpSpPr>
            <p:cNvPr id="10" name="Group 3"/>
            <p:cNvGrpSpPr/>
            <p:nvPr/>
          </p:nvGrpSpPr>
          <p:grpSpPr>
            <a:xfrm>
              <a:off x="5695950" y="2438402"/>
              <a:ext cx="1568450" cy="685800"/>
              <a:chOff x="1752600" y="3352800"/>
              <a:chExt cx="1219200" cy="53419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2146300" y="1676401"/>
              <a:ext cx="1155700" cy="65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384550" y="2438402"/>
              <a:ext cx="1568450" cy="684781"/>
              <a:chOff x="5638800" y="2362200"/>
              <a:chExt cx="1447800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4667248" y="278447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714750" y="2449525"/>
              <a:ext cx="577850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43600" y="2457936"/>
              <a:ext cx="577850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34200" y="1600201"/>
              <a:ext cx="1155700" cy="65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stCxn id="31" idx="1"/>
              <a:endCxn id="54" idx="0"/>
            </p:cNvCxnSpPr>
            <p:nvPr/>
          </p:nvCxnSpPr>
          <p:spPr>
            <a:xfrm rot="10800000" flipV="1">
              <a:off x="6480176" y="1928494"/>
              <a:ext cx="454025" cy="5099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hape 58"/>
            <p:cNvCxnSpPr/>
            <p:nvPr/>
          </p:nvCxnSpPr>
          <p:spPr>
            <a:xfrm>
              <a:off x="3302000" y="1968789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595678" y="314324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3807780" y="2887634"/>
            <a:ext cx="543578" cy="253401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290888" y="4857760"/>
            <a:ext cx="2146300" cy="92869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71" name="Group 66"/>
          <p:cNvGrpSpPr/>
          <p:nvPr/>
        </p:nvGrpSpPr>
        <p:grpSpPr>
          <a:xfrm>
            <a:off x="1304948" y="4286255"/>
            <a:ext cx="6934200" cy="1347784"/>
            <a:chOff x="1219200" y="1743499"/>
            <a:chExt cx="6400800" cy="1609301"/>
          </a:xfrm>
        </p:grpSpPr>
        <p:grpSp>
          <p:nvGrpSpPr>
            <p:cNvPr id="73" name="Group 60"/>
            <p:cNvGrpSpPr/>
            <p:nvPr/>
          </p:nvGrpSpPr>
          <p:grpSpPr>
            <a:xfrm>
              <a:off x="1219200" y="1743500"/>
              <a:ext cx="5638800" cy="1609300"/>
              <a:chOff x="1219200" y="1286300"/>
              <a:chExt cx="5638800" cy="1609300"/>
            </a:xfrm>
          </p:grpSpPr>
          <p:grpSp>
            <p:nvGrpSpPr>
              <p:cNvPr id="7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TextBox 76"/>
              <p:cNvSpPr txBox="1"/>
              <p:nvPr/>
            </p:nvSpPr>
            <p:spPr>
              <a:xfrm>
                <a:off x="4419600" y="1286300"/>
                <a:ext cx="892403" cy="624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8" name="Group 46"/>
              <p:cNvGrpSpPr/>
              <p:nvPr/>
            </p:nvGrpSpPr>
            <p:grpSpPr>
              <a:xfrm>
                <a:off x="3276600" y="2209800"/>
                <a:ext cx="1447800" cy="684781"/>
                <a:chOff x="5638800" y="2362200"/>
                <a:chExt cx="1447800" cy="684781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Arrow Connector 7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35814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grpSp>
            <p:nvGrpSpPr>
              <p:cNvPr id="82" name="Group 7"/>
              <p:cNvGrpSpPr/>
              <p:nvPr/>
            </p:nvGrpSpPr>
            <p:grpSpPr>
              <a:xfrm>
                <a:off x="1219200" y="2286000"/>
                <a:ext cx="2057400" cy="523220"/>
                <a:chOff x="762000" y="1752600"/>
                <a:chExt cx="2057400" cy="523220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762000" y="1752600"/>
                  <a:ext cx="1371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/>
                    <a:t>phapus</a:t>
                  </a:r>
                  <a:endParaRPr lang="en-US" sz="2800" dirty="0"/>
                </a:p>
              </p:txBody>
            </p:sp>
            <p:cxnSp>
              <p:nvCxnSpPr>
                <p:cNvPr id="84" name="Straight Arrow Connector 83"/>
                <p:cNvCxnSpPr/>
                <p:nvPr/>
              </p:nvCxnSpPr>
              <p:spPr>
                <a:xfrm>
                  <a:off x="2057400" y="2057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TextBox 73"/>
            <p:cNvSpPr txBox="1"/>
            <p:nvPr/>
          </p:nvSpPr>
          <p:spPr>
            <a:xfrm>
              <a:off x="6553200" y="1743499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75" name="Shape 74"/>
            <p:cNvCxnSpPr>
              <a:stCxn id="74" idx="1"/>
              <a:endCxn id="87" idx="0"/>
            </p:cNvCxnSpPr>
            <p:nvPr/>
          </p:nvCxnSpPr>
          <p:spPr>
            <a:xfrm rot="10800000" flipV="1">
              <a:off x="6134101" y="2005109"/>
              <a:ext cx="419100" cy="66189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Shape 92"/>
          <p:cNvCxnSpPr/>
          <p:nvPr/>
        </p:nvCxnSpPr>
        <p:spPr>
          <a:xfrm rot="10800000" flipV="1">
            <a:off x="4318024" y="4547865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6720" y="304865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10190" y="314324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66" name="Shape 65"/>
          <p:cNvCxnSpPr/>
          <p:nvPr/>
        </p:nvCxnSpPr>
        <p:spPr>
          <a:xfrm>
            <a:off x="5738818" y="4547866"/>
            <a:ext cx="428628" cy="524208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38554" y="38576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67050" y="585789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90" grpId="0" animBg="1"/>
      <p:bldP spid="51" grpId="0"/>
      <p:bldP spid="57" grpId="0"/>
      <p:bldP spid="96" grpId="0"/>
      <p:bldP spid="9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720" y="1524000"/>
            <a:ext cx="7929618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HapusDepanSingle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Output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 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single linked list yang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        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↑.next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dealloc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700358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643446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959652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57187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66720" y="3071810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09596" y="4000504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2406" y="240571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738290" y="2710514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809728" y="1571612"/>
            <a:ext cx="7813024" cy="1463409"/>
            <a:chOff x="1378082" y="1622779"/>
            <a:chExt cx="7813024" cy="1523996"/>
          </a:xfrm>
        </p:grpSpPr>
        <p:grpSp>
          <p:nvGrpSpPr>
            <p:cNvPr id="8" name="Group 3"/>
            <p:cNvGrpSpPr/>
            <p:nvPr/>
          </p:nvGrpSpPr>
          <p:grpSpPr>
            <a:xfrm>
              <a:off x="6797156" y="2460975"/>
              <a:ext cx="1568450" cy="685800"/>
              <a:chOff x="2608602" y="3370383"/>
              <a:chExt cx="1219200" cy="53419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608602" y="3370383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180102" y="3637083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3370602" y="3446585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1378082" y="1676401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9" name="Group 46"/>
            <p:cNvGrpSpPr/>
            <p:nvPr/>
          </p:nvGrpSpPr>
          <p:grpSpPr>
            <a:xfrm>
              <a:off x="2163902" y="2441130"/>
              <a:ext cx="3890295" cy="704631"/>
              <a:chOff x="4512052" y="2364928"/>
              <a:chExt cx="3591046" cy="70463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655297" y="238477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7304450" y="272622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4512052" y="2364929"/>
                <a:ext cx="1447801" cy="68478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5400000">
                <a:off x="5161204" y="270637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5806556" y="276578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815956" y="2537180"/>
              <a:ext cx="577850" cy="544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44806" y="253718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5406" y="1622779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stCxn id="31" idx="1"/>
              <a:endCxn id="54" idx="0"/>
            </p:cNvCxnSpPr>
            <p:nvPr/>
          </p:nvCxnSpPr>
          <p:spPr>
            <a:xfrm rot="10800000" flipV="1">
              <a:off x="7581382" y="1884388"/>
              <a:ext cx="454025" cy="57659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hape 58"/>
            <p:cNvCxnSpPr/>
            <p:nvPr/>
          </p:nvCxnSpPr>
          <p:spPr>
            <a:xfrm>
              <a:off x="2235338" y="1968789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3484699" y="274593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494099" y="257650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881694" y="3262970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0800000" flipV="1">
            <a:off x="6596074" y="2786058"/>
            <a:ext cx="1000132" cy="642942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17753" y="4752696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218346" y="4714884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14926" y="469108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719627" y="4969764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952472" y="4691082"/>
            <a:ext cx="6904053" cy="1462302"/>
            <a:chOff x="952472" y="4691082"/>
            <a:chExt cx="6904053" cy="1462302"/>
          </a:xfrm>
        </p:grpSpPr>
        <p:grpSp>
          <p:nvGrpSpPr>
            <p:cNvPr id="14" name="Group 3"/>
            <p:cNvGrpSpPr/>
            <p:nvPr/>
          </p:nvGrpSpPr>
          <p:grpSpPr>
            <a:xfrm>
              <a:off x="6288075" y="5489991"/>
              <a:ext cx="1568450" cy="653653"/>
              <a:chOff x="1752600" y="3352800"/>
              <a:chExt cx="1219200" cy="5341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952472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629283" y="5489991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Arrow Connector 78"/>
            <p:cNvCxnSpPr/>
            <p:nvPr/>
          </p:nvCxnSpPr>
          <p:spPr>
            <a:xfrm>
              <a:off x="5297476" y="5780504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306876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35725" y="5562619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950083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881168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893860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452671" y="5004137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6227595" y="4950316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953264" y="4966325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84052" y="333440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10124" y="3714752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952868" y="5014306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452538" y="421481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95876" y="614364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738818" y="421481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83" grpId="0"/>
      <p:bldP spid="83" grpId="1"/>
      <p:bldP spid="102" grpId="0"/>
      <p:bldP spid="74" grpId="0"/>
      <p:bldP spid="51" grpId="0"/>
      <p:bldP spid="57" grpId="0"/>
      <p:bldP spid="104" grpId="0"/>
      <p:bldP spid="104" grpId="1"/>
      <p:bldP spid="105" grpId="0"/>
      <p:bldP spid="10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90" name="Rectangle 89"/>
          <p:cNvSpPr/>
          <p:nvPr/>
        </p:nvSpPr>
        <p:spPr>
          <a:xfrm>
            <a:off x="5810256" y="2209800"/>
            <a:ext cx="2036786" cy="114776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" name="Group 57"/>
          <p:cNvGrpSpPr/>
          <p:nvPr/>
        </p:nvGrpSpPr>
        <p:grpSpPr>
          <a:xfrm>
            <a:off x="452406" y="1571612"/>
            <a:ext cx="8572560" cy="1557349"/>
            <a:chOff x="452406" y="1571612"/>
            <a:chExt cx="8572560" cy="1557349"/>
          </a:xfrm>
        </p:grpSpPr>
        <p:grpSp>
          <p:nvGrpSpPr>
            <p:cNvPr id="4" name="Group 49"/>
            <p:cNvGrpSpPr/>
            <p:nvPr/>
          </p:nvGrpSpPr>
          <p:grpSpPr>
            <a:xfrm>
              <a:off x="452406" y="1571612"/>
              <a:ext cx="8572560" cy="1557349"/>
              <a:chOff x="452406" y="1571612"/>
              <a:chExt cx="8572560" cy="1557349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6091270" y="2443161"/>
                <a:ext cx="1568449" cy="685800"/>
                <a:chOff x="1752600" y="3352800"/>
                <a:chExt cx="1219200" cy="534194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33"/>
              <p:cNvSpPr txBox="1"/>
              <p:nvPr/>
            </p:nvSpPr>
            <p:spPr>
              <a:xfrm>
                <a:off x="452406" y="1629787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6" name="Group 46"/>
              <p:cNvGrpSpPr/>
              <p:nvPr/>
            </p:nvGrpSpPr>
            <p:grpSpPr>
              <a:xfrm>
                <a:off x="1448181" y="2428868"/>
                <a:ext cx="3900140" cy="699074"/>
                <a:chOff x="3486469" y="2347907"/>
                <a:chExt cx="3600131" cy="69907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3486469" y="2347907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4135622" y="2689355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4110071" y="2519361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338920" y="2519361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39067" y="1571612"/>
                <a:ext cx="14858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phapus</a:t>
                </a:r>
                <a:endParaRPr lang="en-US" sz="3200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2768980" y="2733668"/>
                <a:ext cx="99059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705008" y="2500306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687921" y="1604961"/>
                <a:ext cx="11556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32" name="Shape 31"/>
              <p:cNvCxnSpPr/>
              <p:nvPr/>
            </p:nvCxnSpPr>
            <p:spPr>
              <a:xfrm rot="10800000" flipV="1">
                <a:off x="4275172" y="1897349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hape 58"/>
              <p:cNvCxnSpPr/>
              <p:nvPr/>
            </p:nvCxnSpPr>
            <p:spPr>
              <a:xfrm>
                <a:off x="1525555" y="1928802"/>
                <a:ext cx="701675" cy="4696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hape 50"/>
            <p:cNvCxnSpPr/>
            <p:nvPr/>
          </p:nvCxnSpPr>
          <p:spPr>
            <a:xfrm rot="10800000" flipV="1">
              <a:off x="6596074" y="1897349"/>
              <a:ext cx="9493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24042" y="342900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0000CC"/>
                </a:solidFill>
                <a:cs typeface="Times New Roman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10256" y="342900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dealloc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phapus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00670" y="2747961"/>
            <a:ext cx="9905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757960" y="2537477"/>
            <a:ext cx="684782" cy="49014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52" grpId="0"/>
      <p:bldP spid="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81034" y="1500174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60629" y="2919110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2881298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285749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136178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656412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729033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2857496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17055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116730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132739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180720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739969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3946918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8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9725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Arial Narrow" pitchFamily="34" charset="0"/>
              </a:rPr>
              <a:t>Procedure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HapusBelakangSingle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u="sng" dirty="0" smtClean="0">
                <a:latin typeface="Arial Narrow" pitchFamily="34" charset="0"/>
              </a:rPr>
              <a:t>Output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tipedata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u="sng" dirty="0" smtClean="0">
                <a:latin typeface="Arial Narrow" pitchFamily="34" charset="0"/>
              </a:rPr>
              <a:t>I/O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{I.S. : 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terdifinisi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{F.S. : </a:t>
            </a:r>
            <a:r>
              <a:rPr lang="en-US" sz="2000" dirty="0" err="1" smtClean="0">
                <a:latin typeface="Arial Narrow" pitchFamily="34" charset="0"/>
              </a:rPr>
              <a:t>menghasilkan</a:t>
            </a:r>
            <a:r>
              <a:rPr lang="en-US" sz="2000" dirty="0" smtClean="0">
                <a:latin typeface="Arial Narrow" pitchFamily="34" charset="0"/>
              </a:rPr>
              <a:t> single linked list yang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simpul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belakang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Kamus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Algoritma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</a:rPr>
              <a:t>baru↑.info</a:t>
            </a:r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smtClean="0">
                <a:latin typeface="Arial Narrow" pitchFamily="34" charset="0"/>
              </a:rPr>
              <a:t>If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=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Then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Single Linked List</a:t>
            </a:r>
          </a:p>
          <a:p>
            <a:pPr lvl="0"/>
            <a:r>
              <a:rPr lang="en-US" sz="4400" dirty="0" smtClean="0"/>
              <a:t>Double Linked List</a:t>
            </a:r>
          </a:p>
          <a:p>
            <a:pPr lvl="0"/>
            <a:r>
              <a:rPr lang="en-US" sz="4400" dirty="0" smtClean="0"/>
              <a:t>Circular Linked List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4" y="228600"/>
            <a:ext cx="883285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869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b="1" u="sng" dirty="0" smtClean="0">
                <a:latin typeface="Arial Narrow" pitchFamily="34" charset="0"/>
              </a:rPr>
              <a:t>while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phapus↑.next</a:t>
            </a:r>
            <a:r>
              <a:rPr lang="en-US" sz="2000" dirty="0" smtClean="0">
                <a:latin typeface="Arial Narrow" pitchFamily="34" charset="0"/>
              </a:rPr>
              <a:t> ≠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 </a:t>
            </a:r>
            <a:r>
              <a:rPr lang="en-US" sz="2000" u="sng" dirty="0" smtClean="0">
                <a:latin typeface="Arial Narrow" pitchFamily="34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      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Arial Narrow" pitchFamily="34" charset="0"/>
                <a:sym typeface="Wingdings" pitchFamily="2" charset="2"/>
              </a:rPr>
              <a:t>endwhile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akhir↑.next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   nil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err="1" smtClean="0">
                <a:latin typeface="Arial Narrow" pitchFamily="34" charset="0"/>
              </a:rPr>
              <a:t>EndIf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dealloc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EndProcedure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57430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429132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786058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468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0046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3548073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67286" y="3214686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3809683"/>
            <a:ext cx="247645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309530" y="3333759"/>
            <a:ext cx="9399588" cy="1738315"/>
            <a:chOff x="309530" y="1714488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767003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71448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767003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30718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333968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8" name="TextBox 16"/>
            <p:cNvSpPr txBox="1"/>
            <p:nvPr/>
          </p:nvSpPr>
          <p:spPr>
            <a:xfrm>
              <a:off x="7562818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92880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221190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767003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108372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30718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508712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973513" y="309937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8" name="Shape 97"/>
          <p:cNvCxnSpPr>
            <a:stCxn id="35" idx="3"/>
          </p:cNvCxnSpPr>
          <p:nvPr/>
        </p:nvCxnSpPr>
        <p:spPr>
          <a:xfrm>
            <a:off x="3054319" y="3809683"/>
            <a:ext cx="255607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323916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311944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3476635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>
            <a:stCxn id="101" idx="1"/>
          </p:cNvCxnSpPr>
          <p:nvPr/>
        </p:nvCxnSpPr>
        <p:spPr>
          <a:xfrm rot="10800000" flipV="1">
            <a:off x="5453066" y="3738245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Content Placeholder 2"/>
          <p:cNvSpPr txBox="1">
            <a:spLocks/>
          </p:cNvSpPr>
          <p:nvPr/>
        </p:nvSpPr>
        <p:spPr>
          <a:xfrm>
            <a:off x="609600" y="1500174"/>
            <a:ext cx="8886952" cy="928694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ke-3).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566642" y="2285992"/>
            <a:ext cx="8886952" cy="100013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ketemu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dihapus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kesebuah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(</a:t>
            </a:r>
            <a:r>
              <a:rPr lang="en-US" sz="2800" dirty="0" err="1" smtClean="0"/>
              <a:t>elemen</a:t>
            </a:r>
            <a:r>
              <a:rPr lang="en-US" sz="2800" dirty="0" smtClean="0"/>
              <a:t>).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67182" y="5238763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rot="10800000" flipV="1">
            <a:off x="4953000" y="4857760"/>
            <a:ext cx="517524" cy="50008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38818" y="5214966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</a:t>
            </a:r>
            <a:r>
              <a:rPr lang="en-US" sz="2800" b="1" dirty="0" err="1" smtClean="0">
                <a:solidFill>
                  <a:srgbClr val="006600"/>
                </a:solidFill>
              </a:rPr>
              <a:t>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99" grpId="0"/>
      <p:bldP spid="99" grpId="1"/>
      <p:bldP spid="100" grpId="0"/>
      <p:bldP spid="101" grpId="0"/>
      <p:bldP spid="83" grpId="0" build="p"/>
      <p:bldP spid="85" grpId="0" build="p"/>
      <p:bldP spid="102" grpId="0"/>
      <p:bldP spid="10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2703506" y="3371848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>
            <a:stCxn id="84" idx="2"/>
          </p:cNvCxnSpPr>
          <p:nvPr/>
        </p:nvCxnSpPr>
        <p:spPr>
          <a:xfrm rot="5400000">
            <a:off x="3053191" y="4204931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05"/>
          <p:cNvGrpSpPr/>
          <p:nvPr/>
        </p:nvGrpSpPr>
        <p:grpSpPr>
          <a:xfrm>
            <a:off x="412751" y="3262970"/>
            <a:ext cx="9328150" cy="1912854"/>
            <a:chOff x="412751" y="4005924"/>
            <a:chExt cx="9328150" cy="1912854"/>
          </a:xfrm>
        </p:grpSpPr>
        <p:grpSp>
          <p:nvGrpSpPr>
            <p:cNvPr id="3" name="Group 42"/>
            <p:cNvGrpSpPr/>
            <p:nvPr/>
          </p:nvGrpSpPr>
          <p:grpSpPr>
            <a:xfrm>
              <a:off x="412751" y="4005924"/>
              <a:ext cx="9328150" cy="1912854"/>
              <a:chOff x="381000" y="1820947"/>
              <a:chExt cx="8610600" cy="1912853"/>
            </a:xfrm>
          </p:grpSpPr>
          <p:grpSp>
            <p:nvGrpSpPr>
              <p:cNvPr id="4" name="Group 19"/>
              <p:cNvGrpSpPr/>
              <p:nvPr/>
            </p:nvGrpSpPr>
            <p:grpSpPr>
              <a:xfrm>
                <a:off x="381000" y="1935249"/>
                <a:ext cx="8610600" cy="1798551"/>
                <a:chOff x="381000" y="3383049"/>
                <a:chExt cx="8610600" cy="1798551"/>
              </a:xfrm>
            </p:grpSpPr>
            <p:grpSp>
              <p:nvGrpSpPr>
                <p:cNvPr id="5" name="Group 44"/>
                <p:cNvGrpSpPr/>
                <p:nvPr/>
              </p:nvGrpSpPr>
              <p:grpSpPr>
                <a:xfrm>
                  <a:off x="381000" y="3383049"/>
                  <a:ext cx="8610600" cy="1798551"/>
                  <a:chOff x="304800" y="3002049"/>
                  <a:chExt cx="8610600" cy="1798551"/>
                </a:xfrm>
              </p:grpSpPr>
              <p:grpSp>
                <p:nvGrpSpPr>
                  <p:cNvPr id="6" name="Group 38"/>
                  <p:cNvGrpSpPr/>
                  <p:nvPr/>
                </p:nvGrpSpPr>
                <p:grpSpPr>
                  <a:xfrm>
                    <a:off x="329689" y="3002049"/>
                    <a:ext cx="8585711" cy="1798551"/>
                    <a:chOff x="-2108711" y="3002049"/>
                    <a:chExt cx="8585711" cy="1798551"/>
                  </a:xfrm>
                </p:grpSpPr>
                <p:grpSp>
                  <p:nvGrpSpPr>
                    <p:cNvPr id="7" name="Group 7"/>
                    <p:cNvGrpSpPr/>
                    <p:nvPr/>
                  </p:nvGrpSpPr>
                  <p:grpSpPr>
                    <a:xfrm>
                      <a:off x="-2108711" y="3002049"/>
                      <a:ext cx="8585711" cy="1798551"/>
                      <a:chOff x="-965711" y="1554249"/>
                      <a:chExt cx="8585711" cy="1798551"/>
                    </a:xfrm>
                  </p:grpSpPr>
                  <p:grpSp>
                    <p:nvGrpSpPr>
                      <p:cNvPr id="8" name="Group 60"/>
                      <p:cNvGrpSpPr/>
                      <p:nvPr/>
                    </p:nvGrpSpPr>
                    <p:grpSpPr>
                      <a:xfrm>
                        <a:off x="-965711" y="1554249"/>
                        <a:ext cx="7823711" cy="1798551"/>
                        <a:chOff x="-965711" y="1097049"/>
                        <a:chExt cx="7823711" cy="1798551"/>
                      </a:xfrm>
                    </p:grpSpPr>
                    <p:grpSp>
                      <p:nvGrpSpPr>
                        <p:cNvPr id="9" name="Group 3"/>
                        <p:cNvGrpSpPr/>
                        <p:nvPr/>
                      </p:nvGrpSpPr>
                      <p:grpSpPr>
                        <a:xfrm>
                          <a:off x="5410200" y="2209800"/>
                          <a:ext cx="1447800" cy="685800"/>
                          <a:chOff x="1752600" y="3352800"/>
                          <a:chExt cx="1219200" cy="534194"/>
                        </a:xfrm>
                      </p:grpSpPr>
                      <p:sp>
                        <p:nvSpPr>
                          <p:cNvPr id="80" name="Rectangle 79"/>
                          <p:cNvSpPr/>
                          <p:nvPr/>
                        </p:nvSpPr>
                        <p:spPr>
                          <a:xfrm>
                            <a:off x="1752600" y="3352800"/>
                            <a:ext cx="1219200" cy="5334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81" name="Straight Connector 80"/>
                          <p:cNvCxnSpPr/>
                          <p:nvPr/>
                        </p:nvCxnSpPr>
                        <p:spPr>
                          <a:xfrm rot="5400000">
                            <a:off x="2324100" y="3619500"/>
                            <a:ext cx="533400" cy="158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2" name="Straight Connector 81"/>
                          <p:cNvCxnSpPr/>
                          <p:nvPr/>
                        </p:nvCxnSpPr>
                        <p:spPr>
                          <a:xfrm rot="5400000">
                            <a:off x="2514600" y="3429000"/>
                            <a:ext cx="533400" cy="38100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68" name="TextBox 67"/>
                        <p:cNvSpPr txBox="1"/>
                        <p:nvPr/>
                      </p:nvSpPr>
                      <p:spPr>
                        <a:xfrm>
                          <a:off x="-965711" y="1097049"/>
                          <a:ext cx="868972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err="1" smtClean="0"/>
                            <a:t>awal</a:t>
                          </a:r>
                          <a:endParaRPr lang="en-US" sz="2800" dirty="0"/>
                        </a:p>
                      </p:txBody>
                    </p:sp>
                    <p:grpSp>
                      <p:nvGrpSpPr>
                        <p:cNvPr id="10" name="Group 46"/>
                        <p:cNvGrpSpPr/>
                        <p:nvPr/>
                      </p:nvGrpSpPr>
                      <p:grpSpPr>
                        <a:xfrm>
                          <a:off x="1143000" y="2209800"/>
                          <a:ext cx="3581400" cy="684781"/>
                          <a:chOff x="3505200" y="2362200"/>
                          <a:chExt cx="3581400" cy="684781"/>
                        </a:xfrm>
                      </p:grpSpPr>
                      <p:sp>
                        <p:nvSpPr>
                          <p:cNvPr id="76" name="Rectangle 75"/>
                          <p:cNvSpPr/>
                          <p:nvPr/>
                        </p:nvSpPr>
                        <p:spPr>
                          <a:xfrm>
                            <a:off x="5638800" y="2362200"/>
                            <a:ext cx="1447800" cy="684781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77" name="Straight Connector 76"/>
                          <p:cNvCxnSpPr/>
                          <p:nvPr/>
                        </p:nvCxnSpPr>
                        <p:spPr>
                          <a:xfrm rot="5400000">
                            <a:off x="6287952" y="2703648"/>
                            <a:ext cx="684781" cy="188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78" name="Rectangle 77"/>
                          <p:cNvSpPr/>
                          <p:nvPr/>
                        </p:nvSpPr>
                        <p:spPr>
                          <a:xfrm>
                            <a:off x="3505200" y="2362200"/>
                            <a:ext cx="1447800" cy="684781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79" name="Straight Connector 78"/>
                          <p:cNvCxnSpPr/>
                          <p:nvPr/>
                        </p:nvCxnSpPr>
                        <p:spPr>
                          <a:xfrm rot="5400000">
                            <a:off x="4154352" y="2703648"/>
                            <a:ext cx="684781" cy="188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71" name="Straight Arrow Connector 14"/>
                        <p:cNvCxnSpPr/>
                        <p:nvPr/>
                      </p:nvCxnSpPr>
                      <p:spPr>
                        <a:xfrm>
                          <a:off x="4495800" y="2514600"/>
                          <a:ext cx="9144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2" name="TextBox 71"/>
                        <p:cNvSpPr txBox="1"/>
                        <p:nvPr/>
                      </p:nvSpPr>
                      <p:spPr>
                        <a:xfrm>
                          <a:off x="35814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2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3" name="TextBox 16"/>
                        <p:cNvSpPr txBox="1"/>
                        <p:nvPr/>
                      </p:nvSpPr>
                      <p:spPr>
                        <a:xfrm>
                          <a:off x="56388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5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4" name="TextBox 73"/>
                        <p:cNvSpPr txBox="1"/>
                        <p:nvPr/>
                      </p:nvSpPr>
                      <p:spPr>
                        <a:xfrm>
                          <a:off x="14478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4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5" name="TextBox 74"/>
                        <p:cNvSpPr txBox="1"/>
                        <p:nvPr/>
                      </p:nvSpPr>
                      <p:spPr>
                        <a:xfrm>
                          <a:off x="4038600" y="1371600"/>
                          <a:ext cx="14478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err="1" smtClean="0"/>
                            <a:t>phapus</a:t>
                          </a:r>
                          <a:endParaRPr lang="en-US" sz="2800" dirty="0"/>
                        </a:p>
                      </p:txBody>
                    </p:sp>
                  </p:grpSp>
                  <p:sp>
                    <p:nvSpPr>
                      <p:cNvPr id="62" name="TextBox 9"/>
                      <p:cNvSpPr txBox="1"/>
                      <p:nvPr/>
                    </p:nvSpPr>
                    <p:spPr>
                      <a:xfrm>
                        <a:off x="6553200" y="1828800"/>
                        <a:ext cx="10668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akhir</a:t>
                        </a:r>
                        <a:endParaRPr lang="en-US" sz="2800" dirty="0"/>
                      </a:p>
                    </p:txBody>
                  </p:sp>
                  <p:cxnSp>
                    <p:nvCxnSpPr>
                      <p:cNvPr id="64" name="Shape 63"/>
                      <p:cNvCxnSpPr>
                        <a:endCxn id="80" idx="0"/>
                      </p:cNvCxnSpPr>
                      <p:nvPr/>
                    </p:nvCxnSpPr>
                    <p:spPr>
                      <a:xfrm rot="10800000" flipV="1">
                        <a:off x="6134100" y="2121188"/>
                        <a:ext cx="419100" cy="545812"/>
                      </a:xfrm>
                      <a:prstGeom prst="bentConnector2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6" name="Straight Arrow Connector 55"/>
                    <p:cNvCxnSpPr/>
                    <p:nvPr/>
                  </p:nvCxnSpPr>
                  <p:spPr>
                    <a:xfrm>
                      <a:off x="1219200" y="4419600"/>
                      <a:ext cx="914400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43"/>
                  <p:cNvGrpSpPr/>
                  <p:nvPr/>
                </p:nvGrpSpPr>
                <p:grpSpPr>
                  <a:xfrm>
                    <a:off x="304800" y="4114800"/>
                    <a:ext cx="1447800" cy="684781"/>
                    <a:chOff x="304800" y="4114800"/>
                    <a:chExt cx="1447800" cy="684781"/>
                  </a:xfrm>
                </p:grpSpPr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304800" y="41148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800"/>
                    </a:p>
                  </p:txBody>
                </p: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rot="5400000">
                      <a:off x="953952" y="44562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609600" y="4191000"/>
                      <a:ext cx="533400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p:txBody>
                </p:sp>
              </p:grpSp>
            </p:grp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1600200" y="4800600"/>
                  <a:ext cx="914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5410200" y="1820947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posisihapus</a:t>
                </a:r>
                <a:r>
                  <a:rPr lang="en-US" sz="2800" dirty="0" smtClean="0"/>
                  <a:t>=3</a:t>
                </a:r>
                <a:endParaRPr lang="en-US" sz="2800" dirty="0"/>
              </a:p>
            </p:txBody>
          </p:sp>
          <p:cxnSp>
            <p:nvCxnSpPr>
              <p:cNvPr id="47" name="Shape 46"/>
              <p:cNvCxnSpPr>
                <a:stCxn id="75" idx="1"/>
              </p:cNvCxnSpPr>
              <p:nvPr/>
            </p:nvCxnSpPr>
            <p:spPr>
              <a:xfrm rot="10800000" flipV="1">
                <a:off x="5181607" y="2471410"/>
                <a:ext cx="228594" cy="57658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Arrow Connector 86"/>
            <p:cNvCxnSpPr/>
            <p:nvPr/>
          </p:nvCxnSpPr>
          <p:spPr>
            <a:xfrm rot="5400000">
              <a:off x="571171" y="4881872"/>
              <a:ext cx="620578" cy="8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376374" y="3633458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Content Placeholder 2"/>
          <p:cNvSpPr txBox="1">
            <a:spLocks/>
          </p:cNvSpPr>
          <p:nvPr/>
        </p:nvSpPr>
        <p:spPr>
          <a:xfrm>
            <a:off x="609600" y="1500174"/>
            <a:ext cx="8886952" cy="1714512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terhubung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bantuan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(bantu)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4810124" y="3834474"/>
            <a:ext cx="2063750" cy="914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210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91" name="Group 90"/>
          <p:cNvGrpSpPr/>
          <p:nvPr/>
        </p:nvGrpSpPr>
        <p:grpSpPr>
          <a:xfrm>
            <a:off x="412751" y="2905780"/>
            <a:ext cx="9328150" cy="1728457"/>
            <a:chOff x="412751" y="1504358"/>
            <a:chExt cx="9328150" cy="1728457"/>
          </a:xfrm>
        </p:grpSpPr>
        <p:cxnSp>
          <p:nvCxnSpPr>
            <p:cNvPr id="83" name="Shape 82"/>
            <p:cNvCxnSpPr/>
            <p:nvPr/>
          </p:nvCxnSpPr>
          <p:spPr>
            <a:xfrm rot="10800000" flipV="1">
              <a:off x="1238251" y="2172708"/>
              <a:ext cx="6191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412751" y="1504358"/>
              <a:ext cx="9328150" cy="1728457"/>
              <a:chOff x="412751" y="1504358"/>
              <a:chExt cx="9328150" cy="1728457"/>
            </a:xfrm>
          </p:grpSpPr>
          <p:grpSp>
            <p:nvGrpSpPr>
              <p:cNvPr id="18" name="Group 7"/>
              <p:cNvGrpSpPr/>
              <p:nvPr/>
            </p:nvGrpSpPr>
            <p:grpSpPr>
              <a:xfrm>
                <a:off x="1816101" y="1880139"/>
                <a:ext cx="7924800" cy="1352676"/>
                <a:chOff x="304800" y="1828800"/>
                <a:chExt cx="7315200" cy="1524000"/>
              </a:xfrm>
            </p:grpSpPr>
            <p:grpSp>
              <p:nvGrpSpPr>
                <p:cNvPr id="19" name="Group 60"/>
                <p:cNvGrpSpPr/>
                <p:nvPr/>
              </p:nvGrpSpPr>
              <p:grpSpPr>
                <a:xfrm>
                  <a:off x="304800" y="1828800"/>
                  <a:ext cx="6553200" cy="1524000"/>
                  <a:chOff x="304800" y="1371600"/>
                  <a:chExt cx="6553200" cy="1524000"/>
                </a:xfrm>
              </p:grpSpPr>
              <p:grpSp>
                <p:nvGrpSpPr>
                  <p:cNvPr id="20" name="Group 3"/>
                  <p:cNvGrpSpPr/>
                  <p:nvPr/>
                </p:nvGrpSpPr>
                <p:grpSpPr>
                  <a:xfrm>
                    <a:off x="5410200" y="2209800"/>
                    <a:ext cx="1447800" cy="685800"/>
                    <a:chOff x="1752600" y="3352800"/>
                    <a:chExt cx="1219200" cy="534194"/>
                  </a:xfrm>
                </p:grpSpPr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1752600" y="3352800"/>
                      <a:ext cx="12192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5400000">
                      <a:off x="2324100" y="3619500"/>
                      <a:ext cx="53340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5400000">
                      <a:off x="2514600" y="3429000"/>
                      <a:ext cx="533400" cy="3810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304800" y="1371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err="1" smtClean="0"/>
                      <a:t>awal</a:t>
                    </a:r>
                    <a:endParaRPr lang="en-US" sz="2800" dirty="0"/>
                  </a:p>
                </p:txBody>
              </p:sp>
              <p:grpSp>
                <p:nvGrpSpPr>
                  <p:cNvPr id="21" name="Group 46"/>
                  <p:cNvGrpSpPr/>
                  <p:nvPr/>
                </p:nvGrpSpPr>
                <p:grpSpPr>
                  <a:xfrm>
                    <a:off x="1143000" y="2209800"/>
                    <a:ext cx="3581400" cy="684781"/>
                    <a:chOff x="3505200" y="2362200"/>
                    <a:chExt cx="3581400" cy="684781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3505200" y="23622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Rectangle 75"/>
                    <p:cNvSpPr/>
                    <p:nvPr/>
                  </p:nvSpPr>
                  <p:spPr>
                    <a:xfrm>
                      <a:off x="5638800" y="23622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rot="5400000">
                      <a:off x="6287952" y="27036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>
                      <a:off x="4154352" y="27036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1" name="Straight Arrow Connector 14"/>
                  <p:cNvCxnSpPr/>
                  <p:nvPr/>
                </p:nvCxnSpPr>
                <p:spPr>
                  <a:xfrm>
                    <a:off x="4495800" y="2514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35814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2</a:t>
                    </a:r>
                    <a:endParaRPr lang="en-US" sz="2800" dirty="0"/>
                  </a:p>
                </p:txBody>
              </p:sp>
              <p:sp>
                <p:nvSpPr>
                  <p:cNvPr id="73" name="TextBox 16"/>
                  <p:cNvSpPr txBox="1"/>
                  <p:nvPr/>
                </p:nvSpPr>
                <p:spPr>
                  <a:xfrm>
                    <a:off x="56388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5</a:t>
                    </a:r>
                    <a:endParaRPr lang="en-US" sz="2800" dirty="0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4478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4</a:t>
                    </a:r>
                    <a:endParaRPr lang="en-US" sz="2800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4038600" y="1371600"/>
                    <a:ext cx="1447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err="1" smtClean="0"/>
                      <a:t>phapus</a:t>
                    </a:r>
                    <a:endParaRPr lang="en-US" sz="2800" dirty="0"/>
                  </a:p>
                </p:txBody>
              </p:sp>
            </p:grpSp>
            <p:sp>
              <p:nvSpPr>
                <p:cNvPr id="62" name="TextBox 9"/>
                <p:cNvSpPr txBox="1"/>
                <p:nvPr/>
              </p:nvSpPr>
              <p:spPr>
                <a:xfrm>
                  <a:off x="6553200" y="18288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/>
                    <a:t>akhir</a:t>
                  </a:r>
                  <a:endParaRPr lang="en-US" sz="2800" dirty="0"/>
                </a:p>
              </p:txBody>
            </p:sp>
            <p:cxnSp>
              <p:nvCxnSpPr>
                <p:cNvPr id="64" name="Shape 63"/>
                <p:cNvCxnSpPr>
                  <a:endCxn id="80" idx="0"/>
                </p:cNvCxnSpPr>
                <p:nvPr/>
              </p:nvCxnSpPr>
              <p:spPr>
                <a:xfrm rot="10800000" flipV="1">
                  <a:off x="6134100" y="2121188"/>
                  <a:ext cx="419100" cy="545812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Rectangle 51"/>
              <p:cNvSpPr/>
              <p:nvPr/>
            </p:nvSpPr>
            <p:spPr>
              <a:xfrm>
                <a:off x="412751" y="2624111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1183022" y="2926990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742951" y="2691745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861051" y="1504358"/>
                <a:ext cx="29718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posisihapus</a:t>
                </a:r>
                <a:r>
                  <a:rPr lang="en-US" sz="2800" dirty="0" smtClean="0"/>
                  <a:t>=3</a:t>
                </a:r>
                <a:endParaRPr lang="en-US" sz="2800" dirty="0"/>
              </a:p>
            </p:txBody>
          </p:sp>
          <p:cxnSp>
            <p:nvCxnSpPr>
              <p:cNvPr id="47" name="Shape 46"/>
              <p:cNvCxnSpPr>
                <a:stCxn id="75" idx="1"/>
              </p:cNvCxnSpPr>
              <p:nvPr/>
            </p:nvCxnSpPr>
            <p:spPr>
              <a:xfrm rot="10800000" flipV="1">
                <a:off x="5613405" y="2139657"/>
                <a:ext cx="247647" cy="4844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2971801" y="1631637"/>
                <a:ext cx="13208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bantu</a:t>
                </a:r>
                <a:endParaRPr lang="en-US" sz="2800" dirty="0"/>
              </a:p>
            </p:txBody>
          </p:sp>
          <p:cxnSp>
            <p:nvCxnSpPr>
              <p:cNvPr id="88" name="Straight Arrow Connector 87"/>
              <p:cNvCxnSpPr>
                <a:stCxn id="84" idx="2"/>
              </p:cNvCxnSpPr>
              <p:nvPr/>
            </p:nvCxnSpPr>
            <p:spPr>
              <a:xfrm rot="5400000">
                <a:off x="3383688" y="2398335"/>
                <a:ext cx="496176" cy="8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1733551" y="2894646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4127501" y="4505838"/>
            <a:ext cx="3219450" cy="407212"/>
            <a:chOff x="4127501" y="4720152"/>
            <a:chExt cx="3219450" cy="407212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4502450" y="4922898"/>
              <a:ext cx="405803" cy="172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705351" y="5125955"/>
              <a:ext cx="2228850" cy="1409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6732082" y="4922976"/>
              <a:ext cx="405098" cy="86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6934201" y="4720152"/>
              <a:ext cx="412750" cy="1409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127501" y="4725266"/>
              <a:ext cx="577850" cy="1588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>
            <a:off x="4044951" y="4348536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81364" y="492919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390888" y="533467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609600" y="1428736"/>
            <a:ext cx="8886952" cy="100013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tetangganya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595282" y="2285992"/>
            <a:ext cx="8886952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92" grpId="0"/>
      <p:bldP spid="94" grpId="0"/>
      <p:bldP spid="85" grpId="0" build="p"/>
      <p:bldP spid="8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660400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7" name="Group 3"/>
          <p:cNvGrpSpPr/>
          <p:nvPr/>
        </p:nvGrpSpPr>
        <p:grpSpPr>
          <a:xfrm>
            <a:off x="7672358" y="4451339"/>
            <a:ext cx="1568450" cy="608704"/>
            <a:chOff x="1752600" y="3352800"/>
            <a:chExt cx="1219200" cy="534194"/>
          </a:xfrm>
        </p:grpSpPr>
        <p:sp>
          <p:nvSpPr>
            <p:cNvPr id="93" name="Rectangle 92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16"/>
          <p:cNvSpPr txBox="1"/>
          <p:nvPr/>
        </p:nvSpPr>
        <p:spPr>
          <a:xfrm>
            <a:off x="7920008" y="4518973"/>
            <a:ext cx="577850" cy="46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65" name="TextBox 9"/>
          <p:cNvSpPr txBox="1"/>
          <p:nvPr/>
        </p:nvSpPr>
        <p:spPr>
          <a:xfrm>
            <a:off x="8910608" y="3707367"/>
            <a:ext cx="1155700" cy="51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6" name="Shape 65"/>
          <p:cNvCxnSpPr>
            <a:endCxn id="93" idx="0"/>
          </p:cNvCxnSpPr>
          <p:nvPr/>
        </p:nvCxnSpPr>
        <p:spPr>
          <a:xfrm rot="10800000" flipV="1">
            <a:off x="8456583" y="3966886"/>
            <a:ext cx="454025" cy="4844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827857" y="5081922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30758" y="5284979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7057489" y="5082000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259608" y="4879176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360958" y="4451339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238356" y="3256514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238356" y="2888054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60" name="Shape 59"/>
          <p:cNvCxnSpPr/>
          <p:nvPr/>
        </p:nvCxnSpPr>
        <p:spPr>
          <a:xfrm rot="10800000" flipV="1">
            <a:off x="1738291" y="3526986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/>
          <p:nvPr/>
        </p:nvCxnSpPr>
        <p:spPr>
          <a:xfrm>
            <a:off x="3552836" y="3500438"/>
            <a:ext cx="428628" cy="9735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237456" y="2888054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524636" y="2786058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24636" y="3143248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6096008" y="3526987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238356" y="3372310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881166" y="3642783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</p:cNvCxnSpPr>
          <p:nvPr/>
        </p:nvCxnSpPr>
        <p:spPr>
          <a:xfrm>
            <a:off x="3309926" y="3642783"/>
            <a:ext cx="523857" cy="7927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5282" y="1500174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tengah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738158" y="3357562"/>
            <a:ext cx="3879850" cy="1701578"/>
            <a:chOff x="738158" y="3357562"/>
            <a:chExt cx="3879850" cy="1701578"/>
          </a:xfrm>
        </p:grpSpPr>
        <p:sp>
          <p:nvSpPr>
            <p:cNvPr id="68" name="TextBox 67"/>
            <p:cNvSpPr txBox="1"/>
            <p:nvPr/>
          </p:nvSpPr>
          <p:spPr>
            <a:xfrm>
              <a:off x="809596" y="3357562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49558" y="4451339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819829" y="4754218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379758" y="4518973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38158" y="4451339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508429" y="4754218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068358" y="4518973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5400000">
              <a:off x="1108006" y="4149692"/>
              <a:ext cx="552534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2068286" y="4714884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79166" y="3387058"/>
            <a:ext cx="6984120" cy="1679371"/>
            <a:chOff x="3826796" y="4786322"/>
            <a:chExt cx="6984120" cy="1679371"/>
          </a:xfrm>
        </p:grpSpPr>
        <p:grpSp>
          <p:nvGrpSpPr>
            <p:cNvPr id="109" name="Group 108"/>
            <p:cNvGrpSpPr/>
            <p:nvPr/>
          </p:nvGrpSpPr>
          <p:grpSpPr>
            <a:xfrm>
              <a:off x="3881430" y="5857892"/>
              <a:ext cx="3879850" cy="607801"/>
              <a:chOff x="412751" y="5244163"/>
              <a:chExt cx="3879850" cy="607801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13383" y="5500323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8524900" y="5072074"/>
              <a:ext cx="2286016" cy="1393617"/>
              <a:chOff x="8024834" y="1285860"/>
              <a:chExt cx="2286016" cy="1393617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8024834" y="2066031"/>
                <a:ext cx="1568450" cy="613446"/>
                <a:chOff x="8024834" y="2066031"/>
                <a:chExt cx="1568450" cy="613446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8024834" y="2071678"/>
                  <a:ext cx="1568450" cy="607799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 rot="5400000">
                  <a:off x="8736836" y="2368909"/>
                  <a:ext cx="607799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>
                  <a:off x="8987122" y="2130507"/>
                  <a:ext cx="607799" cy="4901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16"/>
                <p:cNvSpPr txBox="1"/>
                <p:nvPr/>
              </p:nvSpPr>
              <p:spPr>
                <a:xfrm>
                  <a:off x="8215292" y="213931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81" name="Shape 80"/>
              <p:cNvCxnSpPr/>
              <p:nvPr/>
            </p:nvCxnSpPr>
            <p:spPr>
              <a:xfrm rot="10800000" flipV="1">
                <a:off x="8739214" y="1571612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9"/>
              <p:cNvSpPr txBox="1"/>
              <p:nvPr/>
            </p:nvSpPr>
            <p:spPr>
              <a:xfrm>
                <a:off x="9155150" y="1285860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>
              <a:off x="7534300" y="6142235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826796" y="4786322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rot="5400000">
              <a:off x="4125206" y="5578452"/>
              <a:ext cx="552534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traight Arrow Connector 130"/>
          <p:cNvCxnSpPr/>
          <p:nvPr/>
        </p:nvCxnSpPr>
        <p:spPr>
          <a:xfrm>
            <a:off x="4381496" y="4713475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452908" y="4884290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65" grpId="0"/>
      <p:bldP spid="65" grpId="1"/>
      <p:bldP spid="51" grpId="0"/>
      <p:bldP spid="51" grpId="1"/>
      <p:bldP spid="51" grpId="2"/>
      <p:bldP spid="53" grpId="0"/>
      <p:bldP spid="53" grpId="1"/>
      <p:bldP spid="53" grpId="2"/>
      <p:bldP spid="73" grpId="0"/>
      <p:bldP spid="73" grpId="1"/>
      <p:bldP spid="73" grpId="2"/>
      <p:bldP spid="74" grpId="0"/>
      <p:bldP spid="74" grpId="1"/>
      <p:bldP spid="74" grpId="2"/>
      <p:bldP spid="76" grpId="0"/>
      <p:bldP spid="76" grpId="1"/>
      <p:bldP spid="76" grpId="2"/>
      <p:bldP spid="78" grpId="0"/>
      <p:bldP spid="78" grpId="1"/>
      <p:bldP spid="6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Traversal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385886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mengunjungi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terakhir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38158" y="2357430"/>
            <a:ext cx="8001056" cy="1047917"/>
            <a:chOff x="738158" y="2357430"/>
            <a:chExt cx="8001056" cy="1047917"/>
          </a:xfrm>
        </p:grpSpPr>
        <p:grpSp>
          <p:nvGrpSpPr>
            <p:cNvPr id="5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6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7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9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32" name="Shape 31"/>
                    <p:cNvCxnSpPr>
                      <a:stCxn id="31" idx="1"/>
                      <a:endCxn id="63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hape 55"/>
            <p:cNvCxnSpPr>
              <a:stCxn id="34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Content Placeholder 2"/>
          <p:cNvSpPr txBox="1">
            <a:spLocks/>
          </p:cNvSpPr>
          <p:nvPr/>
        </p:nvSpPr>
        <p:spPr>
          <a:xfrm>
            <a:off x="666720" y="3500438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: </a:t>
            </a:r>
          </a:p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(bantu)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738158" y="4643446"/>
            <a:ext cx="8001056" cy="1047917"/>
            <a:chOff x="738158" y="2357430"/>
            <a:chExt cx="8001056" cy="1047917"/>
          </a:xfrm>
        </p:grpSpPr>
        <p:grpSp>
          <p:nvGrpSpPr>
            <p:cNvPr id="96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98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100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105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107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121" name="Rectangle 12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2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18" name="Straight Connector 117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3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5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108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09" name="Shape 108"/>
                    <p:cNvCxnSpPr>
                      <a:stCxn id="108" idx="1"/>
                      <a:endCxn id="121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99" name="Straight Arrow Connector 98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4857760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46434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3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Traversal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1400172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bergerak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tertelusuri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(bantu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94"/>
          <p:cNvGrpSpPr/>
          <p:nvPr/>
        </p:nvGrpSpPr>
        <p:grpSpPr>
          <a:xfrm>
            <a:off x="738158" y="3080715"/>
            <a:ext cx="8001056" cy="1047917"/>
            <a:chOff x="738158" y="2357430"/>
            <a:chExt cx="8001056" cy="1047917"/>
          </a:xfrm>
        </p:grpSpPr>
        <p:grpSp>
          <p:nvGrpSpPr>
            <p:cNvPr id="13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14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15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16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17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8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121" name="Rectangle 12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9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18" name="Straight Connector 117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3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5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108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09" name="Shape 108"/>
                    <p:cNvCxnSpPr>
                      <a:stCxn id="108" idx="1"/>
                      <a:endCxn id="121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99" name="Straight Arrow Connector 98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3295029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309546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68" name="Shape 67"/>
          <p:cNvCxnSpPr>
            <a:stCxn id="133" idx="3"/>
          </p:cNvCxnSpPr>
          <p:nvPr/>
        </p:nvCxnSpPr>
        <p:spPr>
          <a:xfrm>
            <a:off x="3452802" y="3326296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310058" y="313831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70" name="Shape 69"/>
          <p:cNvCxnSpPr/>
          <p:nvPr/>
        </p:nvCxnSpPr>
        <p:spPr>
          <a:xfrm>
            <a:off x="5310190" y="3339650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53132" y="313831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50" name="Shape 49"/>
          <p:cNvCxnSpPr/>
          <p:nvPr/>
        </p:nvCxnSpPr>
        <p:spPr>
          <a:xfrm>
            <a:off x="6810388" y="3337879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608784" y="306687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8924032" y="3781255"/>
            <a:ext cx="357190" cy="357190"/>
            <a:chOff x="8924032" y="3429000"/>
            <a:chExt cx="357190" cy="357190"/>
          </a:xfrm>
        </p:grpSpPr>
        <p:sp>
          <p:nvSpPr>
            <p:cNvPr id="53" name="Rectangle 52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>
            <a:stCxn id="51" idx="2"/>
          </p:cNvCxnSpPr>
          <p:nvPr/>
        </p:nvCxnSpPr>
        <p:spPr>
          <a:xfrm rot="5400000">
            <a:off x="8979382" y="3651786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38554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67182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67248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67314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52472" y="44542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Tampilan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Layar</a:t>
            </a:r>
            <a:r>
              <a:rPr lang="en-US" sz="2800" b="1" dirty="0" smtClean="0"/>
              <a:t> :</a:t>
            </a:r>
            <a:endParaRPr lang="en-US" sz="2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33" grpId="0"/>
      <p:bldP spid="133" grpId="1"/>
      <p:bldP spid="69" grpId="0"/>
      <p:bldP spid="69" grpId="1"/>
      <p:bldP spid="49" grpId="0"/>
      <p:bldP spid="49" grpId="1"/>
      <p:bldP spid="51" grpId="0"/>
      <p:bldP spid="71" grpId="0"/>
      <p:bldP spid="72" grpId="0"/>
      <p:bldP spid="73" grpId="0"/>
      <p:bldP spid="74" grpId="0"/>
      <p:bldP spid="7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490063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 </a:t>
            </a:r>
            <a:r>
              <a:rPr kumimoji="0" lang="en-US" sz="28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endParaRPr kumimoji="0" lang="en-US" sz="280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Isi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Hapus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Keluar</a:t>
            </a:r>
            <a:endParaRPr lang="en-US" sz="2800" baseline="0" dirty="0" smtClean="0"/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baseline="0" dirty="0" smtClean="0"/>
          </a:p>
          <a:p>
            <a:pPr marL="0" marR="0" lvl="2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Topik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1.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Tiket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2.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, 3.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, 4. </a:t>
            </a:r>
            <a:r>
              <a:rPr lang="en-US" sz="2800" dirty="0" err="1" smtClean="0"/>
              <a:t>Reservasi</a:t>
            </a:r>
            <a:r>
              <a:rPr lang="en-US" sz="2800" dirty="0" smtClean="0"/>
              <a:t> Hotel, 5. Laundry, 6. Rental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, 7. Outlet, 8. </a:t>
            </a:r>
            <a:r>
              <a:rPr lang="en-US" sz="2800" dirty="0" err="1" smtClean="0"/>
              <a:t>Penyewaan</a:t>
            </a:r>
            <a:r>
              <a:rPr lang="en-US" sz="2800" dirty="0" smtClean="0"/>
              <a:t> VCD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4" grpId="0"/>
      <p:bldP spid="1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medan_sambungan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          Next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2334</TotalTime>
  <Words>1767</Words>
  <Application>Microsoft Office PowerPoint</Application>
  <PresentationFormat>A4 Paper (210x297 mm)</PresentationFormat>
  <Paragraphs>553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Contoh Deklarasi Linked List</vt:lpstr>
      <vt:lpstr>Operasi – operasi Single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Depan (lanjutan)</vt:lpstr>
      <vt:lpstr>Algoritma Penyisipan di Depan</vt:lpstr>
      <vt:lpstr>Penyisipan di Belakang</vt:lpstr>
      <vt:lpstr>Penyisipan di Belakang (lanjutan)</vt:lpstr>
      <vt:lpstr>Penyisipan di Belakang (lanjutan)</vt:lpstr>
      <vt:lpstr>Penyisipan di Belakang (lanjutan)</vt:lpstr>
      <vt:lpstr>Algoritma Penyisipan di Belakang</vt:lpstr>
      <vt:lpstr>Penyisipan di Tengah</vt:lpstr>
      <vt:lpstr>Penyisipan di Tengah (lanjutan)</vt:lpstr>
      <vt:lpstr>Penyisipan di Tengah (lanjutan)</vt:lpstr>
      <vt:lpstr>Penyisipan di Tengah (lanjutan)</vt:lpstr>
      <vt:lpstr>Penyisipan di Tengah (lanjutan)</vt:lpstr>
      <vt:lpstr>Algoritma Penyisipan di Tengah</vt:lpstr>
      <vt:lpstr>Algoritma Penyisipan di Tengah (lanjutan)</vt:lpstr>
      <vt:lpstr>Algoritma 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Algoritma Penghapusan di Depan</vt:lpstr>
      <vt:lpstr>Penghapusan di Belakang</vt:lpstr>
      <vt:lpstr>Penghapusan di Belakang (lanjutan)</vt:lpstr>
      <vt:lpstr>Penghapusan di Belakang (lanjutan)</vt:lpstr>
      <vt:lpstr>Penghapusan di Belakang (lanjutan)</vt:lpstr>
      <vt:lpstr>Algoritma Penghapusan di Belakang</vt:lpstr>
      <vt:lpstr>Algoritma Penghapusan di Belakang (lanjutan)</vt:lpstr>
      <vt:lpstr>Penghapusan di Tengah</vt:lpstr>
      <vt:lpstr>Penghapusan di Tengah (lanjutan)</vt:lpstr>
      <vt:lpstr>Penghapusan di Tengah (lanjutan)</vt:lpstr>
      <vt:lpstr>Penghapusan di Tengah (lanjutan)</vt:lpstr>
      <vt:lpstr>Slide 45</vt:lpstr>
      <vt:lpstr>Traversal</vt:lpstr>
      <vt:lpstr>Traversal (lanjutan)</vt:lpstr>
      <vt:lpstr>Tugas</vt:lpstr>
      <vt:lpstr>Slide 49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608</cp:revision>
  <dcterms:created xsi:type="dcterms:W3CDTF">2010-02-18T01:05:10Z</dcterms:created>
  <dcterms:modified xsi:type="dcterms:W3CDTF">2012-03-13T02:02:57Z</dcterms:modified>
</cp:coreProperties>
</file>