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B70C4B-E082-42EA-91C7-E3214268E8E1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C5E94-B2C1-4A42-81F2-79B05E15ED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7385-F8CA-46E5-B4D6-81590D721B1F}" type="datetime1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183C-9BB1-4ACA-8D17-E427F0D106A0}" type="datetime1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AFAC-15C8-4961-B42C-D8AF142EEE73}" type="datetime1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BB746CC-B2C0-41D5-B82C-0B69CAECDEE1}" type="datetime1">
              <a:rPr lang="en-US" smtClean="0"/>
              <a:t>4/3/2012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HandOut Konstitusi Kelembagaan Pemerintah, By Tatik Rohmawati,S.IP.,M.Si.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11D7D96-64F0-432E-A89C-2DC8895D5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3E4E-335A-4B3C-B457-04B69787929D}" type="datetime1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7F204F5-E256-42C2-8A51-4DE4CF3EED62}" type="datetime1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HandOut Konstitusi Kelembagaan Pemerintah, By Tatik Rohmawati,S.IP.,M.Si.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11D7D96-64F0-432E-A89C-2DC8895D5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5ADD6-5FD2-49E7-8205-D193B70FB634}" type="datetime1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35999-04BA-4E8A-9656-9922E3826084}" type="datetime1">
              <a:rPr lang="en-US" smtClean="0"/>
              <a:t>4/3/2012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Rohmawati,S.IP.,M.Si.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00A99-849B-4D1A-9682-E2FF2EDB9B73}" type="datetime1">
              <a:rPr lang="en-US" smtClean="0"/>
              <a:t>4/3/2012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Rohmawati,S.IP.,M.Si.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FD08-9986-4A8B-8140-12B2B56BD081}" type="datetime1">
              <a:rPr lang="en-US" smtClean="0"/>
              <a:t>4/3/2012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Rohmawati,S.IP.,M.Si.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CB8F-9352-461B-BCD2-E21A7FA62B51}" type="datetime1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2BE3-FC25-4ECC-8762-E84099CAE7E6}" type="datetime1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25A34-1EC5-4DAB-AF32-9F3EB40649A2}" type="datetime1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7571-B827-445C-9D77-F611DDB627F8}" type="datetime1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C247-31DA-489C-9EEE-B62E316316F1}" type="datetime1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3E740-3055-4963-A9E4-B1BB0AA4E177}" type="datetime1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A6F61-509A-4654-B216-82537B3C59BE}" type="datetime1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78AC-26D7-4B8A-8837-3A3D73335883}" type="datetime1">
              <a:rPr lang="en-US" smtClean="0"/>
              <a:t>4/3/2012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Rohmawati,S.IP.,M.Si.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BDD3-C663-4BF9-9DAB-E2CD60FFDBD3}" type="datetime1">
              <a:rPr lang="en-US" smtClean="0"/>
              <a:t>4/3/2012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Rohmawati,S.IP.,M.Si.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CEE40-ADAA-41B4-82BD-0E7D8E383CC6}" type="datetime1">
              <a:rPr lang="en-US" smtClean="0"/>
              <a:t>4/3/2012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Rohmawati,S.IP.,M.Si.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D4A8-2733-4566-9712-4F8B6B3AE5A7}" type="datetime1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2419-FC7C-40EA-9762-23620EF88A45}" type="datetime1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0C4F4-E469-4FF9-8187-F567859DBF63}" type="datetime1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Konstitusi Kelembagaan Pemerintah, By Tatik Rohmawati,S.IP.,M.Si.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D7D96-64F0-432E-A89C-2DC8895D5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140436B-F595-476E-80D9-A1D617DCEBFB}" type="datetime1">
              <a:rPr lang="en-US" smtClean="0"/>
              <a:t>4/3/2012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HandOut Konstitusi Kelembagaan Pemerintah, By Tatik Rohmawati,S.IP.,M.Si.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11D7D96-64F0-432E-A89C-2DC8895D5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b="1" dirty="0"/>
              <a:t>SISTEM PERUBAHAN KONSTITUSI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3124200"/>
          </a:xfrm>
        </p:spPr>
        <p:txBody>
          <a:bodyPr/>
          <a:lstStyle/>
          <a:p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Mata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endParaRPr lang="en-US" dirty="0" smtClean="0"/>
          </a:p>
          <a:p>
            <a:r>
              <a:rPr lang="en-US" dirty="0" err="1" smtClean="0"/>
              <a:t>Oleh</a:t>
            </a:r>
            <a:r>
              <a:rPr lang="en-US" dirty="0" smtClean="0"/>
              <a:t> :</a:t>
            </a:r>
          </a:p>
          <a:p>
            <a:r>
              <a:rPr lang="en-US" dirty="0" smtClean="0"/>
              <a:t>TATIK </a:t>
            </a:r>
            <a:r>
              <a:rPr lang="en-US" dirty="0" err="1" smtClean="0"/>
              <a:t>ROHMAWATI,S.IP.,M.Si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A09C-D20C-42F2-A45D-32A8EBD0381F}" type="datetime1">
              <a:rPr lang="en-US" smtClean="0"/>
              <a:t>4/3/2012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Rohmawati,S.IP.,M.Si.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DUA SISTEM PERUBAHAN KONSTITUSI DI BERBAGAI NEGARA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3810000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it-IT" i="1" dirty="0" smtClean="0"/>
              <a:t>1. Renevel </a:t>
            </a:r>
            <a:r>
              <a:rPr lang="it-IT" dirty="0"/>
              <a:t>(pembaharuan), </a:t>
            </a:r>
            <a:endParaRPr lang="en-US" dirty="0"/>
          </a:p>
          <a:p>
            <a:pPr algn="just"/>
            <a:r>
              <a:rPr lang="it-IT" dirty="0"/>
              <a:t>Yaitu apabila suatu konstitusi (UUD) dilakukan perubahan (dalam arti diadakan pembaharuan), maka yang diberlakukan adalah konstitusi yang baru secara keseluruhan.</a:t>
            </a:r>
            <a:endParaRPr lang="en-US" dirty="0"/>
          </a:p>
          <a:p>
            <a:pPr algn="just"/>
            <a:r>
              <a:rPr lang="it-IT" dirty="0"/>
              <a:t>Dianut oleh negara-negara Eropa Kontinental, seperti Belanda, Jerman dan Perancis.</a:t>
            </a:r>
            <a:endParaRPr lang="en-US" dirty="0"/>
          </a:p>
          <a:p>
            <a:pPr lvl="0" algn="just"/>
            <a:r>
              <a:rPr lang="it-IT" i="1" dirty="0" smtClean="0"/>
              <a:t>2. Amandement</a:t>
            </a:r>
            <a:r>
              <a:rPr lang="it-IT" dirty="0" smtClean="0"/>
              <a:t> </a:t>
            </a:r>
            <a:r>
              <a:rPr lang="it-IT" dirty="0"/>
              <a:t>(perubahan), </a:t>
            </a:r>
            <a:endParaRPr lang="en-US" dirty="0"/>
          </a:p>
          <a:p>
            <a:pPr algn="just"/>
            <a:r>
              <a:rPr lang="it-IT" dirty="0"/>
              <a:t>Yaitu apabila suatu konstitusi diubah (diamandemen), maka konstitusi yang asli tetap berlaku. Dianut di negara-negara Anglo-Saxon seperti Amerika Serikat.</a:t>
            </a:r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C5EF1-D295-4A50-BA76-E05796378960}" type="datetime1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dirty="0"/>
              <a:t>Menurut </a:t>
            </a:r>
            <a:r>
              <a:rPr lang="it-IT" b="1" dirty="0"/>
              <a:t>K.C. wheare</a:t>
            </a:r>
            <a:r>
              <a:rPr lang="it-IT" dirty="0"/>
              <a:t>, ada 4 cara dalam mengubah UUD atau konstitusi, yaitu 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7696200" cy="3124200"/>
          </a:xfrm>
        </p:spPr>
        <p:txBody>
          <a:bodyPr>
            <a:normAutofit fontScale="85000" lnSpcReduction="10000"/>
          </a:bodyPr>
          <a:lstStyle/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Beberapa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kekuatan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bersifat</a:t>
            </a:r>
            <a:r>
              <a:rPr lang="en-US" b="1" dirty="0">
                <a:solidFill>
                  <a:schemeClr val="tx1"/>
                </a:solidFill>
              </a:rPr>
              <a:t> primer (</a:t>
            </a:r>
            <a:r>
              <a:rPr lang="en-US" b="1" i="1" dirty="0">
                <a:solidFill>
                  <a:schemeClr val="tx1"/>
                </a:solidFill>
              </a:rPr>
              <a:t>some primary </a:t>
            </a:r>
            <a:r>
              <a:rPr lang="en-US" b="1" i="1" dirty="0" smtClean="0">
                <a:solidFill>
                  <a:schemeClr val="tx1"/>
                </a:solidFill>
              </a:rPr>
              <a:t>forces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</a:p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Perubahan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yang </a:t>
            </a:r>
            <a:r>
              <a:rPr lang="en-US" b="1" dirty="0" err="1">
                <a:solidFill>
                  <a:schemeClr val="tx1"/>
                </a:solidFill>
              </a:rPr>
              <a:t>diatur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konstitusi</a:t>
            </a:r>
            <a:r>
              <a:rPr lang="en-US" b="1" dirty="0">
                <a:solidFill>
                  <a:schemeClr val="tx1"/>
                </a:solidFill>
              </a:rPr>
              <a:t> (</a:t>
            </a:r>
            <a:r>
              <a:rPr lang="en-US" b="1" i="1" dirty="0">
                <a:solidFill>
                  <a:schemeClr val="tx1"/>
                </a:solidFill>
              </a:rPr>
              <a:t>formal </a:t>
            </a:r>
            <a:r>
              <a:rPr lang="en-US" b="1" i="1" dirty="0" err="1" smtClean="0">
                <a:solidFill>
                  <a:schemeClr val="tx1"/>
                </a:solidFill>
              </a:rPr>
              <a:t>amandement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</a:p>
          <a:p>
            <a:pPr marL="514350" lvl="0" indent="-514350" algn="just">
              <a:buAutoNum type="arabicPeriod"/>
            </a:pPr>
            <a:r>
              <a:rPr lang="it-IT" b="1" dirty="0" smtClean="0">
                <a:solidFill>
                  <a:schemeClr val="tx1"/>
                </a:solidFill>
              </a:rPr>
              <a:t>Penafsiran </a:t>
            </a:r>
            <a:r>
              <a:rPr lang="it-IT" b="1" dirty="0">
                <a:solidFill>
                  <a:schemeClr val="tx1"/>
                </a:solidFill>
              </a:rPr>
              <a:t>secara hukum (</a:t>
            </a:r>
            <a:r>
              <a:rPr lang="it-IT" b="1" i="1" dirty="0">
                <a:solidFill>
                  <a:schemeClr val="tx1"/>
                </a:solidFill>
              </a:rPr>
              <a:t>judicial </a:t>
            </a:r>
            <a:r>
              <a:rPr lang="it-IT" b="1" i="1" dirty="0" smtClean="0">
                <a:solidFill>
                  <a:schemeClr val="tx1"/>
                </a:solidFill>
              </a:rPr>
              <a:t>interpretation</a:t>
            </a:r>
            <a:r>
              <a:rPr lang="it-IT" b="1" dirty="0" smtClean="0">
                <a:solidFill>
                  <a:schemeClr val="tx1"/>
                </a:solidFill>
              </a:rPr>
              <a:t>)</a:t>
            </a:r>
            <a:endParaRPr lang="en-US" b="1" dirty="0" smtClean="0">
              <a:solidFill>
                <a:schemeClr val="tx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it-IT" b="1" dirty="0" smtClean="0">
                <a:solidFill>
                  <a:schemeClr val="tx1"/>
                </a:solidFill>
              </a:rPr>
              <a:t>Kebiasaan </a:t>
            </a:r>
            <a:r>
              <a:rPr lang="it-IT" b="1" dirty="0">
                <a:solidFill>
                  <a:schemeClr val="tx1"/>
                </a:solidFill>
              </a:rPr>
              <a:t>dan kebiasaan yang terdapat dalam bidang ketatanegaraan (</a:t>
            </a:r>
            <a:r>
              <a:rPr lang="it-IT" b="1" i="1" dirty="0">
                <a:solidFill>
                  <a:schemeClr val="tx1"/>
                </a:solidFill>
              </a:rPr>
              <a:t>usage and convention</a:t>
            </a:r>
            <a:r>
              <a:rPr lang="it-IT" b="1" dirty="0">
                <a:solidFill>
                  <a:schemeClr val="tx1"/>
                </a:solidFill>
              </a:rPr>
              <a:t>) </a:t>
            </a:r>
            <a:endParaRPr lang="en-US" b="1" dirty="0">
              <a:solidFill>
                <a:schemeClr val="tx1"/>
              </a:solidFill>
            </a:endParaRPr>
          </a:p>
          <a:p>
            <a:pPr algn="just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C454-2FA6-463C-BF8B-CCB6AC9AA602}" type="datetime1">
              <a:rPr lang="en-US" smtClean="0">
                <a:solidFill>
                  <a:schemeClr val="tx1"/>
                </a:solidFill>
              </a:rPr>
              <a:t>4/3/2012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Konstitusi Kelembagaan Pemerintah, By Tatik Rohmawati,S.IP.,M.Si.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dirty="0"/>
              <a:t>menurut </a:t>
            </a:r>
            <a:r>
              <a:rPr lang="it-IT" b="1" dirty="0"/>
              <a:t>C.F. Strong</a:t>
            </a:r>
            <a:r>
              <a:rPr lang="it-IT" dirty="0"/>
              <a:t>, ada empat macam cara/prosedur perubahan </a:t>
            </a:r>
            <a:r>
              <a:rPr lang="it-IT" dirty="0" smtClean="0"/>
              <a:t>konstitusi-konstitusi 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362200"/>
            <a:ext cx="7620000" cy="3581400"/>
          </a:xfrm>
        </p:spPr>
        <p:txBody>
          <a:bodyPr>
            <a:noAutofit/>
          </a:bodyPr>
          <a:lstStyle/>
          <a:p>
            <a:pPr lvl="0" algn="just"/>
            <a:r>
              <a:rPr lang="it-IT" sz="1700" dirty="0" smtClean="0"/>
              <a:t>A. Perubahan </a:t>
            </a:r>
            <a:r>
              <a:rPr lang="it-IT" sz="1700" dirty="0"/>
              <a:t>konstitusi yang dilakukan oleh pemegang kekuasaan legislatif, tetapi menurut batasan-batasan tertentu.</a:t>
            </a:r>
            <a:endParaRPr lang="en-US" sz="1700" dirty="0"/>
          </a:p>
          <a:p>
            <a:pPr algn="just"/>
            <a:r>
              <a:rPr lang="it-IT" sz="1700" dirty="0"/>
              <a:t>Terjadi melalui tiga macam kemungkinan, antara lain </a:t>
            </a:r>
            <a:r>
              <a:rPr lang="it-IT" sz="1700" dirty="0" smtClean="0"/>
              <a:t>:</a:t>
            </a:r>
          </a:p>
          <a:p>
            <a:pPr algn="just"/>
            <a:r>
              <a:rPr lang="en-US" sz="1700" dirty="0" smtClean="0"/>
              <a:t>a. </a:t>
            </a:r>
            <a:r>
              <a:rPr lang="it-IT" sz="1700" dirty="0" smtClean="0"/>
              <a:t>Untuk </a:t>
            </a:r>
            <a:r>
              <a:rPr lang="it-IT" sz="1700" dirty="0"/>
              <a:t>mengubah konstitusi, sidang pemegang kekuasaan legislatif harus dihadiri sekurang-kurangnya sejumlah anggota tertentu (korum). Korum ditentukan secara pasti, misalnya sekurang-kurangnya 2/3 dari seluruh jumlah anggota pemegang kekuasaan legislatif harus hadir, sehingga keputusan tersebut disebut </a:t>
            </a:r>
            <a:r>
              <a:rPr lang="it-IT" sz="1700" dirty="0" smtClean="0"/>
              <a:t>sah.</a:t>
            </a:r>
          </a:p>
          <a:p>
            <a:pPr algn="just"/>
            <a:r>
              <a:rPr lang="it-IT" sz="1700" dirty="0" smtClean="0"/>
              <a:t>b. Untuk </a:t>
            </a:r>
            <a:r>
              <a:rPr lang="it-IT" sz="1700" dirty="0"/>
              <a:t>mengubah konstitusi, lembaga perwakilan rakyatnya harus dibubarkan dan kemudian diselenggarakan pemilihan umum. Lembaga perwakilan yang baru inilah yang kemudian melaksanakan </a:t>
            </a:r>
            <a:r>
              <a:rPr lang="it-IT" sz="1700" dirty="0" smtClean="0"/>
              <a:t>wewenangnya.</a:t>
            </a:r>
            <a:endParaRPr lang="en-US" sz="1700" dirty="0" smtClean="0"/>
          </a:p>
          <a:p>
            <a:pPr algn="just"/>
            <a:r>
              <a:rPr lang="en-US" sz="1700" dirty="0" smtClean="0"/>
              <a:t>c. </a:t>
            </a:r>
            <a:r>
              <a:rPr lang="it-IT" sz="1700" dirty="0" smtClean="0"/>
              <a:t>Cara </a:t>
            </a:r>
            <a:r>
              <a:rPr lang="it-IT" sz="1700" dirty="0"/>
              <a:t>ini terjadi dan berlaku dalam sistem dua kamar. Untuk mengubah konstitusi, kedua kamar lembaga perwakilan rakyat harus mengadakan sidang gabungan. </a:t>
            </a:r>
            <a:endParaRPr lang="en-US" sz="1700" dirty="0"/>
          </a:p>
          <a:p>
            <a:pPr algn="just"/>
            <a:endParaRPr lang="en-US" sz="17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CF41-A146-4B1A-B29A-2CD6396A63BD}" type="datetime1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60959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772400" cy="4953000"/>
          </a:xfrm>
        </p:spPr>
        <p:txBody>
          <a:bodyPr>
            <a:noAutofit/>
          </a:bodyPr>
          <a:lstStyle/>
          <a:p>
            <a:pPr lvl="0" algn="just"/>
            <a:r>
              <a:rPr lang="it-IT" sz="1800" dirty="0" smtClean="0"/>
              <a:t>2. Perubahan </a:t>
            </a:r>
            <a:r>
              <a:rPr lang="it-IT" sz="1800" dirty="0"/>
              <a:t>konstitusi yang dilakukan oleh rakyat melalui suatu </a:t>
            </a:r>
            <a:r>
              <a:rPr lang="it-IT" sz="1800" dirty="0" smtClean="0"/>
              <a:t>referendum</a:t>
            </a:r>
            <a:endParaRPr lang="en-US" sz="1800" dirty="0" smtClean="0"/>
          </a:p>
          <a:p>
            <a:pPr lvl="0" algn="just"/>
            <a:r>
              <a:rPr lang="it-IT" sz="1800" dirty="0" smtClean="0"/>
              <a:t>Yaitu </a:t>
            </a:r>
            <a:r>
              <a:rPr lang="it-IT" sz="1800" dirty="0"/>
              <a:t>apabila ada kehendak untuk mengubah konstitusi, maka lembaga negara yang diberi wewenang untuk itu mengajukan usul perubahan kepada rakyat dalam suatu referendum atau </a:t>
            </a:r>
            <a:r>
              <a:rPr lang="it-IT" sz="1800" i="1" dirty="0"/>
              <a:t>peblisit</a:t>
            </a:r>
            <a:r>
              <a:rPr lang="it-IT" sz="1800" dirty="0"/>
              <a:t>. Rakyat dapat menyampaikan pendapatnya dengan menerima atau menolak usul perubahan yang disampaikan oleh lembaga perwakilan.</a:t>
            </a:r>
            <a:endParaRPr lang="en-US" sz="1800" dirty="0"/>
          </a:p>
          <a:p>
            <a:pPr lvl="0" algn="just"/>
            <a:r>
              <a:rPr lang="it-IT" sz="1800" dirty="0" smtClean="0"/>
              <a:t>3. Perubahan </a:t>
            </a:r>
            <a:r>
              <a:rPr lang="it-IT" sz="1800" dirty="0"/>
              <a:t>konstitusi dan ini berlaku dalam negara </a:t>
            </a:r>
            <a:r>
              <a:rPr lang="en-US" sz="1800" dirty="0"/>
              <a:t>se</a:t>
            </a:r>
            <a:r>
              <a:rPr lang="it-IT" sz="1800" dirty="0"/>
              <a:t>rikat yang dilakukan oleh sejumlah negara-negara bagian.</a:t>
            </a:r>
            <a:endParaRPr lang="en-US" sz="1800" dirty="0"/>
          </a:p>
          <a:p>
            <a:pPr algn="just"/>
            <a:r>
              <a:rPr lang="it-IT" sz="1800" dirty="0"/>
              <a:t>Cara ini berlaku dalam negara yang berbentuk serikat, sehingga dianggap sebagai “perjanjian” antara negara-negara bagian. </a:t>
            </a:r>
            <a:r>
              <a:rPr lang="en-US" sz="1800" dirty="0" err="1"/>
              <a:t>Maka</a:t>
            </a:r>
            <a:r>
              <a:rPr lang="en-US" sz="1800" dirty="0"/>
              <a:t> </a:t>
            </a:r>
            <a:r>
              <a:rPr lang="en-US" sz="1800" dirty="0" err="1"/>
              <a:t>perubahan</a:t>
            </a:r>
            <a:r>
              <a:rPr lang="en-US" sz="1800" dirty="0"/>
              <a:t> </a:t>
            </a:r>
            <a:r>
              <a:rPr lang="en-US" sz="1800" dirty="0" err="1"/>
              <a:t>tersebut</a:t>
            </a:r>
            <a:r>
              <a:rPr lang="en-US" sz="1800" dirty="0"/>
              <a:t> </a:t>
            </a:r>
            <a:r>
              <a:rPr lang="en-US" sz="1800" dirty="0" err="1"/>
              <a:t>harus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persetujuan</a:t>
            </a:r>
            <a:r>
              <a:rPr lang="en-US" sz="1800" dirty="0"/>
              <a:t> </a:t>
            </a:r>
            <a:r>
              <a:rPr lang="en-US" sz="1800" dirty="0" err="1"/>
              <a:t>sebagian</a:t>
            </a:r>
            <a:r>
              <a:rPr lang="en-US" sz="1800" dirty="0"/>
              <a:t> </a:t>
            </a:r>
            <a:r>
              <a:rPr lang="en-US" sz="1800" dirty="0" err="1"/>
              <a:t>terbesar</a:t>
            </a:r>
            <a:r>
              <a:rPr lang="en-US" sz="1800" dirty="0"/>
              <a:t> </a:t>
            </a:r>
            <a:r>
              <a:rPr lang="en-US" sz="1800" dirty="0" err="1"/>
              <a:t>negara-negara</a:t>
            </a:r>
            <a:r>
              <a:rPr lang="en-US" sz="1800" dirty="0"/>
              <a:t> </a:t>
            </a:r>
            <a:r>
              <a:rPr lang="en-US" sz="1800" dirty="0" err="1"/>
              <a:t>tersebut</a:t>
            </a:r>
            <a:r>
              <a:rPr lang="en-US" sz="1800" dirty="0"/>
              <a:t>.</a:t>
            </a:r>
          </a:p>
          <a:p>
            <a:pPr lvl="0" algn="just"/>
            <a:r>
              <a:rPr lang="it-IT" sz="1800" dirty="0" smtClean="0"/>
              <a:t>3. Perubahan </a:t>
            </a:r>
            <a:r>
              <a:rPr lang="it-IT" sz="1800" dirty="0"/>
              <a:t>konstitusi yang dilakukan dalam suatu konvensi atau dilakukan oleh suatu lembaga negara khusus yang dibentuk hanya untuk keperluan perubahan.</a:t>
            </a:r>
            <a:endParaRPr lang="en-US" sz="1800" dirty="0"/>
          </a:p>
          <a:p>
            <a:pPr algn="just"/>
            <a:r>
              <a:rPr lang="en-US" sz="1800" dirty="0"/>
              <a:t>Cara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dilakukan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negara</a:t>
            </a:r>
            <a:r>
              <a:rPr lang="en-US" sz="1800" dirty="0"/>
              <a:t> </a:t>
            </a:r>
            <a:r>
              <a:rPr lang="en-US" sz="1800" dirty="0" err="1"/>
              <a:t>serikat</a:t>
            </a:r>
            <a:r>
              <a:rPr lang="en-US" sz="1800" dirty="0"/>
              <a:t> </a:t>
            </a:r>
            <a:r>
              <a:rPr lang="en-US" sz="1800" dirty="0" err="1"/>
              <a:t>maupun</a:t>
            </a:r>
            <a:r>
              <a:rPr lang="en-US" sz="1800" dirty="0"/>
              <a:t> </a:t>
            </a:r>
            <a:r>
              <a:rPr lang="en-US" sz="1800" dirty="0" err="1"/>
              <a:t>negara</a:t>
            </a:r>
            <a:r>
              <a:rPr lang="en-US" sz="1800" dirty="0"/>
              <a:t> yang </a:t>
            </a:r>
            <a:r>
              <a:rPr lang="en-US" sz="1800" dirty="0" err="1"/>
              <a:t>berbentuk</a:t>
            </a:r>
            <a:r>
              <a:rPr lang="en-US" sz="1800" dirty="0"/>
              <a:t> </a:t>
            </a:r>
            <a:r>
              <a:rPr lang="en-US" sz="1800" dirty="0" err="1"/>
              <a:t>kesatuan</a:t>
            </a:r>
            <a:r>
              <a:rPr lang="en-US" sz="1800" dirty="0"/>
              <a:t>. </a:t>
            </a:r>
            <a:r>
              <a:rPr lang="en-US" sz="1800" dirty="0" err="1"/>
              <a:t>Usul</a:t>
            </a:r>
            <a:r>
              <a:rPr lang="en-US" sz="1800" dirty="0"/>
              <a:t> </a:t>
            </a:r>
            <a:r>
              <a:rPr lang="en-US" sz="1800" dirty="0" err="1"/>
              <a:t>perubahan</a:t>
            </a:r>
            <a:r>
              <a:rPr lang="en-US" sz="1800" dirty="0"/>
              <a:t> </a:t>
            </a:r>
            <a:r>
              <a:rPr lang="en-US" sz="1800" dirty="0" err="1"/>
              <a:t>konstitusi</a:t>
            </a:r>
            <a:r>
              <a:rPr lang="en-US" sz="1800" dirty="0"/>
              <a:t> </a:t>
            </a:r>
            <a:r>
              <a:rPr lang="en-US" sz="1800" dirty="0" err="1"/>
              <a:t>dilakukan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suau</a:t>
            </a:r>
            <a:r>
              <a:rPr lang="en-US" sz="1800" dirty="0"/>
              <a:t> </a:t>
            </a:r>
            <a:r>
              <a:rPr lang="en-US" sz="1800" dirty="0" err="1"/>
              <a:t>lembaga</a:t>
            </a:r>
            <a:r>
              <a:rPr lang="en-US" sz="1800" dirty="0"/>
              <a:t> </a:t>
            </a:r>
            <a:r>
              <a:rPr lang="en-US" sz="1800" dirty="0" err="1"/>
              <a:t>negara</a:t>
            </a:r>
            <a:r>
              <a:rPr lang="en-US" sz="1800" dirty="0"/>
              <a:t> </a:t>
            </a:r>
            <a:r>
              <a:rPr lang="en-US" sz="1800" dirty="0" err="1"/>
              <a:t>khusus</a:t>
            </a:r>
            <a:r>
              <a:rPr lang="en-US" sz="1800" dirty="0"/>
              <a:t> yang </a:t>
            </a:r>
            <a:r>
              <a:rPr lang="en-US" sz="1800" dirty="0" err="1"/>
              <a:t>diberi</a:t>
            </a:r>
            <a:r>
              <a:rPr lang="en-US" sz="1800" dirty="0"/>
              <a:t> </a:t>
            </a:r>
            <a:r>
              <a:rPr lang="en-US" sz="1800" dirty="0" err="1"/>
              <a:t>tugas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wewenang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mengubah</a:t>
            </a:r>
            <a:r>
              <a:rPr lang="en-US" sz="1800" dirty="0"/>
              <a:t> </a:t>
            </a:r>
            <a:r>
              <a:rPr lang="en-US" sz="1800" dirty="0" err="1"/>
              <a:t>konstitusi</a:t>
            </a:r>
            <a:r>
              <a:rPr lang="en-US" sz="1800" dirty="0"/>
              <a:t> </a:t>
            </a:r>
            <a:r>
              <a:rPr lang="en-US" sz="1800" dirty="0" err="1"/>
              <a:t>tersebut</a:t>
            </a:r>
            <a:r>
              <a:rPr lang="en-US" sz="1800" dirty="0"/>
              <a:t>.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berasal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pemegang</a:t>
            </a:r>
            <a:r>
              <a:rPr lang="en-US" sz="1800" dirty="0"/>
              <a:t> </a:t>
            </a:r>
            <a:r>
              <a:rPr lang="en-US" sz="1800" dirty="0" err="1"/>
              <a:t>kekuasaan</a:t>
            </a:r>
            <a:r>
              <a:rPr lang="en-US" sz="1800" dirty="0"/>
              <a:t> </a:t>
            </a:r>
            <a:r>
              <a:rPr lang="en-US" sz="1800" dirty="0" err="1"/>
              <a:t>perundang-undangan</a:t>
            </a:r>
            <a:r>
              <a:rPr lang="en-US" sz="1800" dirty="0"/>
              <a:t>.</a:t>
            </a:r>
          </a:p>
          <a:p>
            <a:pPr algn="just"/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0211B-7066-4D2F-A460-BF1C43DAA386}" type="datetime1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Autofit/>
          </a:bodyPr>
          <a:lstStyle/>
          <a:p>
            <a:r>
              <a:rPr lang="en-US" sz="3200" b="1" dirty="0" err="1"/>
              <a:t>Dalam</a:t>
            </a:r>
            <a:r>
              <a:rPr lang="en-US" sz="3200" b="1" dirty="0"/>
              <a:t> UUD 1945 </a:t>
            </a:r>
            <a:r>
              <a:rPr lang="en-US" sz="3200" b="1" dirty="0" err="1"/>
              <a:t>terdapat</a:t>
            </a:r>
            <a:r>
              <a:rPr lang="en-US" sz="3200" b="1" dirty="0"/>
              <a:t> </a:t>
            </a:r>
            <a:r>
              <a:rPr lang="en-US" sz="3200" b="1" dirty="0" err="1"/>
              <a:t>pasal</a:t>
            </a:r>
            <a:r>
              <a:rPr lang="en-US" sz="3200" b="1" dirty="0"/>
              <a:t> </a:t>
            </a:r>
            <a:r>
              <a:rPr lang="en-US" sz="3200" b="1" dirty="0" err="1"/>
              <a:t>tentang</a:t>
            </a:r>
            <a:r>
              <a:rPr lang="en-US" sz="3200" b="1" dirty="0"/>
              <a:t> </a:t>
            </a:r>
            <a:r>
              <a:rPr lang="en-US" sz="3200" b="1" dirty="0" err="1"/>
              <a:t>cara</a:t>
            </a:r>
            <a:r>
              <a:rPr lang="en-US" sz="3200" b="1" dirty="0"/>
              <a:t> </a:t>
            </a:r>
            <a:r>
              <a:rPr lang="en-US" sz="3200" b="1" dirty="0" err="1"/>
              <a:t>perubahan</a:t>
            </a:r>
            <a:r>
              <a:rPr lang="en-US" sz="3200" b="1" dirty="0"/>
              <a:t> UUD, </a:t>
            </a:r>
            <a:r>
              <a:rPr lang="en-US" sz="3200" b="1" dirty="0" err="1"/>
              <a:t>yaitu</a:t>
            </a:r>
            <a:r>
              <a:rPr lang="en-US" sz="3200" b="1" dirty="0"/>
              <a:t> </a:t>
            </a:r>
            <a:r>
              <a:rPr lang="en-US" sz="3200" b="1" dirty="0" err="1"/>
              <a:t>pasal</a:t>
            </a:r>
            <a:r>
              <a:rPr lang="en-US" sz="3200" b="1" dirty="0"/>
              <a:t> 37, yang </a:t>
            </a:r>
            <a:r>
              <a:rPr lang="en-US" sz="3200" b="1" dirty="0" err="1"/>
              <a:t>berbunyi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286000"/>
            <a:ext cx="7696200" cy="3886200"/>
          </a:xfrm>
        </p:spPr>
        <p:txBody>
          <a:bodyPr>
            <a:normAutofit fontScale="70000" lnSpcReduction="20000"/>
          </a:bodyPr>
          <a:lstStyle/>
          <a:p>
            <a:pPr marL="514350" lvl="0" indent="-514350" algn="just">
              <a:buAutoNum type="arabicPeriod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mengubah</a:t>
            </a:r>
            <a:r>
              <a:rPr lang="en-US" dirty="0"/>
              <a:t> UUD </a:t>
            </a:r>
            <a:r>
              <a:rPr lang="en-US" dirty="0" err="1"/>
              <a:t>sekurang-kurangnya</a:t>
            </a:r>
            <a:r>
              <a:rPr lang="en-US" dirty="0"/>
              <a:t> 2/3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MPR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 smtClean="0"/>
              <a:t>hadir</a:t>
            </a:r>
            <a:r>
              <a:rPr lang="en-US" dirty="0" smtClean="0"/>
              <a:t>.</a:t>
            </a:r>
          </a:p>
          <a:p>
            <a:pPr marL="514350" lvl="0" indent="-514350" algn="just">
              <a:buAutoNum type="arabicPeriod"/>
            </a:pP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persetujuan</a:t>
            </a:r>
            <a:r>
              <a:rPr lang="en-US" dirty="0"/>
              <a:t> </a:t>
            </a:r>
            <a:r>
              <a:rPr lang="en-US" dirty="0" err="1"/>
              <a:t>sekurang-kurangnya</a:t>
            </a:r>
            <a:r>
              <a:rPr lang="en-US" dirty="0"/>
              <a:t> 2/3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yang </a:t>
            </a:r>
            <a:r>
              <a:rPr lang="en-US" dirty="0" err="1"/>
              <a:t>hadir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Pasal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3 </a:t>
            </a:r>
            <a:r>
              <a:rPr lang="en-US" dirty="0" err="1"/>
              <a:t>norma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pPr marL="514350" lvl="0" indent="-514350" algn="just">
              <a:buAutoNum type="alphaLcPeriod"/>
            </a:pPr>
            <a:r>
              <a:rPr lang="en-US" dirty="0" err="1" smtClean="0"/>
              <a:t>Wewenang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UUD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MPR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Negara </a:t>
            </a:r>
            <a:r>
              <a:rPr lang="en-US" dirty="0" err="1" smtClean="0"/>
              <a:t>Tertinggi</a:t>
            </a:r>
            <a:r>
              <a:rPr lang="en-US" dirty="0" smtClean="0"/>
              <a:t>.</a:t>
            </a:r>
          </a:p>
          <a:p>
            <a:pPr marL="514350" lvl="0" indent="-514350" algn="just">
              <a:buAutoNum type="alphaLcPeriod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mengubah</a:t>
            </a:r>
            <a:r>
              <a:rPr lang="en-US" dirty="0"/>
              <a:t> UUD </a:t>
            </a:r>
            <a:r>
              <a:rPr lang="en-US" dirty="0" err="1"/>
              <a:t>korum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dipenuhi</a:t>
            </a:r>
            <a:r>
              <a:rPr lang="en-US" dirty="0"/>
              <a:t> </a:t>
            </a:r>
            <a:r>
              <a:rPr lang="en-US" dirty="0" err="1"/>
              <a:t>sekurang-kurangnya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2/3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smtClean="0"/>
              <a:t>MPR.</a:t>
            </a:r>
          </a:p>
          <a:p>
            <a:pPr marL="514350" lvl="0" indent="-514350" algn="just">
              <a:buAutoNum type="alphaLcPeriod"/>
            </a:pP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UUD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sah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disetujui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sekurang-kurangnya</a:t>
            </a:r>
            <a:r>
              <a:rPr lang="en-US" dirty="0"/>
              <a:t> 2/3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MPR yang </a:t>
            </a:r>
            <a:r>
              <a:rPr lang="en-US" dirty="0" err="1"/>
              <a:t>hadir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F394-B22F-48AC-A22D-F01776015052}" type="datetime1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Autofit/>
          </a:bodyPr>
          <a:lstStyle/>
          <a:p>
            <a:r>
              <a:rPr lang="en-US" sz="2800" b="1" dirty="0" err="1"/>
              <a:t>Menurut</a:t>
            </a:r>
            <a:r>
              <a:rPr lang="en-US" sz="2800" b="1" dirty="0"/>
              <a:t> K.C. </a:t>
            </a:r>
            <a:r>
              <a:rPr lang="en-US" sz="2800" b="1" dirty="0" err="1"/>
              <a:t>Wheare</a:t>
            </a:r>
            <a:r>
              <a:rPr lang="en-US" sz="2800" b="1" dirty="0"/>
              <a:t>, </a:t>
            </a:r>
            <a:r>
              <a:rPr lang="en-US" sz="2800" b="1" dirty="0" err="1"/>
              <a:t>ada</a:t>
            </a:r>
            <a:r>
              <a:rPr lang="en-US" sz="2800" b="1" dirty="0"/>
              <a:t> </a:t>
            </a:r>
            <a:r>
              <a:rPr lang="en-US" sz="2800" b="1" dirty="0" err="1"/>
              <a:t>empat</a:t>
            </a:r>
            <a:r>
              <a:rPr lang="en-US" sz="2800" b="1" dirty="0"/>
              <a:t> </a:t>
            </a:r>
            <a:r>
              <a:rPr lang="en-US" sz="2800" b="1" dirty="0" err="1"/>
              <a:t>sasaran</a:t>
            </a:r>
            <a:r>
              <a:rPr lang="en-US" sz="2800" b="1" dirty="0"/>
              <a:t> yang </a:t>
            </a:r>
            <a:r>
              <a:rPr lang="en-US" sz="2800" b="1" dirty="0" err="1"/>
              <a:t>hendak</a:t>
            </a:r>
            <a:r>
              <a:rPr lang="en-US" sz="2800" b="1" dirty="0"/>
              <a:t> </a:t>
            </a:r>
            <a:r>
              <a:rPr lang="en-US" sz="2800" b="1" dirty="0" err="1"/>
              <a:t>dicapai</a:t>
            </a:r>
            <a:r>
              <a:rPr lang="en-US" sz="2800" b="1" dirty="0"/>
              <a:t>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usaha</a:t>
            </a:r>
            <a:r>
              <a:rPr lang="en-US" sz="2800" b="1" dirty="0"/>
              <a:t> </a:t>
            </a:r>
            <a:r>
              <a:rPr lang="en-US" sz="2800" b="1" dirty="0" err="1"/>
              <a:t>mempertahankan</a:t>
            </a:r>
            <a:r>
              <a:rPr lang="en-US" sz="2800" b="1" dirty="0"/>
              <a:t> </a:t>
            </a:r>
            <a:r>
              <a:rPr lang="en-US" sz="2800" b="1" dirty="0" err="1"/>
              <a:t>konstitusi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jalan</a:t>
            </a:r>
            <a:r>
              <a:rPr lang="en-US" sz="2800" b="1" dirty="0"/>
              <a:t> </a:t>
            </a:r>
            <a:r>
              <a:rPr lang="en-US" sz="2800" b="1" dirty="0" err="1"/>
              <a:t>mempersulit</a:t>
            </a:r>
            <a:r>
              <a:rPr lang="en-US" sz="2800" b="1" dirty="0"/>
              <a:t> </a:t>
            </a:r>
            <a:r>
              <a:rPr lang="en-US" sz="2800" b="1" dirty="0" err="1"/>
              <a:t>perubahannya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362200"/>
            <a:ext cx="7696200" cy="3581400"/>
          </a:xfrm>
        </p:spPr>
        <p:txBody>
          <a:bodyPr>
            <a:noAutofit/>
          </a:bodyPr>
          <a:lstStyle/>
          <a:p>
            <a:pPr marL="457200" lvl="0" indent="-457200" algn="just">
              <a:buAutoNum type="arabicPeriod"/>
            </a:pPr>
            <a:r>
              <a:rPr lang="en-US" sz="2100" dirty="0" smtClean="0">
                <a:solidFill>
                  <a:schemeClr val="tx1"/>
                </a:solidFill>
              </a:rPr>
              <a:t>Agar </a:t>
            </a:r>
            <a:r>
              <a:rPr lang="en-US" sz="2100" dirty="0" err="1" smtClean="0">
                <a:solidFill>
                  <a:schemeClr val="tx1"/>
                </a:solidFill>
              </a:rPr>
              <a:t>perubahan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konstitusi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dilakukan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dengan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pertimbangan</a:t>
            </a:r>
            <a:r>
              <a:rPr lang="en-US" sz="2100" dirty="0" smtClean="0">
                <a:solidFill>
                  <a:schemeClr val="tx1"/>
                </a:solidFill>
              </a:rPr>
              <a:t> yang </a:t>
            </a:r>
            <a:r>
              <a:rPr lang="en-US" sz="2100" dirty="0" err="1" smtClean="0">
                <a:solidFill>
                  <a:schemeClr val="tx1"/>
                </a:solidFill>
              </a:rPr>
              <a:t>masak</a:t>
            </a:r>
            <a:r>
              <a:rPr lang="en-US" sz="2100" dirty="0" smtClean="0">
                <a:solidFill>
                  <a:schemeClr val="tx1"/>
                </a:solidFill>
              </a:rPr>
              <a:t>, </a:t>
            </a:r>
            <a:r>
              <a:rPr lang="en-US" sz="2100" dirty="0" err="1" smtClean="0">
                <a:solidFill>
                  <a:schemeClr val="tx1"/>
                </a:solidFill>
              </a:rPr>
              <a:t>tidak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secara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serampangan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dan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dengan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sadar</a:t>
            </a:r>
            <a:r>
              <a:rPr lang="en-US" sz="2100" dirty="0" smtClean="0">
                <a:solidFill>
                  <a:schemeClr val="tx1"/>
                </a:solidFill>
              </a:rPr>
              <a:t> (</a:t>
            </a:r>
            <a:r>
              <a:rPr lang="en-US" sz="2100" dirty="0" err="1" smtClean="0">
                <a:solidFill>
                  <a:schemeClr val="tx1"/>
                </a:solidFill>
              </a:rPr>
              <a:t>dikehendaki</a:t>
            </a:r>
            <a:r>
              <a:rPr lang="en-US" sz="2100" dirty="0" smtClean="0">
                <a:solidFill>
                  <a:schemeClr val="tx1"/>
                </a:solidFill>
              </a:rPr>
              <a:t>)</a:t>
            </a:r>
          </a:p>
          <a:p>
            <a:pPr marL="457200" lvl="0" indent="-457200" algn="just">
              <a:buAutoNum type="arabicPeriod"/>
            </a:pPr>
            <a:r>
              <a:rPr lang="en-US" sz="2100" dirty="0" smtClean="0">
                <a:solidFill>
                  <a:schemeClr val="tx1"/>
                </a:solidFill>
              </a:rPr>
              <a:t>Agar </a:t>
            </a:r>
            <a:r>
              <a:rPr lang="en-US" sz="2100" dirty="0" err="1" smtClean="0">
                <a:solidFill>
                  <a:schemeClr val="tx1"/>
                </a:solidFill>
              </a:rPr>
              <a:t>rakyat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mendapat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kesempatan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untuk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menyampaikan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pandangannya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sebelum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perubahan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dilakukan</a:t>
            </a:r>
            <a:r>
              <a:rPr lang="en-US" sz="2100" dirty="0" smtClean="0">
                <a:solidFill>
                  <a:schemeClr val="tx1"/>
                </a:solidFill>
              </a:rPr>
              <a:t>.</a:t>
            </a:r>
          </a:p>
          <a:p>
            <a:pPr marL="457200" lvl="0" indent="-457200" algn="just">
              <a:buAutoNum type="arabicPeriod"/>
            </a:pPr>
            <a:r>
              <a:rPr lang="en-US" sz="2100" dirty="0" smtClean="0">
                <a:solidFill>
                  <a:schemeClr val="tx1"/>
                </a:solidFill>
              </a:rPr>
              <a:t>Agar (</a:t>
            </a:r>
            <a:r>
              <a:rPr lang="en-US" sz="2100" dirty="0" err="1" smtClean="0">
                <a:solidFill>
                  <a:schemeClr val="tx1"/>
                </a:solidFill>
              </a:rPr>
              <a:t>dan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ini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berlaku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di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negara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serikat</a:t>
            </a:r>
            <a:r>
              <a:rPr lang="en-US" sz="2100" dirty="0" smtClean="0">
                <a:solidFill>
                  <a:schemeClr val="tx1"/>
                </a:solidFill>
              </a:rPr>
              <a:t>) </a:t>
            </a:r>
            <a:r>
              <a:rPr lang="en-US" sz="2100" dirty="0" err="1" smtClean="0">
                <a:solidFill>
                  <a:schemeClr val="tx1"/>
                </a:solidFill>
              </a:rPr>
              <a:t>kekuasaan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negara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serikat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dan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kekuasaan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negara-negara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bagian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tidak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diubah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semata-mata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oleh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perbuatan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masing-masing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pihak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secara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tersendiri</a:t>
            </a:r>
            <a:r>
              <a:rPr lang="en-US" sz="2100" dirty="0" smtClean="0">
                <a:solidFill>
                  <a:schemeClr val="tx1"/>
                </a:solidFill>
              </a:rPr>
              <a:t>.</a:t>
            </a:r>
          </a:p>
          <a:p>
            <a:pPr marL="457200" lvl="0" indent="-457200" algn="just">
              <a:buAutoNum type="arabicPeriod"/>
            </a:pPr>
            <a:r>
              <a:rPr lang="en-US" sz="2100" dirty="0" smtClean="0">
                <a:solidFill>
                  <a:schemeClr val="tx1"/>
                </a:solidFill>
              </a:rPr>
              <a:t>Agar </a:t>
            </a:r>
            <a:r>
              <a:rPr lang="en-US" sz="2100" dirty="0" err="1" smtClean="0">
                <a:solidFill>
                  <a:schemeClr val="tx1"/>
                </a:solidFill>
              </a:rPr>
              <a:t>hak-hak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perseorangan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atau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kelompok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seperti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kelompok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minoritas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bahasa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atau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kelompok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minoritas</a:t>
            </a:r>
            <a:r>
              <a:rPr lang="en-US" sz="2100" dirty="0" smtClean="0">
                <a:solidFill>
                  <a:schemeClr val="tx1"/>
                </a:solidFill>
              </a:rPr>
              <a:t> agama </a:t>
            </a:r>
            <a:r>
              <a:rPr lang="en-US" sz="2100" dirty="0" err="1" smtClean="0">
                <a:solidFill>
                  <a:schemeClr val="tx1"/>
                </a:solidFill>
              </a:rPr>
              <a:t>atau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kebudayaannya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mendapat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jaminan</a:t>
            </a:r>
            <a:r>
              <a:rPr lang="en-US" sz="2100" dirty="0" smtClean="0">
                <a:solidFill>
                  <a:schemeClr val="tx1"/>
                </a:solidFill>
              </a:rPr>
              <a:t>.</a:t>
            </a:r>
            <a:endParaRPr lang="en-US" sz="21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B89E-4050-4CA6-A420-78F2701D71A0}" type="datetime1">
              <a:rPr lang="en-US" smtClean="0">
                <a:solidFill>
                  <a:schemeClr val="tx1"/>
                </a:solidFill>
              </a:rPr>
              <a:t>4/3/2012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Konstitusi Kelembagaan Pemerintah, By Tatik Rohmawati,S.IP.,M.Si.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762000"/>
            <a:ext cx="6858000" cy="838200"/>
          </a:xfrm>
        </p:spPr>
        <p:txBody>
          <a:bodyPr/>
          <a:lstStyle/>
          <a:p>
            <a:pPr algn="ctr"/>
            <a:r>
              <a:rPr lang="en-US" dirty="0" smtClean="0"/>
              <a:t>LANJUTAN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981200"/>
            <a:ext cx="6858000" cy="3676650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 smtClean="0">
                <a:solidFill>
                  <a:schemeClr val="tx1"/>
                </a:solidFill>
              </a:rPr>
              <a:t>Konvensi</a:t>
            </a:r>
            <a:r>
              <a:rPr lang="en-US" sz="2800" dirty="0" smtClean="0">
                <a:solidFill>
                  <a:schemeClr val="tx1"/>
                </a:solidFill>
              </a:rPr>
              <a:t> (</a:t>
            </a:r>
            <a:r>
              <a:rPr lang="en-US" sz="2800" i="1" dirty="0" smtClean="0">
                <a:solidFill>
                  <a:schemeClr val="tx1"/>
                </a:solidFill>
              </a:rPr>
              <a:t>convention</a:t>
            </a:r>
            <a:r>
              <a:rPr lang="en-US" sz="2800" dirty="0" smtClean="0">
                <a:solidFill>
                  <a:schemeClr val="tx1"/>
                </a:solidFill>
              </a:rPr>
              <a:t>) </a:t>
            </a:r>
            <a:r>
              <a:rPr lang="en-US" sz="2800" dirty="0" err="1" smtClean="0">
                <a:solidFill>
                  <a:schemeClr val="tx1"/>
                </a:solidFill>
              </a:rPr>
              <a:t>disebut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juga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aturan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hukum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kebijaksanaan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mengenai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hukum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publik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hukum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kebiasaan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tidak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tertulis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bidang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ketatanegaraan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  <a:r>
              <a:rPr lang="en-US" sz="2800" dirty="0" err="1" smtClean="0">
                <a:solidFill>
                  <a:schemeClr val="tx1"/>
                </a:solidFill>
              </a:rPr>
              <a:t>Sedangkan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konvensi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ketatanegaraan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adalah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kelaziman-kelaziman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timbul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dalam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praktek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hidup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ketatanegaraan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47E6-45BC-4AB8-B920-F5A2442FABC9}" type="datetime1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2473A-6397-47D5-893B-7D065435AA81}" type="datetime1">
              <a:rPr lang="en-US" smtClean="0"/>
              <a:t>4/3/2012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Rohmawati,S.IP.,M.Si.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Content Placeholder 6" descr="Christmas-SpongeBob-spongebob-squarepants-73227_1024_768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80583" y="1219200"/>
            <a:ext cx="6582833" cy="4937125"/>
          </a:xfrm>
        </p:spPr>
      </p:pic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790</Words>
  <Application>Microsoft Office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Origin</vt:lpstr>
      <vt:lpstr>SISTEM PERUBAHAN KONSTITUSI</vt:lpstr>
      <vt:lpstr>DUA SISTEM PERUBAHAN KONSTITUSI DI BERBAGAI NEGARA</vt:lpstr>
      <vt:lpstr>Menurut K.C. wheare, ada 4 cara dalam mengubah UUD atau konstitusi, yaitu :</vt:lpstr>
      <vt:lpstr>menurut C.F. Strong, ada empat macam cara/prosedur perubahan konstitusi-konstitusi :</vt:lpstr>
      <vt:lpstr>lanjutan</vt:lpstr>
      <vt:lpstr>Dalam UUD 1945 terdapat pasal tentang cara perubahan UUD, yaitu pasal 37, yang berbunyi</vt:lpstr>
      <vt:lpstr>Menurut K.C. Wheare, ada empat sasaran yang hendak dicapai dalam usaha mempertahankan konstitusi dengan jalan mempersulit perubahannya</vt:lpstr>
      <vt:lpstr>LANJUTAN</vt:lpstr>
      <vt:lpstr>The end</vt:lpstr>
    </vt:vector>
  </TitlesOfParts>
  <Company>Lenovo (Beijing)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PERUBAHAN KONSTITUSI</dc:title>
  <dc:creator>Lenovo User</dc:creator>
  <cp:lastModifiedBy>IK-dosen</cp:lastModifiedBy>
  <cp:revision>4</cp:revision>
  <dcterms:created xsi:type="dcterms:W3CDTF">2010-03-24T07:20:22Z</dcterms:created>
  <dcterms:modified xsi:type="dcterms:W3CDTF">2012-04-03T04:59:23Z</dcterms:modified>
</cp:coreProperties>
</file>