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11" r:id="rId3"/>
    <p:sldId id="331" r:id="rId4"/>
    <p:sldId id="332" r:id="rId5"/>
    <p:sldId id="312" r:id="rId6"/>
    <p:sldId id="313" r:id="rId7"/>
    <p:sldId id="314" r:id="rId8"/>
    <p:sldId id="335" r:id="rId9"/>
    <p:sldId id="337" r:id="rId10"/>
    <p:sldId id="336" r:id="rId11"/>
    <p:sldId id="333" r:id="rId12"/>
    <p:sldId id="340" r:id="rId13"/>
    <p:sldId id="341" r:id="rId14"/>
    <p:sldId id="343" r:id="rId15"/>
    <p:sldId id="344" r:id="rId16"/>
    <p:sldId id="345" r:id="rId17"/>
    <p:sldId id="348" r:id="rId18"/>
    <p:sldId id="349" r:id="rId19"/>
    <p:sldId id="350" r:id="rId20"/>
    <p:sldId id="356" r:id="rId21"/>
    <p:sldId id="351" r:id="rId22"/>
    <p:sldId id="353" r:id="rId23"/>
    <p:sldId id="357" r:id="rId24"/>
    <p:sldId id="358" r:id="rId25"/>
    <p:sldId id="359" r:id="rId26"/>
    <p:sldId id="360" r:id="rId27"/>
    <p:sldId id="361" r:id="rId28"/>
    <p:sldId id="355" r:id="rId29"/>
    <p:sldId id="289" r:id="rId3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7133" autoAdjust="0"/>
  </p:normalViewPr>
  <p:slideViewPr>
    <p:cSldViewPr>
      <p:cViewPr varScale="1">
        <p:scale>
          <a:sx n="67" d="100"/>
          <a:sy n="67" d="100"/>
        </p:scale>
        <p:origin x="-660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Double Linked List </a:t>
            </a:r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Algoritma</a:t>
            </a:r>
            <a:r>
              <a:rPr lang="en-US" sz="3200" b="1" dirty="0" smtClean="0">
                <a:solidFill>
                  <a:schemeClr val="bg1"/>
                </a:solidFill>
              </a:rPr>
              <a:t> &amp; </a:t>
            </a:r>
            <a:r>
              <a:rPr lang="en-US" sz="3200" b="1" dirty="0" err="1" smtClean="0">
                <a:solidFill>
                  <a:schemeClr val="bg1"/>
                </a:solidFill>
              </a:rPr>
              <a:t>Pemrograman</a:t>
            </a:r>
            <a:r>
              <a:rPr lang="en-US" sz="3200" b="1" dirty="0" smtClean="0">
                <a:solidFill>
                  <a:schemeClr val="bg1"/>
                </a:solidFill>
              </a:rPr>
              <a:t>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3528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46"/>
          <p:cNvGrpSpPr/>
          <p:nvPr/>
        </p:nvGrpSpPr>
        <p:grpSpPr>
          <a:xfrm>
            <a:off x="3936999" y="33528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5813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069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099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09997"/>
            <a:ext cx="9144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1130300" y="3352800"/>
            <a:ext cx="2070100" cy="684784"/>
            <a:chOff x="2819400" y="4725416"/>
            <a:chExt cx="2070100" cy="684784"/>
          </a:xfrm>
        </p:grpSpPr>
        <p:sp>
          <p:nvSpPr>
            <p:cNvPr id="66" name="Rectangle 65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2" name="Straight Connector 71"/>
          <p:cNvCxnSpPr/>
          <p:nvPr/>
        </p:nvCxnSpPr>
        <p:spPr>
          <a:xfrm rot="5400000">
            <a:off x="1046743" y="3450123"/>
            <a:ext cx="684781" cy="4901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152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581397"/>
            <a:ext cx="99060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Jadi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penyisipan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di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depan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pada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list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 Narrow" pitchFamily="34" charset="0"/>
              </a:rPr>
              <a:t>kosong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65080" y="34501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>
            <a:off x="4267200" y="2819400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00400" y="2539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49" name="Shape 48"/>
          <p:cNvCxnSpPr>
            <a:stCxn id="40" idx="1"/>
          </p:cNvCxnSpPr>
          <p:nvPr/>
        </p:nvCxnSpPr>
        <p:spPr>
          <a:xfrm rot="10800000" flipV="1">
            <a:off x="2286002" y="2831812"/>
            <a:ext cx="914399" cy="533399"/>
          </a:xfrm>
          <a:prstGeom prst="bentConnector3">
            <a:avLst>
              <a:gd name="adj1" fmla="val 10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81000" y="2438400"/>
            <a:ext cx="115570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baru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>
            <a:stCxn id="52" idx="3"/>
          </p:cNvCxnSpPr>
          <p:nvPr/>
        </p:nvCxnSpPr>
        <p:spPr>
          <a:xfrm>
            <a:off x="1536700" y="2730788"/>
            <a:ext cx="444500" cy="622012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44" grpId="0"/>
      <p:bldP spid="74" grpId="0"/>
      <p:bldP spid="91" grpId="0"/>
      <p:bldP spid="40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2654300" y="2895600"/>
            <a:ext cx="5448300" cy="1524003"/>
            <a:chOff x="2806700" y="2362200"/>
            <a:chExt cx="5448300" cy="1524003"/>
          </a:xfrm>
        </p:grpSpPr>
        <p:grpSp>
          <p:nvGrpSpPr>
            <p:cNvPr id="34" name="Group 3"/>
            <p:cNvGrpSpPr/>
            <p:nvPr/>
          </p:nvGrpSpPr>
          <p:grpSpPr>
            <a:xfrm>
              <a:off x="5861050" y="3200403"/>
              <a:ext cx="2063751" cy="685800"/>
              <a:chOff x="1752600" y="3352800"/>
              <a:chExt cx="1604211" cy="534194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289961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806700" y="2362200"/>
              <a:ext cx="10033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38" name="Group 46"/>
            <p:cNvGrpSpPr/>
            <p:nvPr/>
          </p:nvGrpSpPr>
          <p:grpSpPr>
            <a:xfrm>
              <a:off x="3047999" y="3200403"/>
              <a:ext cx="2070100" cy="684781"/>
              <a:chOff x="5175738" y="2362200"/>
              <a:chExt cx="1910862" cy="68478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Arrow Connector 38"/>
            <p:cNvCxnSpPr/>
            <p:nvPr/>
          </p:nvCxnSpPr>
          <p:spPr>
            <a:xfrm>
              <a:off x="4870450" y="3429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611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43" name="Shape 42"/>
            <p:cNvCxnSpPr>
              <a:stCxn id="42" idx="1"/>
              <a:endCxn id="50" idx="0"/>
            </p:cNvCxnSpPr>
            <p:nvPr/>
          </p:nvCxnSpPr>
          <p:spPr>
            <a:xfrm rot="10800000" flipV="1">
              <a:off x="6892926" y="2654591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3208491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950680" y="3297720"/>
              <a:ext cx="684781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6012727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>
              <a:off x="5105400" y="36576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62000" y="4953000"/>
            <a:ext cx="4051300" cy="684784"/>
            <a:chOff x="838200" y="4725416"/>
            <a:chExt cx="4051300" cy="684784"/>
          </a:xfrm>
        </p:grpSpPr>
        <p:sp>
          <p:nvSpPr>
            <p:cNvPr id="54" name="Rectangle 53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7" name="Group 7"/>
            <p:cNvGrpSpPr/>
            <p:nvPr/>
          </p:nvGrpSpPr>
          <p:grpSpPr>
            <a:xfrm>
              <a:off x="838200" y="4725420"/>
              <a:ext cx="1981200" cy="584775"/>
              <a:chOff x="914400" y="2895600"/>
              <a:chExt cx="1828800" cy="584775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Box 59"/>
          <p:cNvSpPr txBox="1"/>
          <p:nvPr/>
        </p:nvSpPr>
        <p:spPr>
          <a:xfrm>
            <a:off x="3536950" y="50302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10200" y="44958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97500" y="49016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baru↑.info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10200" y="53588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4"/>
                </a:solidFill>
              </a:rPr>
              <a:t>baru↑.next</a:t>
            </a:r>
            <a:r>
              <a:rPr lang="en-US" sz="3200" b="1" dirty="0" smtClean="0">
                <a:solidFill>
                  <a:schemeClr val="accent4"/>
                </a:solidFill>
              </a:rPr>
              <a:t> </a:t>
            </a:r>
            <a:r>
              <a:rPr lang="en-US" sz="3200" b="1" dirty="0" smtClean="0">
                <a:solidFill>
                  <a:schemeClr val="accent4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4221727" y="5074674"/>
            <a:ext cx="671052" cy="45720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/>
          <p:nvPr/>
        </p:nvCxnSpPr>
        <p:spPr>
          <a:xfrm>
            <a:off x="3657600" y="3187988"/>
            <a:ext cx="273049" cy="5458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23080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2667000" y="15240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838200" y="1905000"/>
            <a:ext cx="853440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penyisipan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641604" y="2362200"/>
            <a:ext cx="3320796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3429000" y="23622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  <p:bldP spid="61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95" name="Rectangle 94"/>
          <p:cNvSpPr/>
          <p:nvPr/>
        </p:nvSpPr>
        <p:spPr>
          <a:xfrm>
            <a:off x="6096000" y="4101074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7344179" y="4442443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241744" y="4442440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8" name="Group 7"/>
          <p:cNvGrpSpPr/>
          <p:nvPr/>
        </p:nvGrpSpPr>
        <p:grpSpPr>
          <a:xfrm>
            <a:off x="4114800" y="4368225"/>
            <a:ext cx="1981200" cy="584775"/>
            <a:chOff x="914400" y="2895600"/>
            <a:chExt cx="1828800" cy="584775"/>
          </a:xfrm>
        </p:grpSpPr>
        <p:sp>
          <p:nvSpPr>
            <p:cNvPr id="99" name="TextBox 9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1" name="Straight Connector 100"/>
          <p:cNvCxnSpPr/>
          <p:nvPr/>
        </p:nvCxnSpPr>
        <p:spPr>
          <a:xfrm rot="5400000">
            <a:off x="7582406" y="4214859"/>
            <a:ext cx="684781" cy="45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518150" y="23622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6749331" y="27045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133600" y="1524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9" name="Group 46"/>
          <p:cNvGrpSpPr/>
          <p:nvPr/>
        </p:nvGrpSpPr>
        <p:grpSpPr>
          <a:xfrm>
            <a:off x="2705099" y="2362200"/>
            <a:ext cx="2070100" cy="684781"/>
            <a:chOff x="5175738" y="2362200"/>
            <a:chExt cx="1910862" cy="684781"/>
          </a:xfrm>
        </p:grpSpPr>
        <p:sp>
          <p:nvSpPr>
            <p:cNvPr id="89" name="Rectangle 88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/>
          <p:cNvCxnSpPr/>
          <p:nvPr/>
        </p:nvCxnSpPr>
        <p:spPr>
          <a:xfrm>
            <a:off x="4527550" y="25907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536950" y="2438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6318250" y="2438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6756400" y="1524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4" name="Shape 83"/>
          <p:cNvCxnSpPr>
            <a:stCxn id="83" idx="1"/>
            <a:endCxn id="91" idx="0"/>
          </p:cNvCxnSpPr>
          <p:nvPr/>
        </p:nvCxnSpPr>
        <p:spPr>
          <a:xfrm rot="10800000" flipV="1">
            <a:off x="6550026" y="18163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2865591" y="2703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2607780" y="24595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5669827" y="2703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4762500" y="28193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hape 101"/>
          <p:cNvCxnSpPr/>
          <p:nvPr/>
        </p:nvCxnSpPr>
        <p:spPr>
          <a:xfrm>
            <a:off x="3289300" y="18163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89750" y="41782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62000" y="3429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baru↑.prev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akhir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2000" y="39110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akhir↑.next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62000" y="44444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sym typeface="Wingdings" pitchFamily="2" charset="2"/>
              </a:rPr>
              <a:t>akhir</a:t>
            </a: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206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5334001" y="2896395"/>
            <a:ext cx="2057460" cy="1623270"/>
            <a:chOff x="5334001" y="3201195"/>
            <a:chExt cx="2057460" cy="162327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5351208" y="3810000"/>
              <a:ext cx="2040192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7" name="Group 136"/>
            <p:cNvGrpSpPr/>
            <p:nvPr/>
          </p:nvGrpSpPr>
          <p:grpSpPr>
            <a:xfrm>
              <a:off x="5334001" y="3201195"/>
              <a:ext cx="2057460" cy="1623270"/>
              <a:chOff x="5334001" y="3201195"/>
              <a:chExt cx="2057460" cy="1623270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rot="5400000">
                <a:off x="7087027" y="3505568"/>
                <a:ext cx="608808" cy="6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5" name="Shape 124"/>
              <p:cNvCxnSpPr/>
              <p:nvPr/>
            </p:nvCxnSpPr>
            <p:spPr>
              <a:xfrm rot="16200000" flipH="1">
                <a:off x="5207768" y="3936233"/>
                <a:ext cx="1014465" cy="762000"/>
              </a:xfrm>
              <a:prstGeom prst="bentConnector2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3" name="Group 142"/>
          <p:cNvGrpSpPr/>
          <p:nvPr/>
        </p:nvGrpSpPr>
        <p:grpSpPr>
          <a:xfrm>
            <a:off x="5638006" y="2766043"/>
            <a:ext cx="2439195" cy="1578945"/>
            <a:chOff x="5638006" y="3070843"/>
            <a:chExt cx="2439195" cy="1578945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6" name="Group 135"/>
            <p:cNvGrpSpPr/>
            <p:nvPr/>
          </p:nvGrpSpPr>
          <p:grpSpPr>
            <a:xfrm>
              <a:off x="5638006" y="3070843"/>
              <a:ext cx="2439195" cy="1578945"/>
              <a:chOff x="5638006" y="3070843"/>
              <a:chExt cx="2439195" cy="157894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5" name="Shape 134"/>
              <p:cNvCxnSpPr/>
              <p:nvPr/>
            </p:nvCxnSpPr>
            <p:spPr>
              <a:xfrm rot="16200000" flipV="1">
                <a:off x="7353047" y="3299698"/>
                <a:ext cx="953009" cy="495299"/>
              </a:xfrm>
              <a:prstGeom prst="bentConnector2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9" name="Elbow Connector 138"/>
          <p:cNvCxnSpPr>
            <a:endCxn id="95" idx="3"/>
          </p:cNvCxnSpPr>
          <p:nvPr/>
        </p:nvCxnSpPr>
        <p:spPr>
          <a:xfrm>
            <a:off x="7912100" y="1816388"/>
            <a:ext cx="254000" cy="2627077"/>
          </a:xfrm>
          <a:prstGeom prst="bentConnector3">
            <a:avLst>
              <a:gd name="adj1" fmla="val 190000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6989280" y="24595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 animBg="1"/>
      <p:bldP spid="91" grpId="0" animBg="1"/>
      <p:bldP spid="78" grpId="0"/>
      <p:bldP spid="81" grpId="0"/>
      <p:bldP spid="82" grpId="0"/>
      <p:bldP spid="83" grpId="0"/>
      <p:bldP spid="103" grpId="0"/>
      <p:bldP spid="113" grpId="0"/>
      <p:bldP spid="114" grpId="0"/>
      <p:bldP spid="1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36" name="Rectangle 35"/>
          <p:cNvSpPr/>
          <p:nvPr/>
        </p:nvSpPr>
        <p:spPr>
          <a:xfrm>
            <a:off x="5562600" y="4634474"/>
            <a:ext cx="2070100" cy="684781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810779" y="4975843"/>
            <a:ext cx="684781" cy="204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708344" y="4975840"/>
            <a:ext cx="684781" cy="204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Group 7"/>
          <p:cNvGrpSpPr/>
          <p:nvPr/>
        </p:nvGrpSpPr>
        <p:grpSpPr>
          <a:xfrm>
            <a:off x="3581400" y="4901625"/>
            <a:ext cx="1981200" cy="584775"/>
            <a:chOff x="914400" y="2895600"/>
            <a:chExt cx="1828800" cy="584775"/>
          </a:xfrm>
        </p:grpSpPr>
        <p:sp>
          <p:nvSpPr>
            <p:cNvPr id="40" name="TextBox 39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FFC000"/>
                  </a:solidFill>
                </a:rPr>
                <a:t>baru</a:t>
              </a:r>
              <a:endParaRPr lang="en-US" sz="3200" b="1" dirty="0">
                <a:solidFill>
                  <a:srgbClr val="FFC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 rot="5400000">
            <a:off x="7049006" y="4748259"/>
            <a:ext cx="684781" cy="45720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984750" y="28956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6215931" y="32379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Group 46"/>
          <p:cNvGrpSpPr/>
          <p:nvPr/>
        </p:nvGrpSpPr>
        <p:grpSpPr>
          <a:xfrm>
            <a:off x="2171699" y="2895600"/>
            <a:ext cx="2070100" cy="684781"/>
            <a:chOff x="5175738" y="2362200"/>
            <a:chExt cx="1910862" cy="684781"/>
          </a:xfrm>
        </p:grpSpPr>
        <p:sp>
          <p:nvSpPr>
            <p:cNvPr id="46" name="Rectangle 4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>
            <a:off x="3994150" y="31241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03550" y="2971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5784850" y="2971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51" name="Shape 50"/>
          <p:cNvCxnSpPr>
            <a:endCxn id="43" idx="0"/>
          </p:cNvCxnSpPr>
          <p:nvPr/>
        </p:nvCxnSpPr>
        <p:spPr>
          <a:xfrm rot="10800000" flipV="1">
            <a:off x="6016626" y="23497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332191" y="32369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074380" y="29929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136427" y="32369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4229100" y="33527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>
            <a:off x="2755900" y="23497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56350" y="47116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FF"/>
                </a:solidFill>
              </a:rPr>
              <a:t>1</a:t>
            </a:r>
            <a:endParaRPr lang="en-US" sz="2800" b="1" dirty="0">
              <a:solidFill>
                <a:srgbClr val="0066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4800601" y="3429795"/>
            <a:ext cx="2057460" cy="1623270"/>
            <a:chOff x="5334001" y="3201195"/>
            <a:chExt cx="2057460" cy="162327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5351208" y="3810000"/>
              <a:ext cx="2040192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3" name="Group 136"/>
            <p:cNvGrpSpPr/>
            <p:nvPr/>
          </p:nvGrpSpPr>
          <p:grpSpPr>
            <a:xfrm>
              <a:off x="5334001" y="3201195"/>
              <a:ext cx="2057460" cy="1623270"/>
              <a:chOff x="5334001" y="3201195"/>
              <a:chExt cx="2057460" cy="162327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rot="5400000">
                <a:off x="7087027" y="3505568"/>
                <a:ext cx="608808" cy="6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5" name="Shape 64"/>
              <p:cNvCxnSpPr/>
              <p:nvPr/>
            </p:nvCxnSpPr>
            <p:spPr>
              <a:xfrm rot="16200000" flipH="1">
                <a:off x="5207768" y="3936233"/>
                <a:ext cx="1014465" cy="762000"/>
              </a:xfrm>
              <a:prstGeom prst="bentConnector2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5104606" y="3299443"/>
            <a:ext cx="2439195" cy="1578945"/>
            <a:chOff x="5638006" y="3070843"/>
            <a:chExt cx="2439195" cy="1578945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8" name="Group 135"/>
            <p:cNvGrpSpPr/>
            <p:nvPr/>
          </p:nvGrpSpPr>
          <p:grpSpPr>
            <a:xfrm>
              <a:off x="5638006" y="3070843"/>
              <a:ext cx="2439195" cy="1578945"/>
              <a:chOff x="5638006" y="3070843"/>
              <a:chExt cx="2439195" cy="157894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1" name="Shape 70"/>
              <p:cNvCxnSpPr/>
              <p:nvPr/>
            </p:nvCxnSpPr>
            <p:spPr>
              <a:xfrm rot="16200000" flipV="1">
                <a:off x="7353047" y="3299698"/>
                <a:ext cx="953009" cy="495299"/>
              </a:xfrm>
              <a:prstGeom prst="bentConnector2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Elbow Connector 71"/>
          <p:cNvCxnSpPr>
            <a:endCxn id="36" idx="3"/>
          </p:cNvCxnSpPr>
          <p:nvPr/>
        </p:nvCxnSpPr>
        <p:spPr>
          <a:xfrm>
            <a:off x="7378700" y="2349788"/>
            <a:ext cx="254000" cy="2627077"/>
          </a:xfrm>
          <a:prstGeom prst="bentConnector3">
            <a:avLst>
              <a:gd name="adj1" fmla="val 190000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6455880" y="29929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002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75" name="TextBox 74"/>
          <p:cNvSpPr txBox="1"/>
          <p:nvPr/>
        </p:nvSpPr>
        <p:spPr>
          <a:xfrm>
            <a:off x="62230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sp>
        <p:nvSpPr>
          <p:cNvPr id="76" name="TextBox 75"/>
          <p:cNvSpPr txBox="1"/>
          <p:nvPr/>
        </p:nvSpPr>
        <p:spPr>
          <a:xfrm>
            <a:off x="609600" y="153418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Jadi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belakang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list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609600" y="2057400"/>
            <a:ext cx="8610600" cy="1524000"/>
            <a:chOff x="609600" y="1828800"/>
            <a:chExt cx="8610600" cy="1524000"/>
          </a:xfrm>
        </p:grpSpPr>
        <p:grpSp>
          <p:nvGrpSpPr>
            <p:cNvPr id="78" name="Group 3"/>
            <p:cNvGrpSpPr/>
            <p:nvPr/>
          </p:nvGrpSpPr>
          <p:grpSpPr>
            <a:xfrm>
              <a:off x="3994150" y="2667000"/>
              <a:ext cx="2063751" cy="685800"/>
              <a:chOff x="1752600" y="3352800"/>
              <a:chExt cx="1604211" cy="534194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/>
            <p:cNvSpPr txBox="1"/>
            <p:nvPr/>
          </p:nvSpPr>
          <p:spPr>
            <a:xfrm>
              <a:off x="609600" y="1828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80" name="Group 46"/>
            <p:cNvGrpSpPr/>
            <p:nvPr/>
          </p:nvGrpSpPr>
          <p:grpSpPr>
            <a:xfrm>
              <a:off x="1181099" y="2667000"/>
              <a:ext cx="2070100" cy="684781"/>
              <a:chOff x="5175738" y="2362200"/>
              <a:chExt cx="1910862" cy="684781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Arrow Connector 80"/>
            <p:cNvCxnSpPr/>
            <p:nvPr/>
          </p:nvCxnSpPr>
          <p:spPr>
            <a:xfrm>
              <a:off x="3003550" y="289559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012950" y="2743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794250" y="27432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064500" y="18288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85" name="Shape 84"/>
            <p:cNvCxnSpPr>
              <a:stCxn id="84" idx="1"/>
            </p:cNvCxnSpPr>
            <p:nvPr/>
          </p:nvCxnSpPr>
          <p:spPr>
            <a:xfrm rot="10800000" flipV="1">
              <a:off x="7858126" y="2121188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1341591" y="300836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1083780" y="2764317"/>
              <a:ext cx="684781" cy="490141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145827" y="300836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10800000">
              <a:off x="3238500" y="3124197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5791200" y="289559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hape 90"/>
            <p:cNvCxnSpPr/>
            <p:nvPr/>
          </p:nvCxnSpPr>
          <p:spPr>
            <a:xfrm>
              <a:off x="1765300" y="2121188"/>
              <a:ext cx="450849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2" name="Group 80"/>
            <p:cNvGrpSpPr/>
            <p:nvPr/>
          </p:nvGrpSpPr>
          <p:grpSpPr>
            <a:xfrm>
              <a:off x="6781800" y="2653274"/>
              <a:ext cx="2070100" cy="699526"/>
              <a:chOff x="6096000" y="4405874"/>
              <a:chExt cx="2070100" cy="69952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6096000" y="4420619"/>
                <a:ext cx="20701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79"/>
              <p:cNvGrpSpPr/>
              <p:nvPr/>
            </p:nvGrpSpPr>
            <p:grpSpPr>
              <a:xfrm>
                <a:off x="6583113" y="4405874"/>
                <a:ext cx="1570286" cy="699523"/>
                <a:chOff x="6583113" y="4405874"/>
                <a:chExt cx="1570286" cy="699523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7344179" y="4747243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6241744" y="4761985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>
                  <a:off x="7582406" y="4534404"/>
                  <a:ext cx="684781" cy="45720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9" name="TextBox 98"/>
                <p:cNvSpPr txBox="1"/>
                <p:nvPr/>
              </p:nvSpPr>
              <p:spPr>
                <a:xfrm>
                  <a:off x="6889750" y="4497832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</p:grpSp>
        <p:cxnSp>
          <p:nvCxnSpPr>
            <p:cNvPr id="93" name="Straight Arrow Connector 92"/>
            <p:cNvCxnSpPr/>
            <p:nvPr/>
          </p:nvCxnSpPr>
          <p:spPr>
            <a:xfrm rot="10800000">
              <a:off x="6026150" y="3124197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6" grpId="1" animBg="1"/>
      <p:bldP spid="43" grpId="0" animBg="1"/>
      <p:bldP spid="43" grpId="1" animBg="1"/>
      <p:bldP spid="49" grpId="0"/>
      <p:bldP spid="49" grpId="1"/>
      <p:bldP spid="50" grpId="0"/>
      <p:bldP spid="50" grpId="1"/>
      <p:bldP spid="57" grpId="0"/>
      <p:bldP spid="57" grpId="1"/>
      <p:bldP spid="74" grpId="0"/>
      <p:bldP spid="74" grpId="1"/>
      <p:bldP spid="75" grpId="0"/>
      <p:bldP spid="75" grpId="1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81200"/>
          <a:ext cx="9773055" cy="1676400"/>
        </p:xfrm>
        <a:graphic>
          <a:graphicData uri="http://schemas.openxmlformats.org/presentationml/2006/ole">
            <p:oleObj spid="_x0000_s1025" name="Visio" r:id="rId3" imgW="5453345" imgH="892940" progId="Visio.Drawing.11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381000" y="3581400"/>
          <a:ext cx="9825596" cy="2277100"/>
        </p:xfrm>
        <a:graphic>
          <a:graphicData uri="http://schemas.openxmlformats.org/presentationml/2006/ole">
            <p:oleObj spid="_x0000_s1027" name="Visio" r:id="rId4" imgW="5453345" imgH="1201474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429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9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8400" y="3886200"/>
            <a:ext cx="3428999" cy="609600"/>
            <a:chOff x="1010597" y="4725416"/>
            <a:chExt cx="3878903" cy="684784"/>
          </a:xfrm>
        </p:grpSpPr>
        <p:sp>
          <p:nvSpPr>
            <p:cNvPr id="12" name="Rectangle 11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4756150" y="3915428"/>
            <a:ext cx="5778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B050"/>
                </a:solidFill>
              </a:rPr>
              <a:t>4</a:t>
            </a:r>
            <a:endParaRPr lang="en-US" sz="26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6200" y="4495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baru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73500" y="4963180"/>
            <a:ext cx="313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baru↑.info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4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0" y="3200400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002060"/>
                </a:solidFill>
              </a:rPr>
              <a:t>baru↑.next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sym typeface="Wingdings" pitchFamily="2" charset="2"/>
              </a:rPr>
              <a:t> bantu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200400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err="1" smtClean="0">
                <a:solidFill>
                  <a:srgbClr val="7030A0"/>
                </a:solidFill>
              </a:rPr>
              <a:t>baru↑.prev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7030A0"/>
                </a:solidFill>
                <a:sym typeface="Wingdings" pitchFamily="2" charset="2"/>
              </a:rPr>
              <a:t>bantu↑.prev</a:t>
            </a:r>
            <a:endParaRPr lang="en-US" sz="2600" b="1" dirty="0">
              <a:solidFill>
                <a:srgbClr val="7030A0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5105400" y="3581400"/>
            <a:ext cx="10668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3734594" y="3580606"/>
            <a:ext cx="10668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591176" y="4110056"/>
            <a:ext cx="76200" cy="76200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24336" y="4119568"/>
            <a:ext cx="76200" cy="76200"/>
          </a:xfrm>
          <a:prstGeom prst="ellips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-309560" y="1233480"/>
          <a:ext cx="9825038" cy="2276475"/>
        </p:xfrm>
        <a:graphic>
          <a:graphicData uri="http://schemas.openxmlformats.org/presentationml/2006/ole">
            <p:oleObj spid="_x0000_s59393" name="Visio" r:id="rId4" imgW="5453345" imgH="1201474" progId="Visio.Drawing.11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4" grpId="0"/>
      <p:bldP spid="25" grpId="0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2000" y="3352800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92D050"/>
                </a:solidFill>
              </a:rPr>
              <a:t>bantu↑.prev↑.next</a:t>
            </a:r>
            <a:r>
              <a:rPr lang="en-US" sz="2600" b="1" dirty="0" smtClean="0">
                <a:solidFill>
                  <a:srgbClr val="92D050"/>
                </a:solidFill>
              </a:rPr>
              <a:t> </a:t>
            </a:r>
            <a:r>
              <a:rPr lang="en-US" sz="2600" b="1" dirty="0" smtClean="0">
                <a:solidFill>
                  <a:srgbClr val="92D05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92D050"/>
                </a:solidFill>
                <a:sym typeface="Wingdings" pitchFamily="2" charset="2"/>
              </a:rPr>
              <a:t>baru</a:t>
            </a:r>
            <a:endParaRPr lang="en-US" sz="2600" b="1" dirty="0">
              <a:solidFill>
                <a:srgbClr val="92D050"/>
              </a:solidFill>
            </a:endParaRPr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-71438" y="1600200"/>
          <a:ext cx="9825038" cy="2276475"/>
        </p:xfrm>
        <a:graphic>
          <a:graphicData uri="http://schemas.openxmlformats.org/presentationml/2006/ole">
            <p:oleObj spid="_x0000_s61441" name="Visio" r:id="rId3" imgW="5453345" imgH="1201474" progId="Visio.Drawing.11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2419354" y="26701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676530" y="28987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72010" y="26574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914898" y="28860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34202" y="265747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7191378" y="2886075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776538" y="4105275"/>
            <a:ext cx="3428999" cy="609600"/>
            <a:chOff x="1010597" y="4725416"/>
            <a:chExt cx="3878903" cy="684784"/>
          </a:xfrm>
        </p:grpSpPr>
        <p:sp>
          <p:nvSpPr>
            <p:cNvPr id="18" name="Rectangle 17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22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chemeClr val="tx1"/>
                    </a:solidFill>
                  </a:rPr>
                  <a:t>baru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headEnd type="non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5094288" y="4191298"/>
            <a:ext cx="57785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87030" y="3523458"/>
            <a:ext cx="1143000" cy="1588"/>
          </a:xfrm>
          <a:prstGeom prst="straightConnector1">
            <a:avLst/>
          </a:prstGeom>
          <a:ln w="31750">
            <a:solidFill>
              <a:srgbClr val="92D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090316" y="3523458"/>
            <a:ext cx="1143000" cy="1588"/>
          </a:xfrm>
          <a:prstGeom prst="straightConnector1">
            <a:avLst/>
          </a:prstGeom>
          <a:ln w="317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943346" y="3771899"/>
            <a:ext cx="12763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5237944" y="3766345"/>
            <a:ext cx="1276352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43600" y="3352800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7030A0"/>
                </a:solidFill>
              </a:rPr>
              <a:t>bantu↑.prev</a:t>
            </a:r>
            <a:r>
              <a:rPr lang="en-US" sz="2600" b="1" dirty="0" smtClean="0">
                <a:solidFill>
                  <a:srgbClr val="7030A0"/>
                </a:solidFill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US" sz="2600" b="1" dirty="0" err="1" smtClean="0">
                <a:solidFill>
                  <a:srgbClr val="7030A0"/>
                </a:solidFill>
                <a:sym typeface="Wingdings" pitchFamily="2" charset="2"/>
              </a:rPr>
              <a:t>baru</a:t>
            </a:r>
            <a:endParaRPr lang="en-US" sz="2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26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-569496" y="2057400"/>
          <a:ext cx="10323096" cy="1850366"/>
        </p:xfrm>
        <a:graphic>
          <a:graphicData uri="http://schemas.openxmlformats.org/presentationml/2006/ole">
            <p:oleObj spid="_x0000_s55299" name="Visio" r:id="rId3" imgW="6333353" imgH="1087023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1447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Jadi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38400" y="4252912"/>
            <a:ext cx="3428999" cy="609600"/>
            <a:chOff x="1010597" y="4725416"/>
            <a:chExt cx="3878903" cy="684784"/>
          </a:xfrm>
        </p:grpSpPr>
        <p:sp>
          <p:nvSpPr>
            <p:cNvPr id="12" name="Rectangle 11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5" name="Group 7"/>
            <p:cNvGrpSpPr/>
            <p:nvPr/>
          </p:nvGrpSpPr>
          <p:grpSpPr>
            <a:xfrm>
              <a:off x="1010597" y="4725420"/>
              <a:ext cx="1808799" cy="584775"/>
              <a:chOff x="1073538" y="2895600"/>
              <a:chExt cx="1669662" cy="58477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073538" y="2895600"/>
                <a:ext cx="10668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FF0000"/>
                    </a:solidFill>
                  </a:rPr>
                  <a:t>baru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4756150" y="4338935"/>
            <a:ext cx="57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4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-381000" y="1762125"/>
          <a:ext cx="9825038" cy="2276475"/>
        </p:xfrm>
        <a:graphic>
          <a:graphicData uri="http://schemas.openxmlformats.org/presentationml/2006/ole">
            <p:oleObj spid="_x0000_s55300" name="Visio" r:id="rId4" imgW="5453345" imgH="1201474" progId="Visio.Drawing.11">
              <p:embed/>
            </p:oleObj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2119312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362200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19600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662736" y="311468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4586288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6938960" y="334328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3714751" y="4024312"/>
            <a:ext cx="914400" cy="1588"/>
          </a:xfrm>
          <a:prstGeom prst="straightConnector1">
            <a:avLst/>
          </a:prstGeom>
          <a:ln w="28575">
            <a:solidFill>
              <a:srgbClr val="00206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5180805" y="4023518"/>
            <a:ext cx="914400" cy="1588"/>
          </a:xfrm>
          <a:prstGeom prst="straightConnector1">
            <a:avLst/>
          </a:prstGeom>
          <a:ln w="28575">
            <a:solidFill>
              <a:srgbClr val="FFC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962400" y="3781424"/>
            <a:ext cx="914400" cy="1588"/>
          </a:xfrm>
          <a:prstGeom prst="straightConnector1">
            <a:avLst/>
          </a:prstGeom>
          <a:ln w="28575">
            <a:solidFill>
              <a:schemeClr val="accent6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953000" y="3795712"/>
            <a:ext cx="914400" cy="1588"/>
          </a:xfrm>
          <a:prstGeom prst="straightConnector1">
            <a:avLst/>
          </a:prstGeom>
          <a:ln w="28575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8" grpId="0"/>
      <p:bldP spid="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24000" y="4419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</a:rPr>
              <a:t>phapus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  <a:sym typeface="Wingdings" pitchFamily="2" charset="2"/>
              </a:rPr>
              <a:t>awal</a:t>
            </a:r>
            <a:endParaRPr lang="en-US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799368" y="1676400"/>
          <a:ext cx="2906232" cy="762000"/>
        </p:xfrm>
        <a:graphic>
          <a:graphicData uri="http://schemas.openxmlformats.org/presentationml/2006/ole">
            <p:oleObj spid="_x0000_s56323" name="Visio" r:id="rId3" imgW="1561608" imgH="407870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25146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600200" y="3032762"/>
          <a:ext cx="2773680" cy="1066800"/>
        </p:xfrm>
        <a:graphic>
          <a:graphicData uri="http://schemas.openxmlformats.org/presentationml/2006/ole">
            <p:oleObj spid="_x0000_s56326" name="Visio" r:id="rId4" imgW="1608578" imgH="618418" progId="Visio.Drawing.11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6934200" y="2651762"/>
          <a:ext cx="990600" cy="1835046"/>
        </p:xfrm>
        <a:graphic>
          <a:graphicData uri="http://schemas.openxmlformats.org/presentationml/2006/ole">
            <p:oleObj spid="_x0000_s56325" name="Visio" r:id="rId5" imgW="584152" imgH="1075685" progId="Visio.Drawing.11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24000" y="4800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B050"/>
                </a:solidFill>
                <a:latin typeface="Arial Narrow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4419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</a:rPr>
              <a:t>     </a:t>
            </a: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  <a:sym typeface="Wingdings" pitchFamily="2" charset="2"/>
              </a:rPr>
              <a:t> nil</a:t>
            </a:r>
            <a:endParaRPr lang="en-US" sz="28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4800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B0F0"/>
                </a:solidFill>
                <a:latin typeface="Arial Narrow" pitchFamily="34" charset="0"/>
              </a:rPr>
              <a:t>     </a:t>
            </a:r>
            <a:r>
              <a:rPr lang="en-US" sz="2800" b="1" dirty="0" smtClean="0">
                <a:solidFill>
                  <a:srgbClr val="00B0F0"/>
                </a:solidFill>
                <a:latin typeface="Arial Narrow" pitchFamily="34" charset="0"/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5181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3276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 Narrow" pitchFamily="34" charset="0"/>
              </a:rPr>
              <a:t>menjadi</a:t>
            </a:r>
            <a:endParaRPr lang="en-U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34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685800" y="2133600"/>
          <a:ext cx="8829262" cy="1524000"/>
        </p:xfrm>
        <a:graphic>
          <a:graphicData uri="http://schemas.openxmlformats.org/presentationml/2006/ole">
            <p:oleObj spid="_x0000_s57349" name="Visio" r:id="rId3" imgW="5077858" imgH="880793" progId="Visio.Drawing.11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828800" y="3276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7648" y="2667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390648" y="2895600"/>
            <a:ext cx="533400" cy="223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3667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phapus↑.info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198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743200" y="2362200"/>
            <a:ext cx="990600" cy="5334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9" grpId="0"/>
      <p:bldP spid="15" grpId="0"/>
      <p:bldP spid="18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Linked 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 / 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link/pointer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Simpul</a:t>
            </a:r>
            <a:r>
              <a:rPr lang="en-US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35401" y="3733799"/>
            <a:ext cx="1962150" cy="685797"/>
            <a:chOff x="1752600" y="3352802"/>
            <a:chExt cx="1219200" cy="534192"/>
          </a:xfrm>
        </p:grpSpPr>
        <p:sp>
          <p:nvSpPr>
            <p:cNvPr id="5" name="Rectangle 4"/>
            <p:cNvSpPr/>
            <p:nvPr/>
          </p:nvSpPr>
          <p:spPr>
            <a:xfrm>
              <a:off x="1752600" y="3352802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2432057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905250" y="5192991"/>
            <a:ext cx="206375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Data (</a:t>
            </a:r>
            <a:r>
              <a:rPr lang="en-US" sz="2000" b="1" dirty="0" smtClean="0">
                <a:solidFill>
                  <a:srgbClr val="FF0000"/>
                </a:solidFill>
              </a:rPr>
              <a:t>Info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9550" y="5068691"/>
            <a:ext cx="288925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(</a:t>
            </a:r>
            <a:r>
              <a:rPr lang="en-US" sz="2000" b="1" dirty="0" smtClean="0">
                <a:solidFill>
                  <a:srgbClr val="FF0000"/>
                </a:solidFill>
              </a:rPr>
              <a:t>Next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951488" y="4074913"/>
            <a:ext cx="684781" cy="25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5" idx="0"/>
          </p:cNvCxnSpPr>
          <p:nvPr/>
        </p:nvCxnSpPr>
        <p:spPr>
          <a:xfrm rot="10800000" flipV="1">
            <a:off x="2273300" y="4267199"/>
            <a:ext cx="1866900" cy="801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4400" y="5068691"/>
            <a:ext cx="2717800" cy="707864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000" dirty="0" smtClean="0"/>
              <a:t>Medan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Prev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5638800" y="4343400"/>
            <a:ext cx="2365375" cy="725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0"/>
          </p:cNvCxnSpPr>
          <p:nvPr/>
        </p:nvCxnSpPr>
        <p:spPr>
          <a:xfrm rot="16200000" flipH="1">
            <a:off x="4380566" y="4636432"/>
            <a:ext cx="1078192" cy="34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8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52400" y="2286000"/>
          <a:ext cx="9525000" cy="1661961"/>
        </p:xfrm>
        <a:graphic>
          <a:graphicData uri="http://schemas.openxmlformats.org/presentationml/2006/ole">
            <p:oleObj spid="_x0000_s62467" name="Visio" r:id="rId3" imgW="5077858" imgH="880793" progId="Visio.Drawing.11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24000" y="3743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3864" y="3743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 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awal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956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37" name="Shape 36"/>
          <p:cNvCxnSpPr/>
          <p:nvPr/>
        </p:nvCxnSpPr>
        <p:spPr>
          <a:xfrm rot="10800000" flipV="1">
            <a:off x="2514600" y="2292992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35" idx="3"/>
          </p:cNvCxnSpPr>
          <p:nvPr/>
        </p:nvCxnSpPr>
        <p:spPr>
          <a:xfrm>
            <a:off x="3733800" y="2288233"/>
            <a:ext cx="4572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3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371600" y="2219980"/>
            <a:ext cx="2133600" cy="1066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62400" y="3439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awal↑.prev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43000" y="34391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53963" y="1905000"/>
          <a:ext cx="9171037" cy="1600200"/>
        </p:xfrm>
        <a:graphic>
          <a:graphicData uri="http://schemas.openxmlformats.org/presentationml/2006/ole">
            <p:oleObj spid="_x0000_s58372" name="Visio" r:id="rId3" imgW="5077858" imgH="880793" progId="Visio.Drawing.11">
              <p:embed/>
            </p:oleObj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0" y="2633664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281360" y="2833688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24448" y="26574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5357808" y="28574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186608" y="26574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7419968" y="28574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3569168" y="2516656"/>
            <a:ext cx="634066" cy="4571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19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714488" y="2743192"/>
          <a:ext cx="6348620" cy="1600200"/>
        </p:xfrm>
        <a:graphic>
          <a:graphicData uri="http://schemas.openxmlformats.org/presentationml/2006/ole">
            <p:oleObj spid="_x0000_s60420" name="Visio" r:id="rId3" imgW="3477648" imgH="880793" progId="Visio.Drawing.11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1524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smtClean="0">
                <a:latin typeface="Arial Narrow" pitchFamily="34" charset="0"/>
              </a:rPr>
              <a:t>yang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lebih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satu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simpul</a:t>
            </a:r>
            <a:r>
              <a:rPr lang="en-US" sz="2800" dirty="0" smtClean="0">
                <a:latin typeface="Arial Narrow" pitchFamily="34" charset="0"/>
              </a:rPr>
              <a:t>:</a:t>
            </a:r>
            <a:endParaRPr lang="en-US" sz="2800" dirty="0">
              <a:latin typeface="Arial Narrow" pitchFamily="34" charset="0"/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33400" y="2743200"/>
          <a:ext cx="9171037" cy="1600200"/>
        </p:xfrm>
        <a:graphic>
          <a:graphicData uri="http://schemas.openxmlformats.org/presentationml/2006/ole">
            <p:oleObj spid="_x0000_s60421" name="Visio" r:id="rId4" imgW="5077858" imgH="880793" progId="Visio.Drawing.11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227450" y="3490909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460810" y="3690933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03898" y="351471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537258" y="371474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66058" y="351471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599418" y="371474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24276" y="3367092"/>
            <a:ext cx="657224" cy="428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858562" y="3281360"/>
            <a:ext cx="1603787" cy="62388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2736849" y="3602039"/>
            <a:ext cx="623885" cy="15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974849" y="3602039"/>
            <a:ext cx="623885" cy="158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3328992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phapus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2527" y="3367381"/>
            <a:ext cx="506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2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381141" y="3571002"/>
            <a:ext cx="457200" cy="8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hape 36"/>
          <p:cNvCxnSpPr/>
          <p:nvPr/>
        </p:nvCxnSpPr>
        <p:spPr>
          <a:xfrm rot="10800000" flipV="1">
            <a:off x="2743201" y="2730849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3957640" y="2738440"/>
            <a:ext cx="4572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43241" y="2514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1752600" y="3367088"/>
            <a:ext cx="623888" cy="44291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0" grpId="0"/>
      <p:bldP spid="26" grpId="0" animBg="1"/>
      <p:bldP spid="26" grpId="1" animBg="1"/>
      <p:bldP spid="30" grpId="0"/>
      <p:bldP spid="30" grpId="1"/>
      <p:bldP spid="32" grpId="0"/>
      <p:bldP spid="32" grpId="1"/>
      <p:bldP spid="39" grpId="0"/>
      <p:bldP spid="3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341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28600" y="2133600"/>
          <a:ext cx="8829262" cy="1524000"/>
        </p:xfrm>
        <a:graphic>
          <a:graphicData uri="http://schemas.openxmlformats.org/presentationml/2006/ole">
            <p:oleObj spid="_x0000_s65538" name="Visio" r:id="rId3" imgW="5077858" imgH="880793" progId="Visio.Drawing.11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371600" y="3276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phapus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70C0"/>
                </a:solidFill>
                <a:sym typeface="Wingdings" pitchFamily="2" charset="2"/>
              </a:rPr>
              <a:t>akhir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48600" y="1671935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8115300" y="2400300"/>
            <a:ext cx="53340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71600" y="3667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phapus↑.info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3581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391400" y="2971800"/>
            <a:ext cx="762000" cy="7620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" grpId="0"/>
      <p:bldP spid="19" grpId="0"/>
      <p:bldP spid="15" grpId="0"/>
      <p:bldP spid="18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-381000" y="2286000"/>
          <a:ext cx="9525000" cy="1661961"/>
        </p:xfrm>
        <a:graphic>
          <a:graphicData uri="http://schemas.openxmlformats.org/presentationml/2006/ole">
            <p:oleObj spid="_x0000_s66562" name="Visio" r:id="rId3" imgW="5077858" imgH="880793" progId="Visio.Drawing.11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2000" y="3743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↑.prev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3800" y="3743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 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</a:rPr>
              <a:t>akhir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FF"/>
                </a:solidFill>
                <a:latin typeface="Arial Narrow" pitchFamily="34" charset="0"/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FF"/>
                </a:solidFill>
                <a:latin typeface="Arial Narrow"/>
                <a:sym typeface="Wingdings" pitchFamily="2" charset="2"/>
              </a:rPr>
              <a:t>↑.prev</a:t>
            </a:r>
            <a:endParaRPr lang="en-US" sz="2800" b="1" dirty="0">
              <a:solidFill>
                <a:srgbClr val="0066FF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37" name="Shape 36"/>
          <p:cNvCxnSpPr/>
          <p:nvPr/>
        </p:nvCxnSpPr>
        <p:spPr>
          <a:xfrm rot="10800000" flipV="1">
            <a:off x="2133600" y="2292992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>
            <a:off x="7239000" y="2300288"/>
            <a:ext cx="457200" cy="531167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cxnSp>
        <p:nvCxnSpPr>
          <p:cNvPr id="16" name="Shape 15"/>
          <p:cNvCxnSpPr/>
          <p:nvPr/>
        </p:nvCxnSpPr>
        <p:spPr>
          <a:xfrm rot="10800000" flipV="1">
            <a:off x="6019800" y="2286000"/>
            <a:ext cx="3810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3" grpId="0"/>
      <p:bldP spid="35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7162800" y="2209800"/>
            <a:ext cx="2133600" cy="1066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86200" y="3124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akhir↑.next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0" y="32867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-76200" y="1828800"/>
          <a:ext cx="9171037" cy="1600200"/>
        </p:xfrm>
        <a:graphic>
          <a:graphicData uri="http://schemas.openxmlformats.org/presentationml/2006/ole">
            <p:oleObj spid="_x0000_s67586" name="Visio" r:id="rId3" imgW="5077858" imgH="880793" progId="Visio.Drawing.11">
              <p:embed/>
            </p:oleObj>
          </a:graphicData>
        </a:graphic>
      </p:graphicFrame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17837" y="2557464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851197" y="2757488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94285" y="25812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4927645" y="27812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56445" y="2581272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6989805" y="2781296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464766" y="2450634"/>
            <a:ext cx="634066" cy="4571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19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394931" y="2743200"/>
          <a:ext cx="10044469" cy="1752600"/>
        </p:xfrm>
        <a:graphic>
          <a:graphicData uri="http://schemas.openxmlformats.org/presentationml/2006/ole">
            <p:oleObj spid="_x0000_s68611" name="Visio" r:id="rId3" imgW="5077858" imgH="880793" progId="Visio.Drawing.11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516243" y="3579659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680932" y="3779683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69667" y="360346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973531" y="380349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23551" y="3603467"/>
            <a:ext cx="619120" cy="86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7197919" y="3803491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624279" y="3452812"/>
            <a:ext cx="657224" cy="428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7663427" y="3323304"/>
            <a:ext cx="1603787" cy="714373"/>
            <a:chOff x="1858562" y="3276600"/>
            <a:chExt cx="1603787" cy="638173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2722101" y="3602039"/>
              <a:ext cx="623885" cy="1583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858562" y="3276600"/>
              <a:ext cx="1603787" cy="638173"/>
              <a:chOff x="1858562" y="3276600"/>
              <a:chExt cx="1603787" cy="63817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858562" y="3281360"/>
                <a:ext cx="1603787" cy="623885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1974849" y="3602039"/>
                <a:ext cx="623885" cy="158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422527" y="3367381"/>
                <a:ext cx="5064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2"/>
                    </a:solidFill>
                  </a:rPr>
                  <a:t>9</a:t>
                </a:r>
                <a:endParaRPr lang="en-US" sz="2200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925556" y="3367088"/>
                <a:ext cx="623888" cy="44291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/>
          <p:cNvSpPr txBox="1"/>
          <p:nvPr/>
        </p:nvSpPr>
        <p:spPr>
          <a:xfrm>
            <a:off x="1995132" y="254540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45" name="Shape 44"/>
          <p:cNvCxnSpPr/>
          <p:nvPr/>
        </p:nvCxnSpPr>
        <p:spPr>
          <a:xfrm rot="10800000" flipV="1">
            <a:off x="1614132" y="2781001"/>
            <a:ext cx="381000" cy="53116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hape 45"/>
          <p:cNvCxnSpPr/>
          <p:nvPr/>
        </p:nvCxnSpPr>
        <p:spPr>
          <a:xfrm>
            <a:off x="7786331" y="2786064"/>
            <a:ext cx="457200" cy="531167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871931" y="253112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cxnSp>
        <p:nvCxnSpPr>
          <p:cNvPr id="48" name="Shape 47"/>
          <p:cNvCxnSpPr/>
          <p:nvPr/>
        </p:nvCxnSpPr>
        <p:spPr>
          <a:xfrm rot="10800000" flipV="1">
            <a:off x="6490931" y="2759721"/>
            <a:ext cx="381000" cy="531167"/>
          </a:xfrm>
          <a:prstGeom prst="bentConnector2">
            <a:avLst/>
          </a:prstGeom>
          <a:ln w="28575">
            <a:solidFill>
              <a:srgbClr val="0066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167331" y="2309317"/>
            <a:ext cx="114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phapus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8434031" y="3037682"/>
            <a:ext cx="5334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3400" y="1524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belakang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smtClean="0">
                <a:latin typeface="Arial Narrow" pitchFamily="34" charset="0"/>
              </a:rPr>
              <a:t>yang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lebih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satu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simpul</a:t>
            </a:r>
            <a:r>
              <a:rPr lang="en-US" sz="2800" dirty="0" smtClean="0">
                <a:latin typeface="Arial Narrow" pitchFamily="34" charset="0"/>
              </a:rPr>
              <a:t>: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4" grpId="0"/>
      <p:bldP spid="47" grpId="0"/>
      <p:bldP spid="49" grpId="0"/>
      <p:bldP spid="49" grpId="1"/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279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09600" y="1600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tengah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Single Linked List.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err="1" smtClean="0"/>
              <a:t>Buat</a:t>
            </a:r>
            <a:r>
              <a:rPr lang="en-US" sz="4400" dirty="0" smtClean="0"/>
              <a:t> </a:t>
            </a:r>
            <a:r>
              <a:rPr lang="en-US" sz="4400" dirty="0" err="1" smtClean="0"/>
              <a:t>algoritma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program </a:t>
            </a:r>
            <a:r>
              <a:rPr lang="en-US" sz="4400" dirty="0" err="1" smtClean="0"/>
              <a:t>untuk</a:t>
            </a:r>
            <a:r>
              <a:rPr lang="en-US" sz="4400" dirty="0" smtClean="0"/>
              <a:t> Double Linked List</a:t>
            </a:r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19088" indent="-319088"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1262063" indent="-319088">
              <a:buNone/>
            </a:pPr>
            <a:r>
              <a:rPr lang="en-US" b="1" dirty="0" smtClean="0"/>
              <a:t>Type</a:t>
            </a:r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b="1" u="sng" dirty="0" smtClean="0"/>
              <a:t>Record</a:t>
            </a:r>
            <a:endParaRPr lang="en-US" b="1" dirty="0" smtClean="0"/>
          </a:p>
          <a:p>
            <a:pPr marL="1262063" indent="-319088">
              <a:buNone/>
            </a:pPr>
            <a:r>
              <a:rPr lang="pt-BR" dirty="0" smtClean="0"/>
              <a:t>                  medan_data  : tipedata,</a:t>
            </a:r>
            <a:endParaRPr lang="en-US" dirty="0" smtClean="0"/>
          </a:p>
          <a:p>
            <a:pPr marL="1262063" indent="-319088"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prev</a:t>
            </a:r>
            <a:r>
              <a:rPr lang="en-US" dirty="0" smtClean="0"/>
              <a:t>, next	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 marL="1262063" indent="-319088">
              <a:buNone/>
            </a:pPr>
            <a:r>
              <a:rPr lang="en-US" dirty="0" smtClean="0"/>
              <a:t>	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 marL="1262063" indent="-319088">
              <a:buNone/>
            </a:pPr>
            <a:endParaRPr lang="en-US" dirty="0" smtClean="0"/>
          </a:p>
          <a:p>
            <a:pPr marL="1262063" indent="-319088"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indent="-319088"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 marL="1262063" indent="-319088">
              <a:buNone/>
            </a:pPr>
            <a:r>
              <a:rPr lang="en-US" b="1" u="sng" dirty="0" smtClean="0"/>
              <a:t>Type</a:t>
            </a:r>
            <a:endParaRPr lang="en-US" b="1" dirty="0" smtClean="0"/>
          </a:p>
          <a:p>
            <a:pPr marL="1262063" indent="-319088">
              <a:buNone/>
            </a:pPr>
            <a:r>
              <a:rPr lang="en-US" dirty="0" smtClean="0"/>
              <a:t>	Point  =  ↑Data</a:t>
            </a:r>
          </a:p>
          <a:p>
            <a:pPr marL="1262063" indent="-319088">
              <a:buNone/>
            </a:pPr>
            <a:r>
              <a:rPr lang="en-US" dirty="0" smtClean="0"/>
              <a:t>	Data  = </a:t>
            </a:r>
            <a:r>
              <a:rPr lang="en-US" b="1" u="sng" dirty="0" smtClean="0"/>
              <a:t>Record</a:t>
            </a:r>
            <a:endParaRPr lang="en-US" b="1" dirty="0" smtClean="0"/>
          </a:p>
          <a:p>
            <a:pPr marL="1262063" indent="-319088">
              <a:buNone/>
            </a:pPr>
            <a:r>
              <a:rPr lang="en-US" dirty="0" smtClean="0"/>
              <a:t>           info   : </a:t>
            </a:r>
            <a:r>
              <a:rPr lang="en-US" b="1" u="sng" dirty="0" smtClean="0"/>
              <a:t>char</a:t>
            </a:r>
            <a:r>
              <a:rPr lang="en-US" dirty="0" smtClean="0"/>
              <a:t> ,</a:t>
            </a:r>
          </a:p>
          <a:p>
            <a:pPr marL="1262063" indent="-319088">
              <a:buNone/>
            </a:pPr>
            <a:r>
              <a:rPr lang="en-US" dirty="0" smtClean="0"/>
              <a:t>           next, </a:t>
            </a:r>
            <a:r>
              <a:rPr lang="en-US" dirty="0" err="1" smtClean="0"/>
              <a:t>prev</a:t>
            </a:r>
            <a:r>
              <a:rPr lang="en-US" dirty="0" smtClean="0"/>
              <a:t>  : Point </a:t>
            </a:r>
          </a:p>
          <a:p>
            <a:pPr marL="1262063" indent="-319088">
              <a:buNone/>
            </a:pPr>
            <a:r>
              <a:rPr lang="en-US" dirty="0" smtClean="0"/>
              <a:t> 	</a:t>
            </a:r>
            <a:r>
              <a:rPr lang="en-US" b="1" u="sng" dirty="0" err="1" smtClean="0"/>
              <a:t>EndRecord</a:t>
            </a:r>
            <a:endParaRPr lang="en-US" b="1" u="sng" dirty="0" smtClean="0"/>
          </a:p>
          <a:p>
            <a:pPr marL="1262063" indent="-319088"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(create)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(Searching)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(Sorting)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(destroy)</a:t>
            </a:r>
            <a:endParaRPr lang="en-US" sz="3200" dirty="0"/>
          </a:p>
        </p:txBody>
      </p:sp>
      <p:sp>
        <p:nvSpPr>
          <p:cNvPr id="5" name="Right Brace 4"/>
          <p:cNvSpPr/>
          <p:nvPr/>
        </p:nvSpPr>
        <p:spPr>
          <a:xfrm>
            <a:off x="5029200" y="3657600"/>
            <a:ext cx="10668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200" y="40386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Sama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seperti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pada</a:t>
            </a:r>
            <a:r>
              <a:rPr lang="en-US" sz="3200" b="1" dirty="0" smtClean="0">
                <a:solidFill>
                  <a:srgbClr val="FF0000"/>
                </a:solidFill>
              </a:rPr>
              <a:t> Single Linked List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90600" y="28956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18" name="Straight Arrow Connector 17"/>
          <p:cNvCxnSpPr>
            <a:endCxn id="4" idx="1"/>
          </p:cNvCxnSpPr>
          <p:nvPr/>
        </p:nvCxnSpPr>
        <p:spPr>
          <a:xfrm>
            <a:off x="21463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23080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1584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19600" y="2133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728912"/>
            <a:ext cx="533400" cy="4095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765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352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6576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408107"/>
            <a:ext cx="673510" cy="435076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95817"/>
            <a:ext cx="673510" cy="435077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352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462500"/>
            <a:ext cx="482025" cy="9937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4876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02300" y="4368225"/>
            <a:ext cx="298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r>
              <a:rPr lang="en-US" sz="3200" b="1" dirty="0" smtClean="0">
                <a:solidFill>
                  <a:schemeClr val="accent3"/>
                </a:solidFill>
              </a:rPr>
              <a:t> </a:t>
            </a:r>
            <a:r>
              <a:rPr lang="en-US" sz="3200" b="1" dirty="0" smtClean="0">
                <a:solidFill>
                  <a:schemeClr val="accent3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3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15000" y="2819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</a:t>
            </a:r>
            <a:r>
              <a:rPr lang="en-US" sz="3200" b="1" dirty="0" err="1" smtClean="0">
                <a:solidFill>
                  <a:srgbClr val="00B05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B050"/>
                </a:solidFill>
              </a:rPr>
              <a:t>info</a:t>
            </a:r>
            <a:r>
              <a:rPr lang="en-US" sz="3200" b="1" dirty="0" smtClean="0">
                <a:solidFill>
                  <a:srgbClr val="00B05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15000" y="3352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r>
              <a:rPr lang="en-US" sz="3200" b="1" dirty="0" err="1" smtClean="0">
                <a:solidFill>
                  <a:srgbClr val="0070C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70C0"/>
                </a:solidFill>
              </a:rPr>
              <a:t>next</a:t>
            </a:r>
            <a:r>
              <a:rPr lang="en-US" sz="3200" b="1" dirty="0" smtClean="0">
                <a:solidFill>
                  <a:srgbClr val="0070C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38862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baru</a:t>
            </a:r>
            <a:r>
              <a:rPr lang="en-US" sz="3200" b="1" dirty="0" err="1" smtClean="0">
                <a:solidFill>
                  <a:srgbClr val="7030A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7030A0"/>
                </a:solidFill>
              </a:rPr>
              <a:t>prev</a:t>
            </a:r>
            <a:r>
              <a:rPr lang="en-US" sz="3200" b="1" dirty="0" smtClean="0">
                <a:solidFill>
                  <a:srgbClr val="7030A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15000" y="2286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721102" y="16002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9" grpId="0"/>
      <p:bldP spid="53" grpId="0"/>
      <p:bldP spid="66" grpId="0"/>
      <p:bldP spid="68" grpId="0"/>
      <p:bldP spid="69" grpId="0"/>
      <p:bldP spid="70" grpId="0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72" name="Group 71"/>
          <p:cNvGrpSpPr/>
          <p:nvPr/>
        </p:nvGrpSpPr>
        <p:grpSpPr>
          <a:xfrm>
            <a:off x="2476500" y="1828800"/>
            <a:ext cx="5778500" cy="1524000"/>
            <a:chOff x="2476500" y="2362203"/>
            <a:chExt cx="5778500" cy="1524000"/>
          </a:xfrm>
        </p:grpSpPr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1"/>
              <a:ext cx="450850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2063751" cy="685800"/>
              <a:chOff x="1752600" y="3352800"/>
              <a:chExt cx="1604211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89961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047999" y="3200403"/>
              <a:ext cx="2070100" cy="684781"/>
              <a:chOff x="5175738" y="2362200"/>
              <a:chExt cx="1910862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429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611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892926" y="2654591"/>
              <a:ext cx="2063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208491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950680" y="3297720"/>
              <a:ext cx="684781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012727" y="3541769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5105400" y="36576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2895600" y="3962403"/>
            <a:ext cx="2070100" cy="6847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129031" y="4303772"/>
            <a:ext cx="684781" cy="2043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56092" y="4303769"/>
            <a:ext cx="684781" cy="2043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3962404"/>
            <a:ext cx="1155700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baru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0100" y="4267204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52" name="TextBox 51"/>
          <p:cNvSpPr txBox="1"/>
          <p:nvPr/>
        </p:nvSpPr>
        <p:spPr>
          <a:xfrm>
            <a:off x="3689350" y="40396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62600" y="3505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49900" y="39110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baru↑.info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62600" y="43682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baru↑.prev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nil</a:t>
            </a:r>
            <a:endParaRPr lang="en-US" sz="3200" b="1" dirty="0">
              <a:solidFill>
                <a:srgbClr val="00B05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812043" y="4074468"/>
            <a:ext cx="684781" cy="4901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29938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505200" y="15240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 animBg="1"/>
      <p:bldP spid="9" grpId="0" animBg="1"/>
      <p:bldP spid="52" grpId="0"/>
      <p:bldP spid="63" grpId="0"/>
      <p:bldP spid="65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1" name="Group 3"/>
          <p:cNvGrpSpPr/>
          <p:nvPr/>
        </p:nvGrpSpPr>
        <p:grpSpPr>
          <a:xfrm>
            <a:off x="5518150" y="2438400"/>
            <a:ext cx="2063751" cy="685800"/>
            <a:chOff x="1752600" y="3352800"/>
            <a:chExt cx="1604211" cy="534194"/>
          </a:xfrm>
        </p:grpSpPr>
        <p:sp>
          <p:nvSpPr>
            <p:cNvPr id="56" name="Rectangle 55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133600" y="1600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3" name="Group 46"/>
          <p:cNvGrpSpPr/>
          <p:nvPr/>
        </p:nvGrpSpPr>
        <p:grpSpPr>
          <a:xfrm>
            <a:off x="2705099" y="2438400"/>
            <a:ext cx="2070100" cy="684781"/>
            <a:chOff x="5175738" y="2362200"/>
            <a:chExt cx="1910862" cy="684781"/>
          </a:xfrm>
        </p:grpSpPr>
        <p:sp>
          <p:nvSpPr>
            <p:cNvPr id="53" name="Rectangle 52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4527550" y="26669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36950" y="2514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318250" y="2514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6756400" y="1600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8" name="Shape 37"/>
          <p:cNvCxnSpPr>
            <a:stCxn id="37" idx="1"/>
          </p:cNvCxnSpPr>
          <p:nvPr/>
        </p:nvCxnSpPr>
        <p:spPr>
          <a:xfrm rot="10800000" flipV="1">
            <a:off x="6550026" y="18925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865591" y="2779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607780" y="25357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5669827" y="2779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4762500" y="28955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533400" y="4177271"/>
            <a:ext cx="4051300" cy="684784"/>
            <a:chOff x="838200" y="4725416"/>
            <a:chExt cx="4051300" cy="684784"/>
          </a:xfrm>
        </p:grpSpPr>
        <p:sp>
          <p:nvSpPr>
            <p:cNvPr id="60" name="Rectangle 59"/>
            <p:cNvSpPr/>
            <p:nvPr/>
          </p:nvSpPr>
          <p:spPr>
            <a:xfrm>
              <a:off x="2819400" y="4725419"/>
              <a:ext cx="20701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4052831" y="5066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979892" y="5066785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5" name="Group 7"/>
            <p:cNvGrpSpPr/>
            <p:nvPr/>
          </p:nvGrpSpPr>
          <p:grpSpPr>
            <a:xfrm>
              <a:off x="838200" y="4725420"/>
              <a:ext cx="1981200" cy="584775"/>
              <a:chOff x="914400" y="2895600"/>
              <a:chExt cx="1828800" cy="584775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baru</a:t>
                </a:r>
                <a:endParaRPr lang="en-US" sz="3200" dirty="0"/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9" name="Straight Connector 68"/>
          <p:cNvCxnSpPr/>
          <p:nvPr/>
        </p:nvCxnSpPr>
        <p:spPr>
          <a:xfrm rot="5400000">
            <a:off x="2431043" y="4289339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stCxn id="32" idx="3"/>
          </p:cNvCxnSpPr>
          <p:nvPr/>
        </p:nvCxnSpPr>
        <p:spPr>
          <a:xfrm>
            <a:off x="3289300" y="18925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308350" y="42544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6200000" flipV="1">
            <a:off x="2704846" y="2781045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971800" y="3505200"/>
            <a:ext cx="198120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2971006" y="2972594"/>
            <a:ext cx="1981995" cy="1547070"/>
            <a:chOff x="2971006" y="3201194"/>
            <a:chExt cx="1981995" cy="1547070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2705100" y="3467100"/>
              <a:ext cx="5334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hape 88"/>
            <p:cNvCxnSpPr>
              <a:endCxn id="60" idx="3"/>
            </p:cNvCxnSpPr>
            <p:nvPr/>
          </p:nvCxnSpPr>
          <p:spPr>
            <a:xfrm rot="5400000">
              <a:off x="4261619" y="4056883"/>
              <a:ext cx="1014463" cy="368300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1905000" y="1968788"/>
            <a:ext cx="609600" cy="2298412"/>
            <a:chOff x="1905000" y="2197388"/>
            <a:chExt cx="609600" cy="2298412"/>
          </a:xfrm>
        </p:grpSpPr>
        <p:cxnSp>
          <p:nvCxnSpPr>
            <p:cNvPr id="94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5562600" y="3581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62600" y="40634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awal↑.prev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62600" y="45968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5"/>
                </a:solidFill>
              </a:rPr>
              <a:t>awal</a:t>
            </a:r>
            <a:r>
              <a:rPr lang="en-US" sz="3200" b="1" dirty="0" smtClean="0">
                <a:solidFill>
                  <a:schemeClr val="accent5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5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5" grpId="0"/>
      <p:bldP spid="36" grpId="0"/>
      <p:bldP spid="37" grpId="0"/>
      <p:bldP spid="72" grpId="0"/>
      <p:bldP spid="104" grpId="0"/>
      <p:bldP spid="105" grpId="0"/>
      <p:bldP spid="10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2135</TotalTime>
  <Words>636</Words>
  <Application>Microsoft Office PowerPoint</Application>
  <PresentationFormat>A4 Paper (210x297 mm)</PresentationFormat>
  <Paragraphs>210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Median</vt:lpstr>
      <vt:lpstr>Visio</vt:lpstr>
      <vt:lpstr>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 di Depan</vt:lpstr>
      <vt:lpstr>Penyisipan di Depan (lanjutan)</vt:lpstr>
      <vt:lpstr>Penyisipan di Depan (lanjutan)</vt:lpstr>
      <vt:lpstr>Penyisipan di Depan (lanjutan)</vt:lpstr>
      <vt:lpstr>Penyisipan di Belakang</vt:lpstr>
      <vt:lpstr>Penyisipan di Belakang (lanjutan)</vt:lpstr>
      <vt:lpstr>Penyisipan di Belakang (lanjutan)</vt:lpstr>
      <vt:lpstr>Penyisipan di Tengah </vt:lpstr>
      <vt:lpstr>Penyisipan di Tengah (lanjutan)</vt:lpstr>
      <vt:lpstr>Penyisipan di Tengah (lanjutan)</vt:lpstr>
      <vt:lpstr>Penyisipan di Tengah (lanjutan)</vt:lpstr>
      <vt:lpstr>Penghapusan di depan</vt:lpstr>
      <vt:lpstr>Penghapusan di depan (lanjutan)</vt:lpstr>
      <vt:lpstr>Penghapusan di depan (lanjutan)</vt:lpstr>
      <vt:lpstr>Penghapusan di depan (lanjutan)</vt:lpstr>
      <vt:lpstr>Penghapusan di depan (lanjutan)</vt:lpstr>
      <vt:lpstr>Penghapusan di Belakang</vt:lpstr>
      <vt:lpstr>Penghapusan di Belakang (lanjutan)</vt:lpstr>
      <vt:lpstr>Penghapusan di Belakang (lanjutan)</vt:lpstr>
      <vt:lpstr>Penghapusan di Belakang (lanjutan)</vt:lpstr>
      <vt:lpstr>Penghapusan di Tengah</vt:lpstr>
      <vt:lpstr>Tugas</vt:lpstr>
      <vt:lpstr>Slide 29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DosenIF-1</cp:lastModifiedBy>
  <cp:revision>481</cp:revision>
  <dcterms:created xsi:type="dcterms:W3CDTF">2010-02-18T01:05:10Z</dcterms:created>
  <dcterms:modified xsi:type="dcterms:W3CDTF">2012-03-26T14:56:59Z</dcterms:modified>
</cp:coreProperties>
</file>