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74" r:id="rId3"/>
    <p:sldId id="257" r:id="rId4"/>
    <p:sldId id="283" r:id="rId5"/>
    <p:sldId id="285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86" r:id="rId14"/>
    <p:sldId id="281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21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CCC5A-ACDC-4840-8179-B818194FB93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8FC1E-56B6-4A29-A466-C8B09664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7D2962-DBCB-48F2-BF10-6FECB646E229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B8D8-8346-404D-8199-ACB3C46E32FE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98A6-AA84-4971-94B0-C34292EFCC16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66C012-6096-44C2-AFFA-E21CCE69266B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724B32C-B582-45B6-8366-A8F6278DEC7D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C7889E-47A6-43AF-B2A9-93402D3C46DB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6886300-8F27-4DFE-8B1C-908969FA6B1C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3BB3-9C4B-4F71-80F4-E7254C01181C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9F2CED-3387-4AEB-BAF0-EC8F0DD9808E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CDE8DD-2E23-409A-A911-6D18F7B9B114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3CD0137-2BF1-429F-9B92-AA08ABF0640C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6CE86A2-2B9F-42CA-BA5F-CDC14E83E9F5}" type="datetime1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Transitive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2808"/>
            <a:ext cx="8686800" cy="4572000"/>
          </a:xfrm>
        </p:spPr>
        <p:txBody>
          <a:bodyPr/>
          <a:lstStyle/>
          <a:p>
            <a:pPr algn="just"/>
            <a:r>
              <a:rPr lang="id-ID" dirty="0" smtClean="0"/>
              <a:t>A relation R on a set A is transitive if whenever (a,b)</a:t>
            </a:r>
            <a:r>
              <a:rPr lang="en-US" sz="2800" i="1" dirty="0" smtClean="0">
                <a:sym typeface="Symbol"/>
              </a:rPr>
              <a:t></a:t>
            </a:r>
            <a:r>
              <a:rPr lang="id-ID" sz="2800" i="1" dirty="0" smtClean="0">
                <a:sym typeface="Symbol"/>
              </a:rPr>
              <a:t>R and (b,c)</a:t>
            </a:r>
            <a:r>
              <a:rPr lang="en-US" sz="2800" i="1" dirty="0" smtClean="0">
                <a:sym typeface="Symbol"/>
              </a:rPr>
              <a:t></a:t>
            </a:r>
            <a:r>
              <a:rPr lang="id-ID" sz="2800" i="1" dirty="0" smtClean="0">
                <a:sym typeface="Symbol"/>
              </a:rPr>
              <a:t>R then (a,c)</a:t>
            </a:r>
            <a:r>
              <a:rPr lang="en-US" sz="2800" i="1" dirty="0" smtClean="0">
                <a:sym typeface="Symbol"/>
              </a:rPr>
              <a:t></a:t>
            </a:r>
            <a:r>
              <a:rPr lang="id-ID" sz="2800" i="1" dirty="0" smtClean="0">
                <a:sym typeface="Symbol"/>
              </a:rPr>
              <a:t>R for a,b,c </a:t>
            </a:r>
            <a:r>
              <a:rPr lang="en-US" sz="2800" i="1" dirty="0" smtClean="0">
                <a:sym typeface="Symbol"/>
              </a:rPr>
              <a:t></a:t>
            </a:r>
            <a:r>
              <a:rPr lang="id-ID" sz="2800" i="1" dirty="0" smtClean="0">
                <a:sym typeface="Symbol"/>
              </a:rPr>
              <a:t> A. Or</a:t>
            </a:r>
            <a:r>
              <a:rPr lang="id-ID" dirty="0" smtClean="0"/>
              <a:t> whenever aRb and bRc then aRc</a:t>
            </a:r>
          </a:p>
          <a:p>
            <a:pPr algn="just"/>
            <a:r>
              <a:rPr lang="id-ID" dirty="0" smtClean="0"/>
              <a:t>A relation R on a set A is transitive if whenever aRb and bRc then a   c</a:t>
            </a:r>
          </a:p>
          <a:p>
            <a:pPr algn="just"/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352800"/>
            <a:ext cx="219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Equivalence Relations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A relation R on a set A is called an equivalence relation if it is reflexive, symmetric and transitive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Equivalence classes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Let R be an equivalence relatin on a set A. The set of all elements that are related to an element a of A is called the equivalence class of a. The equivalence class of a with respect to R is denoted by [a]/R</a:t>
            </a:r>
          </a:p>
          <a:p>
            <a:pPr algn="just"/>
            <a:r>
              <a:rPr lang="id-ID" sz="2400" dirty="0" smtClean="0"/>
              <a:t>Example :</a:t>
            </a:r>
          </a:p>
          <a:p>
            <a:pPr marL="521208" indent="-457200" algn="just">
              <a:buAutoNum type="arabicParenR"/>
            </a:pPr>
            <a:r>
              <a:rPr lang="id-ID" sz="2400" dirty="0" smtClean="0"/>
              <a:t>Let A = {(1, 2, 3, 4}, P = {{1, 2, 3}, {4}} of A. </a:t>
            </a:r>
          </a:p>
          <a:p>
            <a:pPr marL="521208" indent="-457200" algn="just">
              <a:buNone/>
            </a:pPr>
            <a:r>
              <a:rPr lang="id-ID" sz="2400" dirty="0" smtClean="0"/>
              <a:t>	R = {(1,1), (1,2), (1,3), (2,1), (2,2), (2,3), (3,1), (3,2), (3,3), (4,4)}. Prove that R is equivalence class?</a:t>
            </a:r>
          </a:p>
          <a:p>
            <a:pPr marL="521208" indent="-457200" algn="just">
              <a:buAutoNum type="arabicParenR"/>
            </a:pPr>
            <a:endParaRPr lang="id-ID" sz="2400" dirty="0" smtClean="0"/>
          </a:p>
          <a:p>
            <a:pPr marL="521208" indent="-457200" algn="just">
              <a:buAutoNum type="arabicParenR"/>
            </a:pPr>
            <a:endParaRPr lang="id-ID" sz="2400" dirty="0" smtClean="0"/>
          </a:p>
          <a:p>
            <a:pPr algn="just">
              <a:buNone/>
            </a:pP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Equivalence classes and Partition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Let R be an equivalence relation on a set A. The following statements are equivalent :</a:t>
            </a:r>
          </a:p>
          <a:p>
            <a:pPr algn="just">
              <a:buNone/>
            </a:pPr>
            <a:r>
              <a:rPr lang="id-ID" sz="2400" dirty="0" smtClean="0"/>
              <a:t>		(i)   aRb</a:t>
            </a:r>
          </a:p>
          <a:p>
            <a:pPr lvl="1" algn="just">
              <a:buNone/>
            </a:pPr>
            <a:r>
              <a:rPr lang="id-ID" sz="2400" dirty="0" smtClean="0"/>
              <a:t>	 (ii)    [a] = [b]</a:t>
            </a:r>
          </a:p>
          <a:p>
            <a:pPr lvl="1" algn="just">
              <a:buNone/>
            </a:pPr>
            <a:r>
              <a:rPr lang="id-ID" sz="2400" dirty="0" smtClean="0"/>
              <a:t>	 (iii)    [a] </a:t>
            </a:r>
            <a:r>
              <a:rPr lang="en-US" sz="2400" i="1" dirty="0" smtClean="0">
                <a:sym typeface="Symbol"/>
              </a:rPr>
              <a:t></a:t>
            </a:r>
            <a:r>
              <a:rPr lang="id-ID" sz="2400" i="1" dirty="0" smtClean="0">
                <a:sym typeface="Symbol"/>
              </a:rPr>
              <a:t> </a:t>
            </a:r>
            <a:r>
              <a:rPr lang="id-ID" sz="2400" dirty="0" smtClean="0"/>
              <a:t>[b] = Ø</a:t>
            </a:r>
          </a:p>
          <a:p>
            <a:pPr algn="just"/>
            <a:r>
              <a:rPr lang="id-ID" sz="2400" dirty="0" smtClean="0"/>
              <a:t>If R is an equivalence relation on A and it has partition, then the sets R called equivalence classes of R, denoted by [a]/R</a:t>
            </a:r>
          </a:p>
          <a:p>
            <a:pPr algn="just"/>
            <a:endParaRPr lang="id-ID" sz="2400" dirty="0" smtClean="0"/>
          </a:p>
          <a:p>
            <a:pPr marL="521208" indent="-457200" algn="just">
              <a:buAutoNum type="arabicParenR"/>
            </a:pPr>
            <a:endParaRPr lang="id-ID" sz="2400" dirty="0" smtClean="0"/>
          </a:p>
          <a:p>
            <a:pPr marL="521208" indent="-457200" algn="just">
              <a:buAutoNum type="arabicParenR"/>
            </a:pPr>
            <a:endParaRPr lang="id-ID" sz="2400" dirty="0" smtClean="0"/>
          </a:p>
          <a:p>
            <a:pPr algn="just">
              <a:buNone/>
            </a:pP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Partitions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A partition of a set A is a collection of disjoint nonempty subsets of A that have A as their union. </a:t>
            </a:r>
          </a:p>
          <a:p>
            <a:pPr>
              <a:buNone/>
            </a:pPr>
            <a:r>
              <a:rPr lang="id-ID" dirty="0" smtClean="0"/>
              <a:t>	A</a:t>
            </a:r>
            <a:r>
              <a:rPr lang="id-ID" baseline="-25000" dirty="0" smtClean="0"/>
              <a:t>1</a:t>
            </a:r>
            <a:r>
              <a:rPr lang="id-ID" dirty="0" smtClean="0"/>
              <a:t> </a:t>
            </a:r>
            <a:r>
              <a:rPr lang="es-ES" dirty="0" smtClean="0">
                <a:sym typeface="Symbol"/>
              </a:rPr>
              <a:t> </a:t>
            </a:r>
            <a:r>
              <a:rPr lang="id-ID" dirty="0" smtClean="0"/>
              <a:t>A</a:t>
            </a:r>
            <a:r>
              <a:rPr lang="id-ID" baseline="-25000" dirty="0" smtClean="0"/>
              <a:t>2</a:t>
            </a:r>
            <a:r>
              <a:rPr lang="es-ES" dirty="0" smtClean="0">
                <a:sym typeface="Symbol"/>
              </a:rPr>
              <a:t> </a:t>
            </a:r>
            <a:r>
              <a:rPr lang="id-ID" dirty="0" smtClean="0"/>
              <a:t> .. </a:t>
            </a:r>
            <a:r>
              <a:rPr lang="es-ES" dirty="0" smtClean="0">
                <a:sym typeface="Symbol"/>
              </a:rPr>
              <a:t> </a:t>
            </a:r>
            <a:r>
              <a:rPr lang="id-ID" dirty="0" smtClean="0"/>
              <a:t>A</a:t>
            </a:r>
            <a:r>
              <a:rPr lang="id-ID" baseline="-25000" dirty="0" smtClean="0"/>
              <a:t>n</a:t>
            </a:r>
            <a:r>
              <a:rPr lang="id-ID" dirty="0" smtClean="0"/>
              <a:t> = Ø</a:t>
            </a:r>
          </a:p>
          <a:p>
            <a:pPr>
              <a:buNone/>
            </a:pPr>
            <a:r>
              <a:rPr lang="id-ID" dirty="0" smtClean="0"/>
              <a:t>	A</a:t>
            </a:r>
            <a:r>
              <a:rPr lang="id-ID" baseline="-25000" dirty="0" smtClean="0"/>
              <a:t>1</a:t>
            </a:r>
            <a:r>
              <a:rPr lang="id-ID" dirty="0" smtClean="0"/>
              <a:t> </a:t>
            </a:r>
            <a:r>
              <a:rPr lang="es-ES" dirty="0" smtClean="0">
                <a:sym typeface="Symbol"/>
              </a:rPr>
              <a:t> </a:t>
            </a:r>
            <a:r>
              <a:rPr lang="id-ID" dirty="0" smtClean="0"/>
              <a:t>A</a:t>
            </a:r>
            <a:r>
              <a:rPr lang="id-ID" baseline="-25000" dirty="0" smtClean="0"/>
              <a:t>2</a:t>
            </a:r>
            <a:r>
              <a:rPr lang="es-ES" dirty="0" smtClean="0">
                <a:sym typeface="Symbol"/>
              </a:rPr>
              <a:t> </a:t>
            </a:r>
            <a:r>
              <a:rPr lang="id-ID" dirty="0" smtClean="0"/>
              <a:t> .. </a:t>
            </a:r>
            <a:r>
              <a:rPr lang="es-ES" dirty="0" smtClean="0">
                <a:sym typeface="Symbol"/>
              </a:rPr>
              <a:t> </a:t>
            </a:r>
            <a:r>
              <a:rPr lang="id-ID" dirty="0" smtClean="0"/>
              <a:t>A</a:t>
            </a:r>
            <a:r>
              <a:rPr lang="id-ID" baseline="-25000" dirty="0" smtClean="0"/>
              <a:t>n</a:t>
            </a:r>
            <a:r>
              <a:rPr lang="id-ID" dirty="0" smtClean="0"/>
              <a:t> = A</a:t>
            </a:r>
          </a:p>
          <a:p>
            <a:pPr algn="just"/>
            <a:endParaRPr lang="id-ID" dirty="0" smtClean="0"/>
          </a:p>
          <a:p>
            <a:r>
              <a:rPr lang="id-ID" dirty="0" smtClean="0"/>
              <a:t>Let P be a partition of a set A. Recall that the sets in P are called the “blocks” of P.</a:t>
            </a:r>
          </a:p>
          <a:p>
            <a:r>
              <a:rPr lang="id-ID" dirty="0" smtClean="0"/>
              <a:t>Define the relation R on A as follows :</a:t>
            </a:r>
          </a:p>
          <a:p>
            <a:pPr>
              <a:buNone/>
            </a:pPr>
            <a:r>
              <a:rPr lang="id-ID" dirty="0" smtClean="0"/>
              <a:t>	aRb if and only if a and b are members of the same block.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1435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Equivalence classes and Partition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Example :</a:t>
            </a:r>
          </a:p>
          <a:p>
            <a:pPr marL="521208" indent="-457200" algn="just">
              <a:buNone/>
            </a:pPr>
            <a:r>
              <a:rPr lang="id-ID" sz="2400" dirty="0" smtClean="0"/>
              <a:t>	Let A </a:t>
            </a:r>
            <a:r>
              <a:rPr lang="id-ID" sz="2400" smtClean="0"/>
              <a:t>= </a:t>
            </a:r>
            <a:r>
              <a:rPr lang="id-ID" sz="2400" smtClean="0"/>
              <a:t>{1</a:t>
            </a:r>
            <a:r>
              <a:rPr lang="id-ID" sz="2400" dirty="0" smtClean="0"/>
              <a:t>, 2, 3, </a:t>
            </a:r>
            <a:r>
              <a:rPr lang="id-ID" sz="2400" smtClean="0"/>
              <a:t>4</a:t>
            </a:r>
            <a:r>
              <a:rPr lang="id-ID" sz="2400" smtClean="0"/>
              <a:t>} </a:t>
            </a:r>
            <a:endParaRPr lang="id-ID" sz="2400" dirty="0" smtClean="0"/>
          </a:p>
          <a:p>
            <a:pPr marL="521208" indent="-457200" algn="just">
              <a:buNone/>
            </a:pPr>
            <a:r>
              <a:rPr lang="id-ID" sz="2400" dirty="0" smtClean="0"/>
              <a:t>	R1 = {(1,1), (1,4), (2,2), (2,3), (3,2), (3,3), (4,1), (4,4)}. Find [a]/R</a:t>
            </a:r>
          </a:p>
          <a:p>
            <a:pPr marL="521208" indent="-457200" algn="just">
              <a:buAutoNum type="arabicParenR"/>
            </a:pPr>
            <a:endParaRPr lang="id-ID" sz="2400" dirty="0" smtClean="0"/>
          </a:p>
          <a:p>
            <a:pPr marL="521208" indent="-457200" algn="just">
              <a:buAutoNum type="arabicParenR"/>
            </a:pPr>
            <a:endParaRPr lang="id-ID" sz="2400" dirty="0" smtClean="0"/>
          </a:p>
          <a:p>
            <a:pPr algn="just">
              <a:buNone/>
            </a:pP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Product Sets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235608"/>
          </a:xfrm>
        </p:spPr>
        <p:txBody>
          <a:bodyPr/>
          <a:lstStyle/>
          <a:p>
            <a:pPr algn="just"/>
            <a:r>
              <a:rPr lang="id-ID" sz="2400" dirty="0" smtClean="0"/>
              <a:t>An ordered pair </a:t>
            </a:r>
            <a:r>
              <a:rPr lang="id-ID" sz="2400" i="1" dirty="0" smtClean="0"/>
              <a:t>(a,b) </a:t>
            </a:r>
            <a:r>
              <a:rPr lang="id-ID" sz="2400" dirty="0" smtClean="0"/>
              <a:t>is a listing of the object a and b in a prescribed order.</a:t>
            </a:r>
          </a:p>
          <a:p>
            <a:pPr algn="just"/>
            <a:r>
              <a:rPr lang="id-ID" sz="2400" dirty="0" smtClean="0"/>
              <a:t>Product set or Cartesian product </a:t>
            </a:r>
            <a:r>
              <a:rPr lang="id-ID" sz="2400" i="1" dirty="0" smtClean="0"/>
              <a:t>A X B </a:t>
            </a:r>
            <a:r>
              <a:rPr lang="id-ID" sz="2400" dirty="0" smtClean="0"/>
              <a:t>is the set of all ordered pairs </a:t>
            </a:r>
            <a:r>
              <a:rPr lang="id-ID" sz="2400" i="1" dirty="0" smtClean="0"/>
              <a:t>(a,b) </a:t>
            </a:r>
            <a:r>
              <a:rPr lang="id-ID" sz="2400" dirty="0" smtClean="0"/>
              <a:t>with </a:t>
            </a:r>
            <a:r>
              <a:rPr lang="id-ID" sz="2400" i="1" dirty="0" smtClean="0"/>
              <a:t>a</a:t>
            </a:r>
            <a:r>
              <a:rPr lang="en-US" sz="2400" i="1" dirty="0" smtClean="0">
                <a:sym typeface="Symbol"/>
              </a:rPr>
              <a:t></a:t>
            </a:r>
            <a:r>
              <a:rPr lang="id-ID" sz="2400" i="1" dirty="0" smtClean="0"/>
              <a:t>A</a:t>
            </a:r>
            <a:r>
              <a:rPr lang="id-ID" sz="2400" dirty="0" smtClean="0"/>
              <a:t> and </a:t>
            </a:r>
            <a:r>
              <a:rPr lang="id-ID" sz="2400" i="1" dirty="0" smtClean="0"/>
              <a:t>b</a:t>
            </a:r>
            <a:r>
              <a:rPr lang="en-US" sz="2400" i="1" dirty="0" smtClean="0">
                <a:sym typeface="Symbol"/>
              </a:rPr>
              <a:t> </a:t>
            </a:r>
            <a:r>
              <a:rPr lang="id-ID" sz="2400" i="1" dirty="0" smtClean="0"/>
              <a:t>B</a:t>
            </a:r>
          </a:p>
          <a:p>
            <a:pPr algn="just">
              <a:buNone/>
            </a:pPr>
            <a:r>
              <a:rPr lang="id-ID" sz="2400" i="1" dirty="0" smtClean="0"/>
              <a:t>	A X B = {(a, b)|a</a:t>
            </a:r>
            <a:r>
              <a:rPr lang="en-US" sz="2400" i="1" dirty="0" smtClean="0">
                <a:sym typeface="Symbol"/>
              </a:rPr>
              <a:t></a:t>
            </a:r>
            <a:r>
              <a:rPr lang="id-ID" sz="2400" i="1" dirty="0" smtClean="0">
                <a:sym typeface="Symbol"/>
              </a:rPr>
              <a:t>A and b</a:t>
            </a:r>
            <a:r>
              <a:rPr lang="en-US" sz="2400" i="1" dirty="0" smtClean="0">
                <a:sym typeface="Symbol"/>
              </a:rPr>
              <a:t></a:t>
            </a:r>
            <a:r>
              <a:rPr lang="id-ID" sz="2400" i="1" dirty="0" smtClean="0">
                <a:sym typeface="Symbol"/>
              </a:rPr>
              <a:t>B}</a:t>
            </a:r>
            <a:endParaRPr lang="id-ID" sz="2400" i="1" dirty="0" smtClean="0"/>
          </a:p>
          <a:p>
            <a:pPr algn="just"/>
            <a:r>
              <a:rPr lang="id-ID" sz="2400" dirty="0" smtClean="0"/>
              <a:t>Example :</a:t>
            </a:r>
          </a:p>
          <a:p>
            <a:pPr algn="just">
              <a:buNone/>
            </a:pPr>
            <a:r>
              <a:rPr lang="id-ID" sz="2400" dirty="0" smtClean="0"/>
              <a:t>	Let A = {1, 2, 3} and B = {r, s}</a:t>
            </a:r>
          </a:p>
          <a:p>
            <a:pPr algn="just">
              <a:buNone/>
            </a:pPr>
            <a:r>
              <a:rPr lang="id-ID" sz="2400" dirty="0" smtClean="0"/>
              <a:t>	A X B = {(1, r), (1, s), (2 ,r), (2, s), (3,r), (3, s)}</a:t>
            </a:r>
          </a:p>
          <a:p>
            <a:pPr algn="just">
              <a:buNone/>
            </a:pPr>
            <a:endParaRPr lang="id-ID" sz="2400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i="1" dirty="0" smtClean="0"/>
          </a:p>
          <a:p>
            <a:pPr algn="just">
              <a:buNone/>
            </a:pPr>
            <a:endParaRPr lang="id-ID" i="1" dirty="0" smtClean="0"/>
          </a:p>
          <a:p>
            <a:pPr algn="just"/>
            <a:endParaRPr lang="id-ID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799" y="4800600"/>
          <a:ext cx="29718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00"/>
                <a:gridCol w="1073150"/>
                <a:gridCol w="1073151"/>
              </a:tblGrid>
              <a:tr h="43815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 \ B 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r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</a:t>
                      </a:r>
                      <a:endParaRPr lang="id-ID" sz="20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(1, r)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(1, s)</a:t>
                      </a:r>
                      <a:endParaRPr lang="id-ID" sz="20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(2, r)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(2, s)</a:t>
                      </a:r>
                      <a:endParaRPr lang="id-ID" sz="20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(3, r)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(3, s)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Let A and B be sets</a:t>
            </a:r>
          </a:p>
          <a:p>
            <a:pPr algn="just">
              <a:buNone/>
            </a:pPr>
            <a:r>
              <a:rPr lang="id-ID" dirty="0" smtClean="0"/>
              <a:t>	A binary relations (R) from A to B is a subset of </a:t>
            </a:r>
            <a:r>
              <a:rPr lang="id-ID" i="1" dirty="0" smtClean="0"/>
              <a:t>A X B</a:t>
            </a:r>
            <a:endParaRPr lang="id-ID" dirty="0" smtClean="0"/>
          </a:p>
          <a:p>
            <a:pPr algn="just">
              <a:buNone/>
            </a:pPr>
            <a:r>
              <a:rPr lang="id-ID" i="1" dirty="0" smtClean="0"/>
              <a:t>	</a:t>
            </a:r>
            <a:r>
              <a:rPr lang="id-ID" dirty="0" smtClean="0"/>
              <a:t>In other words, a binary relation from A to B is a set R of ordered pairs where the first element of each ardered pair comes from A and the second element comes from B.</a:t>
            </a:r>
          </a:p>
          <a:p>
            <a:pPr algn="just">
              <a:buNone/>
            </a:pPr>
            <a:r>
              <a:rPr lang="id-ID" i="1" dirty="0" smtClean="0"/>
              <a:t>	</a:t>
            </a:r>
            <a:r>
              <a:rPr lang="id-ID" dirty="0" smtClean="0"/>
              <a:t>We use notation a R b to denote that (a, b) </a:t>
            </a:r>
            <a:r>
              <a:rPr lang="en-US" sz="3200" i="1" dirty="0" smtClean="0">
                <a:sym typeface="Symbol"/>
              </a:rPr>
              <a:t> </a:t>
            </a:r>
            <a:r>
              <a:rPr lang="id-ID" dirty="0" smtClean="0"/>
              <a:t>R and a  b to denote that (a,b)</a:t>
            </a:r>
            <a:r>
              <a:rPr lang="en-US" sz="3200" i="1" dirty="0" smtClean="0">
                <a:sym typeface="Symbol"/>
              </a:rPr>
              <a:t>  </a:t>
            </a:r>
            <a:r>
              <a:rPr lang="id-ID" dirty="0" smtClean="0"/>
              <a:t>R. Moreover, when (a, b) belongs to R, a is said to be related to b by R</a:t>
            </a:r>
            <a:endParaRPr lang="id-ID" i="1" dirty="0" smtClean="0"/>
          </a:p>
          <a:p>
            <a:pPr algn="just">
              <a:buNone/>
            </a:pPr>
            <a:r>
              <a:rPr lang="id-ID" i="1" dirty="0" smtClean="0">
                <a:latin typeface="Arial Narrow" pitchFamily="34" charset="0"/>
              </a:rPr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667250"/>
            <a:ext cx="219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Functions as Relations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Recall that a function </a:t>
            </a:r>
            <a:r>
              <a:rPr lang="id-ID" sz="2400" i="1" dirty="0" smtClean="0"/>
              <a:t>f</a:t>
            </a:r>
            <a:r>
              <a:rPr lang="id-ID" sz="2400" dirty="0" smtClean="0"/>
              <a:t> from a set A to a set B assigns a unique element of B to each element of A. Graph of </a:t>
            </a:r>
            <a:r>
              <a:rPr lang="id-ID" sz="2400" i="1" dirty="0" smtClean="0"/>
              <a:t>f</a:t>
            </a:r>
            <a:r>
              <a:rPr lang="id-ID" sz="2400" dirty="0" smtClean="0"/>
              <a:t> is the set of ordered pairs (a,b) such that </a:t>
            </a:r>
            <a:r>
              <a:rPr lang="id-ID" sz="2400" i="1" dirty="0" smtClean="0"/>
              <a:t>b = f(a).</a:t>
            </a:r>
          </a:p>
          <a:p>
            <a:pPr algn="just"/>
            <a:r>
              <a:rPr lang="id-ID" sz="2400" dirty="0" smtClean="0"/>
              <a:t>Example :</a:t>
            </a:r>
          </a:p>
          <a:p>
            <a:pPr algn="just">
              <a:buNone/>
            </a:pPr>
            <a:r>
              <a:rPr lang="id-ID" sz="2400" dirty="0" smtClean="0"/>
              <a:t>	Let A = {0,1,2} and B={a,b} Then R is a relation from A to B. R={(0,a), (0,b), (1,a), (2,b)}</a:t>
            </a: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62200" y="4800600"/>
          <a:ext cx="29718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00"/>
                <a:gridCol w="1073150"/>
                <a:gridCol w="1073151"/>
              </a:tblGrid>
              <a:tr h="43815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 \ B 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</a:t>
                      </a:r>
                      <a:endParaRPr lang="id-ID" sz="20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v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v</a:t>
                      </a:r>
                      <a:endParaRPr lang="id-ID" sz="20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v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v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Relations on a 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In many of the applications to computer sciences and applied mathematics, we deal with relations on a set A rather than relations from A to B</a:t>
            </a:r>
          </a:p>
          <a:p>
            <a:pPr algn="just"/>
            <a:r>
              <a:rPr lang="id-ID" dirty="0" smtClean="0"/>
              <a:t>A relation on the set A is a relation from A to A. In other words, a relation on a set A is a subset </a:t>
            </a:r>
            <a:r>
              <a:rPr lang="id-ID" i="1" dirty="0" smtClean="0"/>
              <a:t>A X A</a:t>
            </a:r>
            <a:endParaRPr lang="id-ID" dirty="0" smtClean="0"/>
          </a:p>
          <a:p>
            <a:pPr algn="just"/>
            <a:endParaRPr lang="id-ID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Properties of Relations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There are several properties that are used to classify relations on a set. </a:t>
            </a:r>
          </a:p>
          <a:p>
            <a:pPr algn="just"/>
            <a:r>
              <a:rPr lang="id-ID" dirty="0" smtClean="0"/>
              <a:t>In some relations an element is always related to itself.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Reflexive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915400" cy="4572000"/>
          </a:xfrm>
        </p:spPr>
        <p:txBody>
          <a:bodyPr/>
          <a:lstStyle/>
          <a:p>
            <a:r>
              <a:rPr lang="id-ID" dirty="0" smtClean="0"/>
              <a:t>A relation R on a set A is reflexive if </a:t>
            </a:r>
            <a:r>
              <a:rPr lang="id-ID" i="1" dirty="0" smtClean="0"/>
              <a:t>(a, a)</a:t>
            </a:r>
            <a:r>
              <a:rPr lang="en-US" sz="3200" i="1" dirty="0" smtClean="0">
                <a:sym typeface="Symbol"/>
              </a:rPr>
              <a:t></a:t>
            </a:r>
            <a:r>
              <a:rPr lang="id-ID" i="1" dirty="0" smtClean="0"/>
              <a:t> R  </a:t>
            </a:r>
            <a:r>
              <a:rPr lang="id-ID" dirty="0" smtClean="0"/>
              <a:t>or </a:t>
            </a:r>
            <a:r>
              <a:rPr lang="id-ID" i="1" dirty="0" smtClean="0"/>
              <a:t>aRa </a:t>
            </a:r>
            <a:r>
              <a:rPr lang="id-ID" dirty="0" smtClean="0"/>
              <a:t>for every a </a:t>
            </a:r>
            <a:r>
              <a:rPr lang="en-US" sz="3200" i="1" dirty="0" smtClean="0">
                <a:sym typeface="Symbol"/>
              </a:rPr>
              <a:t> </a:t>
            </a:r>
            <a:r>
              <a:rPr lang="id-ID" dirty="0" smtClean="0"/>
              <a:t>A</a:t>
            </a:r>
          </a:p>
          <a:p>
            <a:r>
              <a:rPr lang="id-ID" dirty="0" smtClean="0"/>
              <a:t>A relation R on a set A is irreflexive if a   a for every  a</a:t>
            </a:r>
            <a:r>
              <a:rPr lang="en-US" sz="3200" i="1" dirty="0" smtClean="0">
                <a:sym typeface="Symbol"/>
              </a:rPr>
              <a:t></a:t>
            </a:r>
            <a:r>
              <a:rPr lang="id-ID" dirty="0" smtClean="0"/>
              <a:t>A</a:t>
            </a:r>
          </a:p>
          <a:p>
            <a:pPr>
              <a:buNone/>
            </a:pPr>
            <a:r>
              <a:rPr lang="id-ID" dirty="0" smtClean="0"/>
              <a:t>Example : </a:t>
            </a:r>
          </a:p>
          <a:p>
            <a:pPr>
              <a:buNone/>
            </a:pPr>
            <a:r>
              <a:rPr lang="id-ID" dirty="0" smtClean="0"/>
              <a:t>Let A = {1, 2, 3}</a:t>
            </a:r>
          </a:p>
          <a:p>
            <a:pPr>
              <a:buNone/>
            </a:pPr>
            <a:r>
              <a:rPr lang="id-ID" dirty="0" smtClean="0"/>
              <a:t>R1 = {(1, 1), (1, 2), (2, 2), (3,1)}</a:t>
            </a:r>
          </a:p>
          <a:p>
            <a:pPr>
              <a:buNone/>
            </a:pPr>
            <a:r>
              <a:rPr lang="id-ID" dirty="0" smtClean="0"/>
              <a:t>R2 = {(1, 1), (1, 3), (2, 1), (2, 2), (3, 2), (3, 3)}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25" y="2971800"/>
            <a:ext cx="219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Symmetric, Antisymmetric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7022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A relation R on a set A is symmetric if (a,b)</a:t>
            </a:r>
            <a:r>
              <a:rPr lang="en-US" sz="3200" i="1" dirty="0" smtClean="0">
                <a:sym typeface="Symbol"/>
              </a:rPr>
              <a:t></a:t>
            </a:r>
            <a:r>
              <a:rPr lang="id-ID" dirty="0" smtClean="0"/>
              <a:t> R whenever (b,a)</a:t>
            </a:r>
            <a:r>
              <a:rPr lang="en-US" sz="3200" i="1" dirty="0" smtClean="0">
                <a:sym typeface="Symbol"/>
              </a:rPr>
              <a:t>  </a:t>
            </a:r>
            <a:r>
              <a:rPr lang="id-ID" dirty="0" smtClean="0"/>
              <a:t>R, for a,b</a:t>
            </a:r>
            <a:r>
              <a:rPr lang="en-US" sz="3200" i="1" dirty="0" smtClean="0">
                <a:sym typeface="Symbol"/>
              </a:rPr>
              <a:t>  </a:t>
            </a:r>
            <a:r>
              <a:rPr lang="id-ID" dirty="0" smtClean="0"/>
              <a:t>A. Or whenever  </a:t>
            </a:r>
            <a:r>
              <a:rPr lang="id-ID" i="1" dirty="0" smtClean="0"/>
              <a:t>aRb</a:t>
            </a:r>
            <a:r>
              <a:rPr lang="id-ID" dirty="0" smtClean="0"/>
              <a:t>, then </a:t>
            </a:r>
            <a:r>
              <a:rPr lang="id-ID" i="1" dirty="0" smtClean="0"/>
              <a:t>bRa</a:t>
            </a:r>
            <a:r>
              <a:rPr lang="id-ID" dirty="0" smtClean="0"/>
              <a:t>.</a:t>
            </a:r>
          </a:p>
          <a:p>
            <a:pPr algn="just"/>
            <a:r>
              <a:rPr lang="id-ID" dirty="0" smtClean="0"/>
              <a:t>A relation R on a set A is not symmetric or asymmetric if whenever </a:t>
            </a:r>
            <a:r>
              <a:rPr lang="id-ID" i="1" dirty="0" smtClean="0"/>
              <a:t>a R b</a:t>
            </a:r>
            <a:r>
              <a:rPr lang="id-ID" dirty="0" smtClean="0"/>
              <a:t> then b   a</a:t>
            </a:r>
          </a:p>
          <a:p>
            <a:pPr algn="just"/>
            <a:r>
              <a:rPr lang="id-ID" dirty="0" smtClean="0"/>
              <a:t>A relation R on a set A is antisymmetric if(a,b)</a:t>
            </a:r>
            <a:r>
              <a:rPr lang="en-US" sz="2800" i="1" dirty="0" smtClean="0">
                <a:sym typeface="Symbol"/>
              </a:rPr>
              <a:t></a:t>
            </a:r>
            <a:r>
              <a:rPr lang="id-ID" dirty="0" smtClean="0"/>
              <a:t>R and (b,a)</a:t>
            </a:r>
            <a:r>
              <a:rPr lang="en-US" sz="2800" i="1" dirty="0" smtClean="0">
                <a:sym typeface="Symbol"/>
              </a:rPr>
              <a:t></a:t>
            </a:r>
            <a:r>
              <a:rPr lang="id-ID" dirty="0" smtClean="0"/>
              <a:t>R whenever a=b for a,b</a:t>
            </a:r>
            <a:r>
              <a:rPr lang="en-US" sz="2800" i="1" dirty="0" smtClean="0">
                <a:sym typeface="Symbol"/>
              </a:rPr>
              <a:t></a:t>
            </a:r>
            <a:r>
              <a:rPr lang="id-ID" dirty="0" smtClean="0"/>
              <a:t>A whenever a R b then b R a then a = b, or if whenever a    b, we have a ≠ b or b ≠ a.</a:t>
            </a:r>
          </a:p>
          <a:p>
            <a:pPr algn="just"/>
            <a:r>
              <a:rPr lang="id-ID" dirty="0" smtClean="0"/>
              <a:t>A relation R on a set A is not antisymmetric if we have a and b in A, a ≠ b and both a R b and bRa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124200"/>
            <a:ext cx="219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8925" y="4572000"/>
            <a:ext cx="219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Example :</a:t>
            </a:r>
          </a:p>
          <a:p>
            <a:pPr algn="just">
              <a:buNone/>
            </a:pPr>
            <a:r>
              <a:rPr lang="id-ID" sz="2400" dirty="0" smtClean="0"/>
              <a:t>Let A = {1, 2, 3}</a:t>
            </a:r>
          </a:p>
          <a:p>
            <a:pPr algn="just">
              <a:buNone/>
            </a:pPr>
            <a:r>
              <a:rPr lang="id-ID" sz="2400" dirty="0" smtClean="0"/>
              <a:t>R1 = {(1, 2), (2, 2), (3, 1), (3, 2)}</a:t>
            </a:r>
          </a:p>
          <a:p>
            <a:pPr algn="just">
              <a:buNone/>
            </a:pPr>
            <a:r>
              <a:rPr lang="id-ID" sz="2400" dirty="0" smtClean="0"/>
              <a:t>R2 = {(1, 1), (1, 2), (2, 1), (3, 3)}</a:t>
            </a:r>
          </a:p>
          <a:p>
            <a:pPr algn="just">
              <a:buNone/>
            </a:pPr>
            <a:endParaRPr lang="id-ID" sz="2400" dirty="0" smtClean="0"/>
          </a:p>
          <a:p>
            <a:pPr marL="82550" indent="0" algn="just">
              <a:buNone/>
            </a:pPr>
            <a:r>
              <a:rPr lang="id-ID" sz="2400" dirty="0" smtClean="0"/>
              <a:t>Then R1 is not symmetric since (1, 2) </a:t>
            </a:r>
            <a:r>
              <a:rPr lang="en-US" sz="2400" i="1" dirty="0" smtClean="0">
                <a:sym typeface="Symbol"/>
              </a:rPr>
              <a:t> </a:t>
            </a:r>
            <a:r>
              <a:rPr lang="id-ID" sz="2400" dirty="0" smtClean="0"/>
              <a:t>R1 but (2, 1)</a:t>
            </a:r>
            <a:r>
              <a:rPr lang="en-US" sz="2400" i="1" dirty="0" smtClean="0">
                <a:sym typeface="Symbol"/>
              </a:rPr>
              <a:t></a:t>
            </a:r>
            <a:r>
              <a:rPr lang="id-ID" sz="2400" i="1" dirty="0" smtClean="0">
                <a:sym typeface="Symbol"/>
              </a:rPr>
              <a:t> </a:t>
            </a:r>
            <a:r>
              <a:rPr lang="id-ID" sz="2400" dirty="0" smtClean="0"/>
              <a:t>R1. R1 is antisymmetric since if a ≠ b either (a, b) </a:t>
            </a:r>
            <a:r>
              <a:rPr lang="en-US" sz="2400" i="1" dirty="0" smtClean="0">
                <a:sym typeface="Symbol"/>
              </a:rPr>
              <a:t> </a:t>
            </a:r>
            <a:r>
              <a:rPr lang="id-ID" sz="2400" dirty="0" smtClean="0"/>
              <a:t>R1 or (b, a)</a:t>
            </a:r>
            <a:r>
              <a:rPr lang="en-US" sz="2400" i="1" dirty="0" smtClean="0">
                <a:sym typeface="Symbol"/>
              </a:rPr>
              <a:t> </a:t>
            </a:r>
            <a:r>
              <a:rPr lang="id-ID" sz="2400" dirty="0" smtClean="0"/>
              <a:t>R1</a:t>
            </a:r>
          </a:p>
          <a:p>
            <a:pPr marL="82550" indent="0" algn="just">
              <a:buNone/>
            </a:pPr>
            <a:r>
              <a:rPr lang="id-ID" sz="2400" dirty="0" smtClean="0"/>
              <a:t>Then R2 is symmetric since (1, 2) </a:t>
            </a:r>
            <a:r>
              <a:rPr lang="en-US" sz="2400" i="1" dirty="0" smtClean="0">
                <a:sym typeface="Symbol"/>
              </a:rPr>
              <a:t> </a:t>
            </a:r>
            <a:r>
              <a:rPr lang="id-ID" sz="2400" dirty="0" smtClean="0"/>
              <a:t>R2 but (2, 1)</a:t>
            </a:r>
            <a:r>
              <a:rPr lang="en-US" sz="2400" i="1" dirty="0" smtClean="0">
                <a:sym typeface="Symbol"/>
              </a:rPr>
              <a:t> </a:t>
            </a:r>
            <a:r>
              <a:rPr lang="id-ID" sz="2400" i="1" dirty="0" smtClean="0">
                <a:sym typeface="Symbol"/>
              </a:rPr>
              <a:t> </a:t>
            </a:r>
            <a:r>
              <a:rPr lang="id-ID" sz="2400" dirty="0" smtClean="0"/>
              <a:t>R2. R1 is not antisymmetric since if a ≠ b either (a, b) </a:t>
            </a:r>
            <a:r>
              <a:rPr lang="en-US" sz="2400" i="1" dirty="0" smtClean="0">
                <a:sym typeface="Symbol"/>
              </a:rPr>
              <a:t> </a:t>
            </a:r>
            <a:r>
              <a:rPr lang="id-ID" sz="2400" dirty="0" smtClean="0"/>
              <a:t>R2 or (b, a)</a:t>
            </a:r>
            <a:r>
              <a:rPr lang="en-US" sz="2400" i="1" dirty="0" smtClean="0">
                <a:sym typeface="Symbol"/>
              </a:rPr>
              <a:t>  </a:t>
            </a:r>
            <a:r>
              <a:rPr lang="id-ID" sz="2400" dirty="0" smtClean="0"/>
              <a:t>R2</a:t>
            </a:r>
          </a:p>
          <a:p>
            <a:pPr marL="82550" indent="0" algn="just">
              <a:buNone/>
            </a:pP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988</Words>
  <Application>Microsoft Office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Relations</vt:lpstr>
      <vt:lpstr>Product Sets</vt:lpstr>
      <vt:lpstr>Definition</vt:lpstr>
      <vt:lpstr>Functions as Relations</vt:lpstr>
      <vt:lpstr>Relations on a Set</vt:lpstr>
      <vt:lpstr>Properties of Relations</vt:lpstr>
      <vt:lpstr>Reflexive</vt:lpstr>
      <vt:lpstr>Symmetric, Antisymmetric</vt:lpstr>
      <vt:lpstr>Slide 9</vt:lpstr>
      <vt:lpstr>Transitive</vt:lpstr>
      <vt:lpstr>Equivalence Relations</vt:lpstr>
      <vt:lpstr>Equivalence classes</vt:lpstr>
      <vt:lpstr>Equivalence classes and Partition</vt:lpstr>
      <vt:lpstr>Partitions</vt:lpstr>
      <vt:lpstr>Equivalence classes and Partition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</dc:title>
  <dc:creator>ASUS</dc:creator>
  <cp:lastModifiedBy>Citra</cp:lastModifiedBy>
  <cp:revision>88</cp:revision>
  <dcterms:created xsi:type="dcterms:W3CDTF">2011-11-18T07:30:18Z</dcterms:created>
  <dcterms:modified xsi:type="dcterms:W3CDTF">2012-04-04T01:50:02Z</dcterms:modified>
</cp:coreProperties>
</file>