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8"/>
  </p:notesMasterIdLst>
  <p:sldIdLst>
    <p:sldId id="256" r:id="rId2"/>
    <p:sldId id="257" r:id="rId3"/>
    <p:sldId id="260" r:id="rId4"/>
    <p:sldId id="259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4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9" r:id="rId34"/>
    <p:sldId id="288" r:id="rId35"/>
    <p:sldId id="290" r:id="rId36"/>
    <p:sldId id="291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9" autoAdjust="0"/>
    <p:restoredTop sz="94660"/>
  </p:normalViewPr>
  <p:slideViewPr>
    <p:cSldViewPr>
      <p:cViewPr>
        <p:scale>
          <a:sx n="50" d="100"/>
          <a:sy n="50" d="100"/>
        </p:scale>
        <p:origin x="-1056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FA63E4-6D8A-4D4F-8645-3154EDF6E08F}" type="datetimeFigureOut">
              <a:rPr lang="en-US" smtClean="0"/>
              <a:pPr/>
              <a:t>3/25/2012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CBEA7-B05E-42F2-AA44-E60D189AD3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2004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5" name="Picture 9" descr="Logo itt biru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1400" y="4114800"/>
            <a:ext cx="107156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7400" y="457200"/>
            <a:ext cx="6400800" cy="4495800"/>
          </a:xfrm>
          <a:gradFill rotWithShape="0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path path="rect">
              <a:fillToRect r="100000" b="100000"/>
            </a:path>
          </a:gradFill>
        </p:spPr>
        <p:txBody>
          <a:bodyPr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5105400"/>
            <a:ext cx="6400800" cy="76200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AB04C-6F71-4616-ABBF-F6F8978C62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28600"/>
            <a:ext cx="17335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1200" y="228600"/>
            <a:ext cx="50482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23173-6838-465D-BF2B-9D37574EE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40145-867F-4100-B186-B84F42816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BE9A1E-5757-4ACD-BBBE-DC5F3F10F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11BC87-3998-4381-B77D-EC7D7E071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E7FB3-BF29-40B9-B499-6818F82688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9B03E4-572D-4461-A701-ECF26F6E96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12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0" y="1524000"/>
            <a:ext cx="3200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85487-FA0F-44AF-8F91-C8A81D2E5F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1EE1E-985F-4461-88DE-85E1EC9BF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00C3F-C91A-40C5-A16D-66016966B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02643-68C5-4EA2-A2F6-295242449E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BA866-9066-46DA-A030-B21E057358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BA054-F735-4E01-9F5D-BD306371B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828800" cy="6858000"/>
          </a:xfrm>
          <a:prstGeom prst="rect">
            <a:avLst/>
          </a:prstGeom>
          <a:gradFill rotWithShape="0">
            <a:gsLst>
              <a:gs pos="0">
                <a:srgbClr val="FFEBFA"/>
              </a:gs>
              <a:gs pos="30000">
                <a:srgbClr val="C4D6EB"/>
              </a:gs>
              <a:gs pos="60001">
                <a:srgbClr val="85C2FF"/>
              </a:gs>
              <a:gs pos="100000">
                <a:srgbClr val="5E9E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228600"/>
            <a:ext cx="6934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81200" y="1524000"/>
            <a:ext cx="6553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1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17A4E70F-54EA-4FE6-8F91-FB50AB8D23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2" name="Picture 7" descr="Logo itt biru.jpg"/>
          <p:cNvPicPr>
            <a:picLocks noChangeAspect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69850" y="6248400"/>
            <a:ext cx="6159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800">
          <a:solidFill>
            <a:srgbClr val="0033CC"/>
          </a:solidFill>
          <a:effectLst>
            <a:outerShdw blurRad="38100" dist="38100" dir="2700000" algn="tl">
              <a:srgbClr val="000000"/>
            </a:outerShdw>
          </a:effectLst>
          <a:latin typeface="Aardvark Caf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4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9.pn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>Understand the Principles of Good Interface and Screen Design 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</a:t>
            </a:r>
            <a:r>
              <a:rPr lang="en-US" dirty="0" err="1" smtClean="0"/>
              <a:t>Unikom</a:t>
            </a:r>
            <a:endParaRPr lang="en-US" dirty="0" smtClean="0"/>
          </a:p>
          <a:p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i="1" smtClean="0"/>
              <a:t>Ordering Web Pages</a:t>
            </a:r>
            <a:endParaRPr 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Menetapkan tingkat</a:t>
            </a:r>
            <a:r>
              <a:rPr lang="en-US" sz="2200" dirty="0" smtClean="0"/>
              <a:t>an </a:t>
            </a:r>
            <a:r>
              <a:rPr lang="en-US" sz="2200" dirty="0" err="1" smtClean="0"/>
              <a:t>fungsi</a:t>
            </a:r>
            <a:r>
              <a:rPr lang="en-US" sz="2200" dirty="0" smtClean="0"/>
              <a:t> </a:t>
            </a:r>
            <a:r>
              <a:rPr lang="en-US" sz="2200" dirty="0" err="1" smtClean="0"/>
              <a:t>sangat</a:t>
            </a:r>
            <a:r>
              <a:rPr lang="id-ID" sz="2200" dirty="0" smtClean="0"/>
              <a:t> penting.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Tempat</a:t>
            </a:r>
            <a:r>
              <a:rPr lang="en-US" sz="2200" dirty="0" err="1" smtClean="0"/>
              <a:t>kan</a:t>
            </a:r>
            <a:r>
              <a:rPr lang="id-ID" sz="2200" dirty="0" smtClean="0"/>
              <a:t> informasi penting di dekat bagian atas situs Web.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Tempat</a:t>
            </a:r>
            <a:r>
              <a:rPr lang="en-US" sz="2200" dirty="0" err="1" smtClean="0"/>
              <a:t>kan</a:t>
            </a:r>
            <a:r>
              <a:rPr lang="id-ID" sz="2200" dirty="0" smtClean="0"/>
              <a:t> item penting di bagian atas halaman.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Mengatur informasi secara jelas.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Menempatkan </a:t>
            </a:r>
            <a:r>
              <a:rPr lang="en-US" sz="2200" dirty="0" smtClean="0"/>
              <a:t>item</a:t>
            </a:r>
            <a:r>
              <a:rPr lang="id-ID" sz="2200" dirty="0" smtClean="0"/>
              <a:t> penting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id-ID" sz="2200" dirty="0" smtClean="0"/>
              <a:t>konsisten.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200" dirty="0" smtClean="0"/>
              <a:t>Memfasilitasi pemindaian.</a:t>
            </a:r>
            <a:endParaRPr lang="en-US" sz="2200" dirty="0" smtClean="0"/>
          </a:p>
          <a:p>
            <a:pPr algn="just" eaLnBrk="1" hangingPunct="1">
              <a:lnSpc>
                <a:spcPct val="90000"/>
              </a:lnSpc>
            </a:pPr>
            <a:r>
              <a:rPr lang="en-US" sz="2200" dirty="0" err="1" smtClean="0"/>
              <a:t>Buat</a:t>
            </a:r>
            <a:r>
              <a:rPr lang="en-US" sz="2200" dirty="0" smtClean="0"/>
              <a:t> </a:t>
            </a:r>
            <a:r>
              <a:rPr lang="id-ID" sz="2200" dirty="0" smtClean="0"/>
              <a:t>Struktur untuk </a:t>
            </a:r>
            <a:r>
              <a:rPr lang="en-US" sz="2200" dirty="0" err="1" smtClean="0"/>
              <a:t>memudahkan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membandingkan</a:t>
            </a:r>
            <a:r>
              <a:rPr lang="en-US" sz="2200" dirty="0" smtClean="0"/>
              <a:t>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Navigation and Flow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1288"/>
            <a:ext cx="8382000" cy="49530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Memberikan informasi pemesanan layar dan elemen-elemen yang</a:t>
            </a:r>
            <a:br>
              <a:rPr lang="id-ID" sz="1800" dirty="0" smtClean="0"/>
            </a:b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id-ID" sz="1800" dirty="0" smtClean="0"/>
              <a:t>irama, mata membimbing seseorang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id-ID" sz="1800" dirty="0" smtClean="0"/>
              <a:t> layar.</a:t>
            </a:r>
            <a:br>
              <a:rPr lang="id-ID" sz="1800" dirty="0" smtClean="0"/>
            </a:br>
            <a:r>
              <a:rPr lang="id-ID" sz="1800" dirty="0" smtClean="0"/>
              <a:t>Mendorong urutan gerakan alami.</a:t>
            </a:r>
            <a:br>
              <a:rPr lang="id-ID" sz="1800" dirty="0" smtClean="0"/>
            </a:br>
            <a:r>
              <a:rPr lang="id-ID" sz="1800" dirty="0" smtClean="0"/>
              <a:t>Meminimalkan pointer dan jarak gerakan mata.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sz="1800" dirty="0" err="1" smtClean="0"/>
              <a:t>Pencarian</a:t>
            </a:r>
            <a:r>
              <a:rPr lang="en-US" sz="1800" dirty="0" smtClean="0"/>
              <a:t>, </a:t>
            </a:r>
            <a:r>
              <a:rPr lang="id-ID" sz="1800" dirty="0" smtClean="0"/>
              <a:t>elemen atau kontrol yang paling penting dan paling sering digunakan </a:t>
            </a:r>
            <a:r>
              <a:rPr lang="en-US" sz="1800" dirty="0" err="1" smtClean="0"/>
              <a:t>simpan</a:t>
            </a:r>
            <a:r>
              <a:rPr lang="en-US" sz="1800" dirty="0" smtClean="0"/>
              <a:t> </a:t>
            </a:r>
            <a:r>
              <a:rPr lang="id-ID" sz="1800" dirty="0" smtClean="0"/>
              <a:t>di bagian kiri atas.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Mempertahankan aliran, </a:t>
            </a:r>
            <a:r>
              <a:rPr lang="en-US" sz="1800" dirty="0" err="1" smtClean="0"/>
              <a:t>atas</a:t>
            </a:r>
            <a:r>
              <a:rPr lang="id-ID" sz="1800" dirty="0" smtClean="0"/>
              <a:t>-ke-bawah kiri-ke-kanan.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Membantu dalam navigasi melalui layar oleh Pengelompokan unsur-unsur, atau Menggunakan batasan.</a:t>
            </a: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r>
              <a:rPr lang="id-ID" sz="1800" dirty="0" smtClean="0"/>
              <a:t>Melalui fokus dan penekanan, berurutan, perhatian langsung ke item yang</a:t>
            </a:r>
            <a:br>
              <a:rPr lang="id-ID" sz="1800" dirty="0" smtClean="0"/>
            </a:br>
            <a:r>
              <a:rPr lang="id-ID" sz="1800" dirty="0" smtClean="0"/>
              <a:t>1. Kritis.</a:t>
            </a:r>
            <a:br>
              <a:rPr lang="id-ID" sz="1800" dirty="0" smtClean="0"/>
            </a:br>
            <a:r>
              <a:rPr lang="id-ID" sz="1800" dirty="0" smtClean="0"/>
              <a:t>2. Penting.</a:t>
            </a:r>
            <a:br>
              <a:rPr lang="id-ID" sz="1800" dirty="0" smtClean="0"/>
            </a:br>
            <a:r>
              <a:rPr lang="id-ID" sz="1800" dirty="0" smtClean="0"/>
              <a:t>3. Sekunder.</a:t>
            </a:r>
            <a:br>
              <a:rPr lang="id-ID" sz="1800" dirty="0" smtClean="0"/>
            </a:br>
            <a:r>
              <a:rPr lang="id-ID" sz="1800" dirty="0" smtClean="0"/>
              <a:t>4. Peripheral.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Tab </a:t>
            </a:r>
            <a:r>
              <a:rPr lang="id-ID" sz="1800" dirty="0" smtClean="0"/>
              <a:t>melalui jendela di urutan logis dari informasi yang ditampilkan.</a:t>
            </a:r>
            <a:br>
              <a:rPr lang="id-ID" sz="1800" dirty="0" smtClean="0"/>
            </a:br>
            <a:r>
              <a:rPr lang="id-ID" sz="1800" dirty="0" smtClean="0"/>
              <a:t>Perintah locate tombol di akhir urutan pesanan tabbing.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sz="1800" dirty="0" smtClean="0"/>
              <a:t>Ketika kelompok informasi yang terkait harus patah dan ditampilkan pada layar terpisah, memberikan istirahat di titik logis atau </a:t>
            </a:r>
            <a:r>
              <a:rPr lang="en-US" sz="1800" dirty="0" err="1" smtClean="0"/>
              <a:t>daerah</a:t>
            </a:r>
            <a:r>
              <a:rPr lang="id-ID" sz="1800" dirty="0" smtClean="0"/>
              <a:t> di arus informasi.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Visually Pleasing Composition</a:t>
            </a:r>
            <a:endParaRPr lang="en-US" sz="400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komposisi</a:t>
            </a:r>
            <a:r>
              <a:rPr lang="en-US" sz="2400" dirty="0" smtClean="0"/>
              <a:t> visual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estetika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memiliki</a:t>
            </a:r>
            <a:r>
              <a:rPr lang="en-US" sz="2400" dirty="0" smtClean="0"/>
              <a:t> </a:t>
            </a:r>
            <a:r>
              <a:rPr lang="en-US" sz="2400" dirty="0" err="1" smtClean="0"/>
              <a:t>kualitas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Balance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Symmetry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Regularity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Predictability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err="1" smtClean="0"/>
              <a:t>Sequentiality</a:t>
            </a:r>
            <a:endParaRPr lang="en-US" sz="20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Economy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Unity (</a:t>
            </a:r>
            <a:r>
              <a:rPr lang="en-US" sz="2000" dirty="0" err="1" smtClean="0"/>
              <a:t>Kesatuan</a:t>
            </a:r>
            <a:r>
              <a:rPr lang="en-US" sz="2000" dirty="0" smtClean="0"/>
              <a:t>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Proportion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Simplicity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dirty="0" smtClean="0"/>
              <a:t>Groupings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dirty="0" smtClean="0"/>
              <a:t>Visually Pleasing Composition (example)</a:t>
            </a:r>
          </a:p>
        </p:txBody>
      </p:sp>
      <p:pic>
        <p:nvPicPr>
          <p:cNvPr id="15363" name="Picture 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92200" y="1600200"/>
            <a:ext cx="4013200" cy="4495800"/>
          </a:xfrm>
        </p:spPr>
      </p:pic>
      <p:pic>
        <p:nvPicPr>
          <p:cNvPr id="15364" name="Picture 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0" y="2524125"/>
            <a:ext cx="3200400" cy="264795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6387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2543175"/>
            <a:ext cx="3200400" cy="2609850"/>
          </a:xfrm>
        </p:spPr>
      </p:pic>
      <p:pic>
        <p:nvPicPr>
          <p:cNvPr id="16388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0" y="2551113"/>
            <a:ext cx="3200400" cy="259397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741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2532063"/>
            <a:ext cx="3200400" cy="2632075"/>
          </a:xfrm>
        </p:spPr>
      </p:pic>
      <p:pic>
        <p:nvPicPr>
          <p:cNvPr id="1741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0" y="2543175"/>
            <a:ext cx="3200400" cy="260985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843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81200" y="2533650"/>
            <a:ext cx="3200400" cy="2628900"/>
          </a:xfrm>
        </p:spPr>
      </p:pic>
      <p:pic>
        <p:nvPicPr>
          <p:cNvPr id="1843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53113" y="2300288"/>
            <a:ext cx="2162175" cy="3095625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Visually Pleasing Composition (example)</a:t>
            </a:r>
          </a:p>
        </p:txBody>
      </p:sp>
      <p:pic>
        <p:nvPicPr>
          <p:cNvPr id="19459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81063" y="1524000"/>
            <a:ext cx="4148137" cy="4648200"/>
          </a:xfrm>
        </p:spPr>
      </p:pic>
      <p:pic>
        <p:nvPicPr>
          <p:cNvPr id="19460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54638" y="1524000"/>
            <a:ext cx="3159125" cy="4648200"/>
          </a:xfr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Distinctiveness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dirty="0" err="1" smtClean="0"/>
              <a:t>Kekhususan</a:t>
            </a:r>
            <a:r>
              <a:rPr lang="en-US" b="1" dirty="0" smtClean="0"/>
              <a:t>)</a:t>
            </a:r>
            <a:endParaRPr lang="en-US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Kontrol layar individu, dan kelompok kontrol, harus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id-ID" dirty="0" smtClean="0"/>
              <a:t>perseptual </a:t>
            </a:r>
            <a:r>
              <a:rPr lang="en-US" dirty="0" smtClean="0"/>
              <a:t>yang </a:t>
            </a:r>
            <a:r>
              <a:rPr lang="id-ID" dirty="0" smtClean="0"/>
              <a:t>berbeda.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Layar kontrol</a:t>
            </a:r>
            <a:endParaRPr lang="en-US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600" dirty="0" smtClean="0"/>
              <a:t>Sebaiknya tidak menyentuh perbatasan jendela.</a:t>
            </a:r>
            <a:endParaRPr lang="en-US" sz="16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600" dirty="0" smtClean="0"/>
              <a:t>Sebaiknya tidak saling menyentuh</a:t>
            </a:r>
            <a:endParaRPr lang="en-US" sz="16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/>
              <a:t>Field and group borders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menyentuh perbatasan jendela.</a:t>
            </a:r>
            <a:endParaRPr lang="en-US" sz="18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saling menyentuh.</a:t>
            </a:r>
            <a:endParaRPr lang="en-US" sz="1800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/>
              <a:t>Buttons</a:t>
            </a:r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menyentuh perbatasan jendela.</a:t>
            </a:r>
            <a:endParaRPr lang="en-US" sz="18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1800" dirty="0" smtClean="0"/>
              <a:t>Sebaiknya tidak saling menyentu</a:t>
            </a:r>
            <a:r>
              <a:rPr lang="en-US" sz="1800" dirty="0" smtClean="0"/>
              <a:t>h</a:t>
            </a:r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Label Tombol tidak harus menyentuh tombol perbatasan.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layar elemen </a:t>
            </a:r>
            <a:r>
              <a:rPr lang="en-US" dirty="0" err="1" smtClean="0"/>
              <a:t>berdekatan</a:t>
            </a:r>
            <a:r>
              <a:rPr lang="en-US" dirty="0" smtClean="0"/>
              <a:t> </a:t>
            </a:r>
            <a:r>
              <a:rPr lang="id-ID" dirty="0" smtClean="0"/>
              <a:t>harus ditampilkan dalam warna atau nuansa kontras </a:t>
            </a:r>
            <a:r>
              <a:rPr lang="en-US" dirty="0" smtClean="0"/>
              <a:t>yang </a:t>
            </a:r>
            <a:r>
              <a:rPr lang="id-ID" dirty="0" smtClean="0"/>
              <a:t>cukup satu sama lain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Focus and Emphasis (</a:t>
            </a:r>
            <a:r>
              <a:rPr lang="en-US" b="1" dirty="0" err="1" smtClean="0"/>
              <a:t>tekanan</a:t>
            </a:r>
            <a:r>
              <a:rPr lang="en-US" b="1" dirty="0" smtClean="0"/>
              <a:t>)</a:t>
            </a:r>
            <a:endParaRPr lang="en-US" dirty="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 </a:t>
            </a:r>
            <a:r>
              <a:rPr lang="en-US" sz="1800" dirty="0" smtClean="0"/>
              <a:t>Visually emphasize components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 To provide emphasis use techniques such as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Higher brightness.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Reverse polarity or inverse video.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Distinctive Typeface.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Blinking.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Line rulings and surrounding boxes or frames.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Color.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Larger size.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Animation.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Positioning.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Distinctive or unusual shape.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Isolation.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De-emphasize less important elements.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To ensure that emphasized screen elements stand out, avoid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Minimize screen clutter.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dirty="0" smtClean="0"/>
              <a:t>In Web page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Call attention to new or changed content.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Ensure that page text is not overwhelmed by page background.</a:t>
            </a:r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Outline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smtClean="0"/>
              <a:t>Human Considerations in Interface and Screen Design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How to Discourage the User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What Users Want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What Users Do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Interface Design Goals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The Test for a Good Design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Screen and Web Page Meaning and Purpose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Organizing Elements Clearly and Meaningfully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Consistency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Starting Point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Ordering of Data and Content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Navigation and Flow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Visually Pleasing Composition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Distinctiveness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Focus and Emphasis </a:t>
            </a:r>
          </a:p>
        </p:txBody>
      </p:sp>
      <p:sp>
        <p:nvSpPr>
          <p:cNvPr id="410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Conveying Depth of Levels or a Three-Dimensional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Appearance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Presenting Information Simply and Meaningfully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Application and Page Size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Application Screen Elements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Organization and Structure Guidelines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Statistical Graphics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Types of Statistical Graphics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Flow Charts</a:t>
            </a:r>
          </a:p>
          <a:p>
            <a:pPr lvl="1" eaLnBrk="1" hangingPunct="1">
              <a:lnSpc>
                <a:spcPct val="80000"/>
              </a:lnSpc>
            </a:pPr>
            <a:endParaRPr lang="en-US" sz="1400" smtClean="0"/>
          </a:p>
          <a:p>
            <a:pPr eaLnBrk="1" hangingPunct="1">
              <a:lnSpc>
                <a:spcPct val="80000"/>
              </a:lnSpc>
            </a:pPr>
            <a:r>
              <a:rPr lang="en-US" sz="1600" smtClean="0"/>
              <a:t>Technological Considerations in Interface Design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Graphical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Web Systems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2006 292</a:t>
            </a:r>
          </a:p>
          <a:p>
            <a:pPr eaLnBrk="1" hangingPunct="1">
              <a:lnSpc>
                <a:spcPct val="80000"/>
              </a:lnSpc>
            </a:pPr>
            <a:endParaRPr lang="en-US" sz="1800" smtClean="0"/>
          </a:p>
          <a:p>
            <a:pPr eaLnBrk="1" hangingPunct="1">
              <a:lnSpc>
                <a:spcPct val="80000"/>
              </a:lnSpc>
            </a:pPr>
            <a:endParaRPr lang="en-US" sz="160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2800" dirty="0" smtClean="0"/>
              <a:t>Menyampaikan Tingkat Kedalaman atau Tampilan Tiga-Dimensi</a:t>
            </a:r>
            <a:endParaRPr lang="en-US" sz="2800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Gunakan highlighting, shading, dan teknik lain untuk mencapai penampilan tiga-dimensi.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Selalu berasumsi bahwa sumber cahaya berada di sudut kiri atas layar.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Tampilan </a:t>
            </a:r>
            <a:r>
              <a:rPr lang="en-US" dirty="0" smtClean="0"/>
              <a:t>command button </a:t>
            </a:r>
            <a:r>
              <a:rPr lang="id-ID" dirty="0" smtClean="0"/>
              <a:t>di atas bidang layar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id-ID" dirty="0" smtClean="0"/>
              <a:t>Display screen-based controls on, atau terukir atau diturunkan di bawah, the screen plane.</a:t>
            </a:r>
            <a:endParaRPr lang="en-US" dirty="0" smtClean="0"/>
          </a:p>
          <a:p>
            <a:pPr algn="just" eaLnBrk="1" hangingPunct="1">
              <a:lnSpc>
                <a:spcPct val="80000"/>
              </a:lnSpc>
            </a:pPr>
            <a:r>
              <a:rPr lang="en-US" dirty="0" smtClean="0"/>
              <a:t>P</a:t>
            </a:r>
            <a:r>
              <a:rPr lang="id-ID" dirty="0" smtClean="0"/>
              <a:t>erspektif </a:t>
            </a:r>
            <a:r>
              <a:rPr lang="en-US" dirty="0" smtClean="0"/>
              <a:t>j</a:t>
            </a:r>
            <a:r>
              <a:rPr lang="id-ID" dirty="0" smtClean="0"/>
              <a:t>angan berlebihan dan hindari</a:t>
            </a:r>
            <a:endParaRPr lang="en-US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2000" dirty="0" smtClean="0"/>
              <a:t>Menggunakan perspektif untuk elemen noniteraktif.</a:t>
            </a:r>
            <a:endParaRPr lang="en-US" sz="2000" dirty="0" smtClean="0"/>
          </a:p>
          <a:p>
            <a:pPr lvl="1" algn="just" eaLnBrk="1" hangingPunct="1">
              <a:lnSpc>
                <a:spcPct val="80000"/>
              </a:lnSpc>
            </a:pPr>
            <a:r>
              <a:rPr lang="id-ID" sz="2000" dirty="0" smtClean="0"/>
              <a:t>Memberikan detail terlalu banyak.</a:t>
            </a:r>
            <a:endParaRPr lang="en-US" sz="20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Presenting Information Simply and Meaningfully</a:t>
            </a:r>
            <a:endParaRPr lang="en-US" sz="32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dirty="0" smtClean="0"/>
              <a:t>Provide legibility.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Information is noticeable and distinguishable.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Provide readability.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Information is identifiable, interpretable, and attractive.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Present information in usable form.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Translations, transpositions, and references to documentation should not be required to interpret and understand information.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Utilize contrasting display features.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To attract and call attention to different screen elements.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Create visual lines.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Implicit and explicit, to guide the eye.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Be consistent.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In appearance and procedural usage.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b="1" i="1" dirty="0" smtClean="0"/>
              <a:t>Typography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dirty="0" smtClean="0"/>
              <a:t>Font Types and Families, Font Size, Font Styles and Weight, Font Case, Defaults, Consistency, Text Backgrounds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Application and Page Size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smtClean="0"/>
              <a:t>Scrolling and Paging</a:t>
            </a:r>
            <a:endParaRPr lang="en-US" smtClean="0"/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Amount of Information to Present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Present the proper amount of information for the task.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Too little is inefficient.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mtClean="0"/>
              <a:t>Too much is confusing.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Present all information necessary for performing an action or making a decision on one screen, whenever possible.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People should not have to remember things from one screen to the next.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Restrict screen or window density levels to no more than about 30 percent.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Paper versus Screen Reading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Provide a simple facility for printing out a hard copy of documents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Application Screen Elements</a:t>
            </a:r>
            <a:endParaRPr lang="en-US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Title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Windows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All windows must have a title located at the 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b="1" smtClean="0"/>
              <a:t>Web Pages</a:t>
            </a:r>
            <a:endParaRPr lang="en-US" sz="1400" smtClean="0"/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All Web pages must have titles located in the browser title bar and on the content pages themselves.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Browser bar title and page title should be consistent.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200" smtClean="0"/>
              <a:t>Titles must be : Descriptive Unique , meaningfully different from other Web pages and Concise.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Captions/Labels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Data Fields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Control Caption — Data Field Differentiation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Control Caption — Data Field Justification</a:t>
            </a:r>
          </a:p>
        </p:txBody>
      </p:sp>
      <p:sp>
        <p:nvSpPr>
          <p:cNvPr id="2560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Headings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Section Headings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Subsection or Row Headings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Field Group Headings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Special Symbols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Instructions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Completion Aids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Required and Optional Data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Lists</a:t>
            </a:r>
            <a:endParaRPr lang="en-US" sz="160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Keying Procedures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Keystrokes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Tabbing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Manual Tab versus Auto Skip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Keying Rules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smtClean="0"/>
              <a:t>Data Output</a:t>
            </a:r>
            <a:endParaRPr lang="en-US" sz="1600" smtClean="0"/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Reports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400" smtClean="0"/>
              <a:t>Tables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648200" y="1600200"/>
            <a:ext cx="4114800" cy="4572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6628" name="Picture 1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2540000"/>
            <a:ext cx="4038600" cy="2646363"/>
          </a:xfrm>
          <a:ln>
            <a:solidFill>
              <a:schemeClr val="tx1"/>
            </a:solidFill>
          </a:ln>
        </p:spPr>
      </p:pic>
      <p:pic>
        <p:nvPicPr>
          <p:cNvPr id="26629" name="Picture 1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38800" y="2203450"/>
            <a:ext cx="2057400" cy="979488"/>
          </a:xfrm>
        </p:spPr>
      </p:pic>
      <p:pic>
        <p:nvPicPr>
          <p:cNvPr id="26630" name="Picture 1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624513" y="4584700"/>
            <a:ext cx="2085975" cy="895350"/>
          </a:xfr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0145-867F-4100-B186-B84F428161E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765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4463" y="1600200"/>
            <a:ext cx="4351337" cy="4876800"/>
          </a:xfrm>
          <a:ln>
            <a:solidFill>
              <a:schemeClr val="tx1"/>
            </a:solidFill>
          </a:ln>
        </p:spPr>
      </p:pic>
      <p:pic>
        <p:nvPicPr>
          <p:cNvPr id="27652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34000" y="1804988"/>
            <a:ext cx="3200400" cy="4086225"/>
          </a:xfr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867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9200" y="1819275"/>
            <a:ext cx="3200400" cy="4057650"/>
          </a:xfrm>
          <a:ln>
            <a:solidFill>
              <a:schemeClr val="tx1"/>
            </a:solidFill>
          </a:ln>
        </p:spPr>
      </p:pic>
      <p:pic>
        <p:nvPicPr>
          <p:cNvPr id="28676" name="Picture 6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524000"/>
            <a:ext cx="4038600" cy="4525963"/>
          </a:xfrm>
          <a:ln>
            <a:solidFill>
              <a:schemeClr val="tx1"/>
            </a:solidFill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085487-FA0F-44AF-8F91-C8A81D2E5FDB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29699" name="Picture 14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600200"/>
            <a:ext cx="4038600" cy="4495800"/>
          </a:xfrm>
          <a:noFill/>
          <a:ln>
            <a:solidFill>
              <a:schemeClr val="tx1"/>
            </a:solidFill>
          </a:ln>
        </p:spPr>
      </p:pic>
      <p:pic>
        <p:nvPicPr>
          <p:cNvPr id="29700" name="Picture 1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1997075"/>
            <a:ext cx="4038600" cy="1392238"/>
          </a:xfrm>
        </p:spPr>
      </p:pic>
      <p:pic>
        <p:nvPicPr>
          <p:cNvPr id="29701" name="Picture 15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5357813" y="4246563"/>
            <a:ext cx="2619375" cy="1571625"/>
          </a:xfrm>
        </p:spPr>
      </p:pic>
      <p:sp>
        <p:nvSpPr>
          <p:cNvPr id="8" name="Rectangle 7"/>
          <p:cNvSpPr/>
          <p:nvPr/>
        </p:nvSpPr>
        <p:spPr>
          <a:xfrm>
            <a:off x="4648200" y="1600200"/>
            <a:ext cx="4038600" cy="4495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0145-867F-4100-B186-B84F428161E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30723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66800" y="2222500"/>
            <a:ext cx="2819400" cy="941388"/>
          </a:xfrm>
          <a:ln>
            <a:solidFill>
              <a:schemeClr val="tx1"/>
            </a:solidFill>
          </a:ln>
        </p:spPr>
      </p:pic>
      <p:pic>
        <p:nvPicPr>
          <p:cNvPr id="30724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634038" y="1851025"/>
            <a:ext cx="2066925" cy="1684338"/>
          </a:xfrm>
          <a:ln>
            <a:solidFill>
              <a:schemeClr val="tx1"/>
            </a:solidFill>
          </a:ln>
        </p:spPr>
      </p:pic>
      <p:pic>
        <p:nvPicPr>
          <p:cNvPr id="30725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57200" y="4076700"/>
            <a:ext cx="4038600" cy="1911350"/>
          </a:xfr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E9A1E-5757-4ACD-BBBE-DC5F3F10FD9B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Application Screen Elements example (1)</a:t>
            </a:r>
            <a:endParaRPr lang="en-US" sz="2800" smtClean="0"/>
          </a:p>
        </p:txBody>
      </p:sp>
      <p:pic>
        <p:nvPicPr>
          <p:cNvPr id="31747" name="Picture 19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04888" y="1600200"/>
            <a:ext cx="2943225" cy="4525963"/>
          </a:xfrm>
          <a:ln>
            <a:solidFill>
              <a:schemeClr val="tx1"/>
            </a:solidFill>
          </a:ln>
        </p:spPr>
      </p:pic>
      <p:pic>
        <p:nvPicPr>
          <p:cNvPr id="31748" name="Picture 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48200" y="2006600"/>
            <a:ext cx="4038600" cy="1373188"/>
          </a:xfrm>
          <a:noFill/>
          <a:ln>
            <a:solidFill>
              <a:schemeClr val="tx1"/>
            </a:solidFill>
          </a:ln>
        </p:spPr>
      </p:pic>
      <p:pic>
        <p:nvPicPr>
          <p:cNvPr id="31749" name="Picture 1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648200" y="4052888"/>
            <a:ext cx="4038600" cy="1958975"/>
          </a:xfr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A40145-867F-4100-B186-B84F428161E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err="1" smtClean="0"/>
              <a:t>Antarmuka</a:t>
            </a:r>
            <a:r>
              <a:rPr lang="en-US" sz="4000" dirty="0" smtClean="0"/>
              <a:t> yang </a:t>
            </a:r>
            <a:r>
              <a:rPr lang="en-US" sz="4000" dirty="0" err="1" smtClean="0"/>
              <a:t>baik</a:t>
            </a:r>
            <a:endParaRPr lang="en-US" sz="4000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en-US" sz="2800" dirty="0" smtClean="0"/>
          </a:p>
          <a:p>
            <a:pPr algn="just"/>
            <a:r>
              <a:rPr lang="id-ID" sz="2400" dirty="0" smtClean="0"/>
              <a:t>Mencerminkan kemampuan, kebutuhan, dan tugas penggunanya.</a:t>
            </a:r>
            <a:br>
              <a:rPr lang="id-ID" sz="2400" dirty="0" smtClean="0"/>
            </a:br>
            <a:r>
              <a:rPr lang="id-ID" sz="2400" dirty="0" smtClean="0"/>
              <a:t>Dikembangkan dalam batasan fisik yang dipaksakan ditampilkan oleh perangkat keras.</a:t>
            </a:r>
            <a:endParaRPr lang="en-US" sz="2400" dirty="0" smtClean="0"/>
          </a:p>
          <a:p>
            <a:pPr algn="just"/>
            <a:r>
              <a:rPr lang="id-ID" sz="2400" dirty="0" smtClean="0"/>
              <a:t>Memanfaatkan kemampuan perangkat lunak pengendalian secara efektif.</a:t>
            </a:r>
            <a:endParaRPr lang="en-US" sz="2400" dirty="0" smtClean="0"/>
          </a:p>
          <a:p>
            <a:pPr algn="just"/>
            <a:r>
              <a:rPr lang="id-ID" sz="2400" dirty="0" smtClean="0"/>
              <a:t>Mencapai tujuan bisnis dari sistem yang dirancang.</a:t>
            </a:r>
          </a:p>
          <a:p>
            <a:pPr eaLnBrk="1" hangingPunct="1">
              <a:lnSpc>
                <a:spcPct val="90000"/>
              </a:lnSpc>
            </a:pPr>
            <a:endParaRPr lang="en-US" sz="28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Organization and Structure Guidelines</a:t>
            </a:r>
            <a:endParaRPr lang="en-US" sz="400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i="1" smtClean="0"/>
              <a:t>Information Entry and Modification (Conversational) Screens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Grids</a:t>
            </a:r>
          </a:p>
          <a:p>
            <a:pPr eaLnBrk="1" hangingPunct="1">
              <a:lnSpc>
                <a:spcPct val="80000"/>
              </a:lnSpc>
            </a:pPr>
            <a:r>
              <a:rPr lang="en-US" i="1" smtClean="0"/>
              <a:t>Text Entry from a Source Document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Dedicated Source Document Screens</a:t>
            </a:r>
          </a:p>
          <a:p>
            <a:pPr eaLnBrk="1" hangingPunct="1">
              <a:lnSpc>
                <a:spcPct val="80000"/>
              </a:lnSpc>
            </a:pPr>
            <a:r>
              <a:rPr lang="en-US" i="1" smtClean="0"/>
              <a:t>Display/Read-Only Screens</a:t>
            </a:r>
            <a:endParaRPr lang="en-US" smtClean="0"/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Organization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Presentation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Arrangement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Justification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Data Display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b="1" smtClean="0"/>
              <a:t>Organization and Structure Guidelines</a:t>
            </a:r>
            <a:br>
              <a:rPr lang="en-US" sz="2800" b="1" smtClean="0"/>
            </a:br>
            <a:r>
              <a:rPr lang="en-US" sz="2800" b="1" smtClean="0"/>
              <a:t> example</a:t>
            </a:r>
            <a:endParaRPr lang="en-US" sz="2800" smtClean="0"/>
          </a:p>
        </p:txBody>
      </p:sp>
      <p:pic>
        <p:nvPicPr>
          <p:cNvPr id="33795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1851025"/>
            <a:ext cx="4038600" cy="1684338"/>
          </a:xfrm>
          <a:ln w="6350">
            <a:solidFill>
              <a:schemeClr val="tx1"/>
            </a:solidFill>
          </a:ln>
        </p:spPr>
      </p:pic>
      <p:pic>
        <p:nvPicPr>
          <p:cNvPr id="33796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5363" y="1968500"/>
            <a:ext cx="3724275" cy="1449388"/>
          </a:xfrm>
          <a:ln w="3175">
            <a:solidFill>
              <a:schemeClr val="tx1"/>
            </a:solidFill>
          </a:ln>
        </p:spPr>
      </p:pic>
      <p:pic>
        <p:nvPicPr>
          <p:cNvPr id="33797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681038" y="4603750"/>
            <a:ext cx="3590925" cy="857250"/>
          </a:xfrm>
          <a:ln w="6350">
            <a:solidFill>
              <a:schemeClr val="tx1"/>
            </a:solidFill>
          </a:ln>
        </p:spPr>
      </p:pic>
      <p:pic>
        <p:nvPicPr>
          <p:cNvPr id="33798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067300" y="4341813"/>
            <a:ext cx="3200400" cy="1381125"/>
          </a:xfrm>
          <a:ln w="6350">
            <a:solidFill>
              <a:schemeClr val="tx1"/>
            </a:solidFill>
          </a:ln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E9A1E-5757-4ACD-BBBE-DC5F3F10FD9B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Statistical Graphics</a:t>
            </a:r>
            <a:endParaRPr lang="en-US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sz="1600" dirty="0" smtClean="0"/>
              <a:t>Grafik statistik adalah data yang disajikan dalam format grafis.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G</a:t>
            </a:r>
            <a:r>
              <a:rPr lang="id-ID" sz="1600" dirty="0" smtClean="0"/>
              <a:t>rafik statistik harus memiliki kualitas sebagai berikut: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1600" dirty="0" smtClean="0"/>
              <a:t>	</a:t>
            </a:r>
            <a:r>
              <a:rPr lang="id-ID" sz="1600" dirty="0" smtClean="0"/>
              <a:t>Tujuan dan penggunaan grafik harus jelas.</a:t>
            </a:r>
            <a:br>
              <a:rPr lang="id-ID" sz="1600" dirty="0" smtClean="0"/>
            </a:br>
            <a:r>
              <a:rPr lang="id-ID" sz="1600" dirty="0" smtClean="0"/>
              <a:t>Jenis grafik harus dikenali.</a:t>
            </a:r>
            <a:br>
              <a:rPr lang="id-ID" sz="1600" dirty="0" smtClean="0"/>
            </a:br>
            <a:r>
              <a:rPr lang="id-ID" sz="1600" dirty="0" smtClean="0"/>
              <a:t>Jenis grafik harus membantu pengguna memahami data yang lebih mudah.</a:t>
            </a:r>
            <a:br>
              <a:rPr lang="id-ID" sz="1600" dirty="0" smtClean="0"/>
            </a:br>
            <a:r>
              <a:rPr lang="id-ID" sz="1600" dirty="0" smtClean="0"/>
              <a:t>Data harus diformat dan disajikan dengan benar.</a:t>
            </a:r>
            <a:br>
              <a:rPr lang="id-ID" sz="1600" dirty="0" smtClean="0"/>
            </a:br>
            <a:r>
              <a:rPr lang="id-ID" sz="1600" dirty="0" smtClean="0"/>
              <a:t>Data harus diformat dan disajikan untuk audiens </a:t>
            </a:r>
            <a:r>
              <a:rPr lang="en-US" sz="1600" dirty="0" smtClean="0"/>
              <a:t> yang </a:t>
            </a:r>
            <a:r>
              <a:rPr lang="id-ID" sz="1600" dirty="0" smtClean="0"/>
              <a:t>menggunakan.</a:t>
            </a:r>
            <a:br>
              <a:rPr lang="id-ID" sz="1600" dirty="0" smtClean="0"/>
            </a:br>
            <a:r>
              <a:rPr lang="id-ID" sz="1600" dirty="0" smtClean="0"/>
              <a:t>Grafik harus menghindari distorsi dengan menceritakan kebenaran tentang data.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Components of a Statistical Graphic : </a:t>
            </a:r>
            <a:r>
              <a:rPr lang="en-US" sz="1600" dirty="0" smtClean="0"/>
              <a:t>axes, scales, an area, a title and a legend or key,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Data Presentation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Axes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Scales and Scaling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Proportion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Lines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r>
              <a:rPr lang="en-US" sz="1600" b="1" i="1" dirty="0" smtClean="0"/>
              <a:t>Labeling</a:t>
            </a:r>
            <a:endParaRPr lang="en-US" sz="16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  <a:p>
            <a:pPr eaLnBrk="1" hangingPunct="1">
              <a:lnSpc>
                <a:spcPct val="80000"/>
              </a:lnSpc>
            </a:pPr>
            <a:endParaRPr lang="en-US" sz="1800" dirty="0" smtClean="0"/>
          </a:p>
        </p:txBody>
      </p:sp>
      <p:pic>
        <p:nvPicPr>
          <p:cNvPr id="3482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19600"/>
            <a:ext cx="3886200" cy="217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Types of Statistical Graphics</a:t>
            </a:r>
            <a:endParaRPr lang="en-US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447800"/>
            <a:ext cx="69342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b="1" i="1" smtClean="0"/>
              <a:t>Curve and Line Graphs : </a:t>
            </a:r>
            <a:r>
              <a:rPr lang="en-US" smtClean="0"/>
              <a:t>can be used to show relationships between sets of data defined by two continuous variables.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Surface Charts :</a:t>
            </a:r>
            <a:r>
              <a:rPr lang="en-US" smtClean="0"/>
              <a:t>If the data being depicted by a curve or line represents all the parts of a whole, consider developing a </a:t>
            </a:r>
            <a:r>
              <a:rPr lang="en-US" i="1" smtClean="0"/>
              <a:t>surface </a:t>
            </a:r>
            <a:r>
              <a:rPr lang="en-US" smtClean="0"/>
              <a:t>or </a:t>
            </a:r>
            <a:r>
              <a:rPr lang="en-US" i="1" smtClean="0"/>
              <a:t>area chart</a:t>
            </a:r>
            <a:r>
              <a:rPr lang="en-US" smtClean="0"/>
              <a:t>,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Scatterplots : </a:t>
            </a:r>
            <a:r>
              <a:rPr lang="en-US" smtClean="0"/>
              <a:t>can be used to show relationships among individual data points in a two-dimensional array.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Bar Charts : </a:t>
            </a:r>
            <a:r>
              <a:rPr lang="en-US" smtClean="0"/>
              <a:t>can be used to show a few differences between separate entities or to show differences in a variable at a few discrete intervals.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Segmented or Stacked Bars : </a:t>
            </a:r>
            <a:r>
              <a:rPr lang="en-US" smtClean="0"/>
              <a:t>If both the total measure of a value and its component portions are of interest, consider using </a:t>
            </a:r>
            <a:r>
              <a:rPr lang="en-US" i="1" smtClean="0"/>
              <a:t>segmented </a:t>
            </a:r>
            <a:r>
              <a:rPr lang="en-US" smtClean="0"/>
              <a:t>or </a:t>
            </a:r>
            <a:r>
              <a:rPr lang="en-US" i="1" smtClean="0"/>
              <a:t>stacked bars</a:t>
            </a:r>
            <a:r>
              <a:rPr lang="en-US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b="1" i="1" smtClean="0"/>
              <a:t>Pie Charts :</a:t>
            </a:r>
            <a:r>
              <a:rPr lang="en-US" smtClean="0"/>
              <a:t>can be used to show an apportionment of a total into its component parts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Types of Statistical Graphics example (1) </a:t>
            </a:r>
            <a:endParaRPr lang="en-US" sz="3200" smtClean="0"/>
          </a:p>
        </p:txBody>
      </p:sp>
      <p:pic>
        <p:nvPicPr>
          <p:cNvPr id="36867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76338" y="1860550"/>
            <a:ext cx="2600325" cy="1665288"/>
          </a:xfrm>
        </p:spPr>
      </p:pic>
      <p:pic>
        <p:nvPicPr>
          <p:cNvPr id="36868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76863" y="1873250"/>
            <a:ext cx="2581275" cy="1639888"/>
          </a:xfrm>
        </p:spPr>
      </p:pic>
      <p:pic>
        <p:nvPicPr>
          <p:cNvPr id="36869" name="Picture 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171575" y="4194175"/>
            <a:ext cx="2609850" cy="1676400"/>
          </a:xfrm>
        </p:spPr>
      </p:pic>
      <p:pic>
        <p:nvPicPr>
          <p:cNvPr id="36870" name="Picture 8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5272088" y="4160838"/>
            <a:ext cx="2790825" cy="1743075"/>
          </a:xfrm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BE9A1E-5757-4ACD-BBBE-DC5F3F10FD9B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b="1" smtClean="0"/>
              <a:t>Types of Statistical Graphics example (1) </a:t>
            </a:r>
            <a:endParaRPr lang="en-US" sz="3200" smtClean="0"/>
          </a:p>
        </p:txBody>
      </p:sp>
      <p:pic>
        <p:nvPicPr>
          <p:cNvPr id="37891" name="Picture 5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676400"/>
            <a:ext cx="4038600" cy="2185988"/>
          </a:xfrm>
        </p:spPr>
      </p:pic>
      <p:pic>
        <p:nvPicPr>
          <p:cNvPr id="37892" name="Picture 6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4038600"/>
            <a:ext cx="2209800" cy="2187575"/>
          </a:xfrm>
          <a:ln>
            <a:solidFill>
              <a:schemeClr val="tx1"/>
            </a:solidFill>
          </a:ln>
        </p:spPr>
      </p:pic>
      <p:pic>
        <p:nvPicPr>
          <p:cNvPr id="37893" name="Picture 7"/>
          <p:cNvPicPr>
            <a:picLocks noGrp="1" noChangeAspect="1" noChangeArrowheads="1"/>
          </p:cNvPicPr>
          <p:nvPr>
            <p:ph sz="half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267200" y="2286000"/>
            <a:ext cx="4724400" cy="3724275"/>
          </a:xfrm>
          <a:ln>
            <a:solidFill>
              <a:schemeClr val="tx1"/>
            </a:solidFill>
          </a:ln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11BC87-3998-4381-B77D-EC7D7E071069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610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 smtClean="0"/>
              <a:t>Technological Considerations in Interface Design</a:t>
            </a:r>
            <a:endParaRPr lang="en-US" sz="4000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905000" y="1600200"/>
            <a:ext cx="70104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b="1" smtClean="0"/>
              <a:t>Graphical Systems</a:t>
            </a:r>
            <a:endParaRPr lang="en-US" sz="180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Screen design must be compatible with the capabilities of the system, including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System power.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Screen size.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Screen resolution.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Display colors.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Other display features.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Screen design must be compatible with the capabilities of the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System platform being used.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Development and implementation tools being used.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Platform style guide being used.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System Power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Screen Size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Screen Resolution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Colors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Other Display Features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Platform Compatibility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Development and Implementation Tool Compatibility</a:t>
            </a:r>
            <a:endParaRPr lang="en-US" sz="1800" smtClean="0"/>
          </a:p>
          <a:p>
            <a:pPr eaLnBrk="1" hangingPunct="1">
              <a:lnSpc>
                <a:spcPct val="80000"/>
              </a:lnSpc>
            </a:pPr>
            <a:r>
              <a:rPr lang="en-US" sz="1800" b="1" i="1" smtClean="0"/>
              <a:t>Style Guide Compatibility</a:t>
            </a:r>
            <a:endParaRPr lang="en-US" sz="180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id-ID" sz="3200" dirty="0" smtClean="0"/>
              <a:t>Pertimbangan </a:t>
            </a:r>
            <a:r>
              <a:rPr lang="en-US" sz="3200" dirty="0" err="1" smtClean="0"/>
              <a:t>Manusia</a:t>
            </a:r>
            <a:r>
              <a:rPr lang="en-US" sz="3200" dirty="0" smtClean="0"/>
              <a:t> </a:t>
            </a:r>
            <a:r>
              <a:rPr lang="id-ID" sz="3200" dirty="0" smtClean="0"/>
              <a:t>dalam Design Interface dan Layar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id-ID" b="1" dirty="0" smtClean="0"/>
              <a:t>Cara Mencegah </a:t>
            </a:r>
            <a:r>
              <a:rPr lang="en-US" b="1" dirty="0" err="1" smtClean="0"/>
              <a:t>Timbul</a:t>
            </a:r>
            <a:r>
              <a:rPr lang="en-US" b="1" dirty="0" smtClean="0"/>
              <a:t> </a:t>
            </a:r>
            <a:r>
              <a:rPr lang="en-US" b="1" dirty="0" err="1" smtClean="0"/>
              <a:t>Masalah</a:t>
            </a:r>
            <a:r>
              <a:rPr lang="en-US" b="1" dirty="0" smtClean="0"/>
              <a:t> </a:t>
            </a:r>
            <a:r>
              <a:rPr lang="en-US" b="1" dirty="0" err="1" smtClean="0"/>
              <a:t>dari</a:t>
            </a:r>
            <a:r>
              <a:rPr lang="en-US" b="1" dirty="0" smtClean="0"/>
              <a:t> </a:t>
            </a:r>
            <a:r>
              <a:rPr lang="id-ID" b="1" dirty="0" smtClean="0"/>
              <a:t>Pengguna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Semua gangguan dan putus asa harus dihilangkan dalam desain.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id-ID" b="1" dirty="0" smtClean="0"/>
              <a:t>Apa yang Pengguna</a:t>
            </a:r>
            <a:r>
              <a:rPr lang="en-US" b="1" dirty="0" smtClean="0"/>
              <a:t> </a:t>
            </a:r>
            <a:r>
              <a:rPr lang="en-US" b="1" dirty="0" err="1" smtClean="0"/>
              <a:t>Inginkan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Arah yang diinginkan adalah menuju kesederhanaan, kejelasan, dan dimengerti</a:t>
            </a: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id-ID" b="1" dirty="0" smtClean="0"/>
              <a:t>Apa</a:t>
            </a:r>
            <a:r>
              <a:rPr lang="en-US" b="1" dirty="0" smtClean="0"/>
              <a:t> yang</a:t>
            </a:r>
            <a:r>
              <a:rPr lang="id-ID" b="1" dirty="0" smtClean="0"/>
              <a:t> </a:t>
            </a:r>
            <a:r>
              <a:rPr lang="id-ID" b="1" dirty="0" smtClean="0"/>
              <a:t>Pengguna Lakukan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dirty="0" smtClean="0"/>
              <a:t>Ketika berinteraksi dengan komputer, pengguna:</a:t>
            </a:r>
            <a:endParaRPr lang="en-US" dirty="0" smtClean="0"/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Mengidentifikasi tugas yang harus dilakukan atau kebutuhan untuk dipenuhi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Memutuskan bagaimana tugas akan diselesaikan atau kebutuhan terpenuhi.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Komputer Memanipulasi kontrol.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Mengumpulkan data yang diperlukan atau konten sementara menyaring data yang bermakna atau konten.</a:t>
            </a:r>
            <a:endParaRPr lang="en-US" sz="1400" dirty="0" smtClean="0">
              <a:latin typeface="+mj-lt"/>
            </a:endParaRPr>
          </a:p>
          <a:p>
            <a:pPr lvl="1" eaLnBrk="1" hangingPunct="1">
              <a:lnSpc>
                <a:spcPct val="80000"/>
              </a:lnSpc>
            </a:pPr>
            <a:r>
              <a:rPr lang="id-ID" sz="1400" dirty="0" smtClean="0">
                <a:latin typeface="+mj-lt"/>
              </a:rPr>
              <a:t>Bentuk penilaian menghasilkan keputusan yang relevan dengan tugas atau</a:t>
            </a:r>
            <a:r>
              <a:rPr lang="en-US" sz="1400" dirty="0" smtClean="0">
                <a:latin typeface="+mj-lt"/>
              </a:rPr>
              <a:t> </a:t>
            </a:r>
            <a:r>
              <a:rPr lang="en-US" sz="1400" dirty="0" err="1" smtClean="0">
                <a:latin typeface="+mj-lt"/>
              </a:rPr>
              <a:t>kebutuhan</a:t>
            </a:r>
            <a:r>
              <a:rPr lang="id-ID" sz="1400" dirty="0" smtClean="0">
                <a:latin typeface="+mj-lt"/>
              </a:rPr>
              <a:t>.</a:t>
            </a:r>
            <a:endParaRPr lang="en-US" sz="1400" dirty="0" smtClean="0">
              <a:latin typeface="+mj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Interface Design Goals</a:t>
            </a:r>
            <a:endParaRPr 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Mengurangi pekerjaan visual.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pekerjaan intelektual.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kerja memori.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kerja motor.</a:t>
            </a:r>
            <a:endParaRPr lang="en-US" dirty="0" smtClean="0"/>
          </a:p>
          <a:p>
            <a:pPr eaLnBrk="1" hangingPunct="1"/>
            <a:r>
              <a:rPr lang="id-ID" dirty="0" smtClean="0"/>
              <a:t>Mengurangi atau menghilangkan beban atau instruksi dikenakan oleh teknologi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The Test for a Good Design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d-ID" dirty="0" smtClean="0"/>
              <a:t>Sebuah tes sederhana untuk desain yang baik</a:t>
            </a:r>
            <a:endParaRPr lang="en-US" dirty="0" smtClean="0"/>
          </a:p>
          <a:p>
            <a:pPr algn="just"/>
            <a:r>
              <a:rPr lang="id-ID" dirty="0" smtClean="0"/>
              <a:t>Apakah semua elemen layar atau halaman web diidentifikasi oleh isyarat lain selain dengan membaca kata-kata yang membuat mereka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didefinisikan</a:t>
            </a:r>
            <a:r>
              <a:rPr lang="id-ID" dirty="0" smtClean="0"/>
              <a:t>?</a:t>
            </a:r>
            <a:endParaRPr lang="en-US" dirty="0" smtClean="0"/>
          </a:p>
          <a:p>
            <a:pPr algn="just"/>
            <a:r>
              <a:rPr lang="id-ID" dirty="0" smtClean="0"/>
              <a:t>Interface terbaik membuat semuanya jelas pada layar.</a:t>
            </a:r>
          </a:p>
          <a:p>
            <a:pPr algn="just" eaLnBrk="1" hangingPunct="1"/>
            <a:endParaRPr lang="en-US" dirty="0" smtClean="0"/>
          </a:p>
          <a:p>
            <a:pPr algn="just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b="1" smtClean="0"/>
              <a:t>Screen and Web Page Meaning and Purpose</a:t>
            </a:r>
            <a:endParaRPr lang="en-US" sz="40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id-ID" sz="2400" dirty="0" smtClean="0"/>
              <a:t>Semua elemen antarmuka harus memiliki makna untuk pengguna dan melayani tujuan dalam melaksanakan tugas atau memenuhi kebutuhan.</a:t>
            </a:r>
            <a:endParaRPr lang="en-US" sz="2400" dirty="0" smtClean="0"/>
          </a:p>
          <a:p>
            <a:pPr algn="just" eaLnBrk="1" hangingPunct="1">
              <a:lnSpc>
                <a:spcPct val="90000"/>
              </a:lnSpc>
            </a:pPr>
            <a:r>
              <a:rPr lang="id-ID" sz="2400" dirty="0" smtClean="0"/>
              <a:t>Jika elemen tidak memiliki arti bagi pengguna,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disebut</a:t>
            </a:r>
            <a:r>
              <a:rPr lang="en-US" sz="2400" dirty="0" smtClean="0"/>
              <a:t> </a:t>
            </a:r>
            <a:r>
              <a:rPr lang="id-ID" sz="2400" dirty="0" smtClean="0"/>
              <a:t>kebisingan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antarmuka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id-ID" sz="1600" dirty="0" smtClean="0"/>
              <a:t>Kebisingan adalah informasi </a:t>
            </a:r>
            <a:r>
              <a:rPr lang="en-US" sz="1600" dirty="0" err="1" smtClean="0"/>
              <a:t>tidak</a:t>
            </a:r>
            <a:r>
              <a:rPr lang="en-US" sz="1600" dirty="0" smtClean="0"/>
              <a:t> </a:t>
            </a:r>
            <a:r>
              <a:rPr lang="id-ID" sz="1600" dirty="0" smtClean="0"/>
              <a:t>berguna. Sinyal</a:t>
            </a:r>
            <a:r>
              <a:rPr lang="en-US" sz="1600" dirty="0" smtClean="0"/>
              <a:t> </a:t>
            </a:r>
            <a:r>
              <a:rPr lang="en-US" sz="1600" dirty="0" err="1" smtClean="0"/>
              <a:t>merupakan</a:t>
            </a:r>
            <a:r>
              <a:rPr lang="id-ID" sz="1600" dirty="0" smtClean="0"/>
              <a:t> informasi yang berguna</a:t>
            </a:r>
            <a:endParaRPr lang="en-US" sz="16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id-ID" sz="1600" dirty="0" smtClean="0"/>
              <a:t>Kebisingan mengurangi kejelasan layar atau halaman Web</a:t>
            </a:r>
            <a:endParaRPr lang="en-US" sz="1600" dirty="0" smtClean="0"/>
          </a:p>
          <a:p>
            <a:pPr lvl="1" algn="just" eaLnBrk="1" hangingPunct="1">
              <a:lnSpc>
                <a:spcPct val="90000"/>
              </a:lnSpc>
            </a:pPr>
            <a:r>
              <a:rPr lang="id-ID" sz="1600" dirty="0" smtClean="0"/>
              <a:t>Tujuan dalam desain adalah untuk meminimalkan kebisingan dan memaksimalkan sinyal</a:t>
            </a:r>
            <a:endParaRPr lang="en-US" sz="1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Starting Point</a:t>
            </a:r>
            <a:endParaRPr 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dirty="0" smtClean="0"/>
              <a:t>Menyediakan titik awal yang jelas di sudut layar yang kiri atas.</a:t>
            </a:r>
            <a:endParaRPr lang="en-US" dirty="0" smtClean="0"/>
          </a:p>
          <a:p>
            <a:pPr algn="just"/>
            <a:r>
              <a:rPr lang="id-ID" dirty="0" smtClean="0"/>
              <a:t>Fokus perhatian pengguna pada bagian yang paling penting dari sebuah layar atau halaman.</a:t>
            </a:r>
            <a:endParaRPr lang="en-US" dirty="0" smtClean="0"/>
          </a:p>
          <a:p>
            <a:pPr lvl="1"/>
            <a:r>
              <a:rPr lang="id-ID" sz="1400" dirty="0" smtClean="0"/>
              <a:t>Menampilkan Tekstual</a:t>
            </a:r>
            <a:br>
              <a:rPr lang="id-ID" sz="1400" dirty="0" smtClean="0"/>
            </a:br>
            <a:r>
              <a:rPr lang="id-ID" sz="1400" dirty="0" smtClean="0"/>
              <a:t>Melihat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id-ID" sz="1400" dirty="0" smtClean="0"/>
              <a:t>menampilkan informasi tekstual, biasanya mata satu langkah pertama ke tengah kiri atas layar, dan kemudian dengan cepat bergerak melalui layar searah jarum jam</a:t>
            </a:r>
            <a:endParaRPr lang="en-US" sz="1400" dirty="0" smtClean="0"/>
          </a:p>
          <a:p>
            <a:pPr lvl="1"/>
            <a:r>
              <a:rPr lang="id-ID" sz="1400" dirty="0" smtClean="0"/>
              <a:t>Menampilkan grafis dan Web</a:t>
            </a:r>
            <a:br>
              <a:rPr lang="id-ID" sz="1400" dirty="0" smtClean="0"/>
            </a:br>
            <a:r>
              <a:rPr lang="id-ID" sz="1400" dirty="0" smtClean="0"/>
              <a:t>orang mengambil keuntungan dari detail visual seperti ruang putih atau komponen yang menonjol mencolok dari komponen lainnya.</a:t>
            </a:r>
            <a:endParaRPr lang="en-US" sz="1400" dirty="0" smtClean="0"/>
          </a:p>
          <a:p>
            <a:pPr lvl="1"/>
            <a:r>
              <a:rPr lang="id-ID" sz="1400" dirty="0" smtClean="0"/>
              <a:t>Orang cenderung melihat teks pertama, bukan gambar.</a:t>
            </a:r>
            <a:br>
              <a:rPr lang="id-ID" sz="1400" dirty="0" smtClean="0"/>
            </a:br>
            <a:r>
              <a:rPr lang="id-ID" sz="1400" dirty="0" smtClean="0"/>
              <a:t>Jenis lebih besar mendominasi tipe yang lebih kecil.</a:t>
            </a:r>
            <a:br>
              <a:rPr lang="id-ID" sz="1400" dirty="0" smtClean="0"/>
            </a:br>
            <a:r>
              <a:rPr lang="id-ID" sz="1400" dirty="0" smtClean="0"/>
              <a:t>Mengubah informasi ditinjau sebelum informasi non-berubah.</a:t>
            </a:r>
          </a:p>
          <a:p>
            <a:pPr lvl="2" eaLnBrk="1" hangingPunct="1">
              <a:lnSpc>
                <a:spcPct val="90000"/>
              </a:lnSpc>
            </a:pPr>
            <a:endParaRPr lang="en-US" sz="14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smtClean="0"/>
              <a:t>Ordering of Data and Content</a:t>
            </a:r>
            <a:endParaRPr lang="en-US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1600" dirty="0" smtClean="0"/>
              <a:t>Bagilah informasi ke unit yang logis, bermakna, dan masuk akal.</a:t>
            </a:r>
            <a:endParaRPr lang="en-US" sz="1600" dirty="0" smtClean="0"/>
          </a:p>
          <a:p>
            <a:pPr algn="just"/>
            <a:r>
              <a:rPr lang="en-US" sz="1600" dirty="0" smtClean="0"/>
              <a:t>Di</a:t>
            </a:r>
            <a:r>
              <a:rPr lang="id-ID" sz="1600" dirty="0" smtClean="0"/>
              <a:t>atur oleh derajat keterkaitan antara data atau informasi.</a:t>
            </a:r>
            <a:endParaRPr lang="en-US" sz="1600" dirty="0" smtClean="0"/>
          </a:p>
          <a:p>
            <a:pPr algn="just"/>
            <a:r>
              <a:rPr lang="id-ID" sz="1600" dirty="0" smtClean="0"/>
              <a:t>Memberikan pemesanan unit layar informasi dan unsur-unsur yang diprioritaskan sesuai dengan harapan dan kebutuhan pengguna.</a:t>
            </a:r>
            <a:endParaRPr lang="en-US" sz="1600" dirty="0" smtClean="0"/>
          </a:p>
          <a:p>
            <a:r>
              <a:rPr lang="en-US" sz="1600" dirty="0" err="1" smtClean="0"/>
              <a:t>Beberapa</a:t>
            </a:r>
            <a:r>
              <a:rPr lang="en-US" sz="1600" dirty="0" smtClean="0"/>
              <a:t> k</a:t>
            </a:r>
            <a:r>
              <a:rPr lang="id-ID" sz="1600" dirty="0" smtClean="0"/>
              <a:t>emungkinan </a:t>
            </a:r>
            <a:r>
              <a:rPr lang="en-US" sz="1600" dirty="0" smtClean="0"/>
              <a:t>yang t</a:t>
            </a:r>
            <a:r>
              <a:rPr lang="id-ID" sz="1600" dirty="0" smtClean="0"/>
              <a:t>ermasuk skema pemesanan</a:t>
            </a:r>
            <a:br>
              <a:rPr lang="id-ID" sz="1600" dirty="0" smtClean="0"/>
            </a:br>
            <a:r>
              <a:rPr lang="id-ID" sz="1600" dirty="0" smtClean="0"/>
              <a:t> </a:t>
            </a:r>
            <a:r>
              <a:rPr lang="en-US" sz="1600" dirty="0" smtClean="0"/>
              <a:t> </a:t>
            </a:r>
            <a:r>
              <a:rPr lang="id-ID" sz="1200" dirty="0" smtClean="0"/>
              <a:t>Konvensional</a:t>
            </a:r>
            <a:r>
              <a:rPr lang="id-ID" sz="1200" dirty="0" smtClean="0"/>
              <a:t>.</a:t>
            </a:r>
            <a:br>
              <a:rPr lang="id-ID" sz="1200" dirty="0" smtClean="0"/>
            </a:br>
            <a:r>
              <a:rPr lang="id-ID" sz="1200" dirty="0" smtClean="0"/>
              <a:t>  Urutan digunakan.</a:t>
            </a:r>
            <a:br>
              <a:rPr lang="id-ID" sz="1200" dirty="0" smtClean="0"/>
            </a:br>
            <a:r>
              <a:rPr lang="id-ID" sz="1200" dirty="0" smtClean="0"/>
              <a:t>  Frekuensi digunakan.</a:t>
            </a:r>
            <a:br>
              <a:rPr lang="id-ID" sz="1200" dirty="0" smtClean="0"/>
            </a:br>
            <a:r>
              <a:rPr lang="id-ID" sz="1200" dirty="0" smtClean="0"/>
              <a:t>  Fungsi.</a:t>
            </a:r>
            <a:br>
              <a:rPr lang="id-ID" sz="1200" dirty="0" smtClean="0"/>
            </a:br>
            <a:r>
              <a:rPr lang="id-ID" sz="1200" dirty="0" smtClean="0"/>
              <a:t>  Pentingnya.</a:t>
            </a:r>
            <a:br>
              <a:rPr lang="id-ID" sz="1200" dirty="0" smtClean="0"/>
            </a:br>
            <a:r>
              <a:rPr lang="id-ID" sz="1200" dirty="0" smtClean="0"/>
              <a:t>  Umum ke spesifik.</a:t>
            </a:r>
            <a:endParaRPr lang="en-US" sz="1200" dirty="0" smtClean="0"/>
          </a:p>
          <a:p>
            <a:pPr algn="just"/>
            <a:r>
              <a:rPr lang="id-ID" sz="1600" dirty="0" smtClean="0"/>
              <a:t>Bentuk kelompok-kelompok yang mencakup semua kemungkinan.</a:t>
            </a:r>
            <a:endParaRPr lang="en-US" sz="1600" dirty="0" smtClean="0"/>
          </a:p>
          <a:p>
            <a:pPr algn="just"/>
            <a:r>
              <a:rPr lang="id-ID" sz="1600" dirty="0" smtClean="0"/>
              <a:t>Pastikan bahwa informasi yang harus dibandingkan adalah terlihat pada saat yang sama.</a:t>
            </a:r>
            <a:endParaRPr lang="en-US" sz="1600" dirty="0" smtClean="0"/>
          </a:p>
          <a:p>
            <a:pPr algn="just"/>
            <a:r>
              <a:rPr lang="id-ID" sz="1600" dirty="0" smtClean="0"/>
              <a:t>Pastikan bahwa informasi hanya relatif terhadap tugas-tugas pengguna atau kebutuhan disajikan pada layar.</a:t>
            </a:r>
            <a:endParaRPr lang="id-ID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E7FB3-BF29-40B9-B499-6818F82688C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!!imk5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4-Step2_Understand_The_Business_Function</Template>
  <TotalTime>804</TotalTime>
  <Words>1409</Words>
  <Application>Microsoft Office PowerPoint</Application>
  <PresentationFormat>On-screen Show (4:3)</PresentationFormat>
  <Paragraphs>301</Paragraphs>
  <Slides>36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!!imk5</vt:lpstr>
      <vt:lpstr> Understand the Principles of Good Interface and Screen Design </vt:lpstr>
      <vt:lpstr>Outline</vt:lpstr>
      <vt:lpstr>Antarmuka yang baik</vt:lpstr>
      <vt:lpstr>Pertimbangan Manusia dalam Design Interface dan Layar</vt:lpstr>
      <vt:lpstr>Interface Design Goals</vt:lpstr>
      <vt:lpstr>The Test for a Good Design</vt:lpstr>
      <vt:lpstr>Screen and Web Page Meaning and Purpose</vt:lpstr>
      <vt:lpstr>Starting Point</vt:lpstr>
      <vt:lpstr>Ordering of Data and Content</vt:lpstr>
      <vt:lpstr>Ordering Web Pages</vt:lpstr>
      <vt:lpstr>Navigation and Flow</vt:lpstr>
      <vt:lpstr>Visually Pleasing Composition</vt:lpstr>
      <vt:lpstr>Visually Pleasing Composition (example)</vt:lpstr>
      <vt:lpstr>Visually Pleasing Composition (example)</vt:lpstr>
      <vt:lpstr>Visually Pleasing Composition (example)</vt:lpstr>
      <vt:lpstr>Visually Pleasing Composition (example)</vt:lpstr>
      <vt:lpstr>Visually Pleasing Composition (example)</vt:lpstr>
      <vt:lpstr>Distinctiveness (Kekhususan)</vt:lpstr>
      <vt:lpstr>Focus and Emphasis (tekanan)</vt:lpstr>
      <vt:lpstr>Menyampaikan Tingkat Kedalaman atau Tampilan Tiga-Dimensi</vt:lpstr>
      <vt:lpstr>Presenting Information Simply and Meaningfully</vt:lpstr>
      <vt:lpstr>Application and Page Size</vt:lpstr>
      <vt:lpstr>Application Screen Elements</vt:lpstr>
      <vt:lpstr>Application Screen Elements example (1)</vt:lpstr>
      <vt:lpstr>Application Screen Elements example (1)</vt:lpstr>
      <vt:lpstr>Application Screen Elements example (1)</vt:lpstr>
      <vt:lpstr>Application Screen Elements example (1)</vt:lpstr>
      <vt:lpstr>Application Screen Elements example (1)</vt:lpstr>
      <vt:lpstr>Application Screen Elements example (1)</vt:lpstr>
      <vt:lpstr>Organization and Structure Guidelines</vt:lpstr>
      <vt:lpstr>Organization and Structure Guidelines  example</vt:lpstr>
      <vt:lpstr>Statistical Graphics</vt:lpstr>
      <vt:lpstr>Types of Statistical Graphics</vt:lpstr>
      <vt:lpstr>Types of Statistical Graphics example (1) </vt:lpstr>
      <vt:lpstr>Types of Statistical Graphics example (1) </vt:lpstr>
      <vt:lpstr>Technological Considerations in Interface Design</vt:lpstr>
    </vt:vector>
  </TitlesOfParts>
  <Company>Private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Understand the Principles of Good Interface and Screen Design </dc:title>
  <cp:lastModifiedBy>Valued Acer Customer</cp:lastModifiedBy>
  <cp:revision>51</cp:revision>
  <dcterms:created xsi:type="dcterms:W3CDTF">2010-03-17T07:00:16Z</dcterms:created>
  <dcterms:modified xsi:type="dcterms:W3CDTF">2012-03-25T03:23:27Z</dcterms:modified>
</cp:coreProperties>
</file>