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7"/>
  </p:notesMasterIdLst>
  <p:sldIdLst>
    <p:sldId id="256" r:id="rId2"/>
    <p:sldId id="260" r:id="rId3"/>
    <p:sldId id="292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88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60"/>
  </p:normalViewPr>
  <p:slideViewPr>
    <p:cSldViewPr>
      <p:cViewPr>
        <p:scale>
          <a:sx n="50" d="100"/>
          <a:sy n="50" d="100"/>
        </p:scale>
        <p:origin x="-9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A8C61A-C288-43DA-B218-A122262EA8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C89B19-AD85-4ECB-A366-9908D4EEE2C6}">
      <dgm:prSet phldrT="[Text]"/>
      <dgm:spPr/>
      <dgm:t>
        <a:bodyPr/>
        <a:lstStyle/>
        <a:p>
          <a:r>
            <a:rPr lang="en-US" dirty="0" err="1" smtClean="0"/>
            <a:t>Pertimbangan</a:t>
          </a:r>
          <a:r>
            <a:rPr lang="en-US" dirty="0" smtClean="0"/>
            <a:t> </a:t>
          </a:r>
          <a:r>
            <a:rPr lang="en-US" dirty="0" err="1" smtClean="0"/>
            <a:t>Manusia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Desain</a:t>
          </a:r>
          <a:r>
            <a:rPr lang="en-US" dirty="0" smtClean="0"/>
            <a:t> </a:t>
          </a:r>
          <a:r>
            <a:rPr lang="en-US" dirty="0" err="1" smtClean="0"/>
            <a:t>Antarmuka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Layar</a:t>
          </a:r>
          <a:endParaRPr lang="en-US" dirty="0"/>
        </a:p>
      </dgm:t>
    </dgm:pt>
    <dgm:pt modelId="{A2A89D77-CC3F-449B-B1BA-59BF07571F40}" type="parTrans" cxnId="{4B4C02C5-5157-4797-8A7A-BCADD72EBF6B}">
      <dgm:prSet/>
      <dgm:spPr/>
      <dgm:t>
        <a:bodyPr/>
        <a:lstStyle/>
        <a:p>
          <a:endParaRPr lang="en-US"/>
        </a:p>
      </dgm:t>
    </dgm:pt>
    <dgm:pt modelId="{586B8454-9CA1-453C-97E7-93D295096AA1}" type="sibTrans" cxnId="{4B4C02C5-5157-4797-8A7A-BCADD72EBF6B}">
      <dgm:prSet/>
      <dgm:spPr/>
      <dgm:t>
        <a:bodyPr/>
        <a:lstStyle/>
        <a:p>
          <a:endParaRPr lang="en-US"/>
        </a:p>
      </dgm:t>
    </dgm:pt>
    <dgm:pt modelId="{66078CEB-A2C4-48F8-837A-6121B056A2CA}">
      <dgm:prSet phldrT="[Text]" phldr="1"/>
      <dgm:spPr/>
      <dgm:t>
        <a:bodyPr/>
        <a:lstStyle/>
        <a:p>
          <a:endParaRPr lang="en-US" dirty="0"/>
        </a:p>
      </dgm:t>
    </dgm:pt>
    <dgm:pt modelId="{541B7051-9D8F-493A-9205-0C51065FDB0D}" type="parTrans" cxnId="{BA3C87BB-4EEA-4BD1-91CE-B1DCFC45769C}">
      <dgm:prSet/>
      <dgm:spPr/>
      <dgm:t>
        <a:bodyPr/>
        <a:lstStyle/>
        <a:p>
          <a:endParaRPr lang="en-US"/>
        </a:p>
      </dgm:t>
    </dgm:pt>
    <dgm:pt modelId="{2FE1E61B-B780-41E1-9B4D-957CDB37E31F}" type="sibTrans" cxnId="{BA3C87BB-4EEA-4BD1-91CE-B1DCFC45769C}">
      <dgm:prSet/>
      <dgm:spPr/>
      <dgm:t>
        <a:bodyPr/>
        <a:lstStyle/>
        <a:p>
          <a:endParaRPr lang="en-US"/>
        </a:p>
      </dgm:t>
    </dgm:pt>
    <dgm:pt modelId="{22D5BCE6-A7A2-478A-A9BC-3D5328952471}">
      <dgm:prSet phldrT="[Text]"/>
      <dgm:spPr/>
      <dgm:t>
        <a:bodyPr/>
        <a:lstStyle/>
        <a:p>
          <a:r>
            <a:rPr lang="en-US" dirty="0" err="1" smtClean="0"/>
            <a:t>Pertimbangan</a:t>
          </a:r>
          <a:r>
            <a:rPr lang="en-US" dirty="0" smtClean="0"/>
            <a:t> </a:t>
          </a:r>
          <a:r>
            <a:rPr lang="en-US" dirty="0" err="1" smtClean="0"/>
            <a:t>Teknologi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Desain</a:t>
          </a:r>
          <a:r>
            <a:rPr lang="en-US" dirty="0" smtClean="0"/>
            <a:t> </a:t>
          </a:r>
          <a:r>
            <a:rPr lang="en-US" dirty="0" err="1" smtClean="0"/>
            <a:t>Antarmuka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Layar</a:t>
          </a:r>
          <a:endParaRPr lang="en-US" dirty="0"/>
        </a:p>
      </dgm:t>
    </dgm:pt>
    <dgm:pt modelId="{6F29E40D-A28E-40C8-BB22-205F364FAD48}" type="parTrans" cxnId="{CC25B1E5-F65A-47DB-82A1-076F5029B397}">
      <dgm:prSet/>
      <dgm:spPr/>
      <dgm:t>
        <a:bodyPr/>
        <a:lstStyle/>
        <a:p>
          <a:endParaRPr lang="en-US"/>
        </a:p>
      </dgm:t>
    </dgm:pt>
    <dgm:pt modelId="{B7389A9A-D0CC-444C-AF9E-4A076245629A}" type="sibTrans" cxnId="{CC25B1E5-F65A-47DB-82A1-076F5029B397}">
      <dgm:prSet/>
      <dgm:spPr/>
      <dgm:t>
        <a:bodyPr/>
        <a:lstStyle/>
        <a:p>
          <a:endParaRPr lang="en-US"/>
        </a:p>
      </dgm:t>
    </dgm:pt>
    <dgm:pt modelId="{56BF2B23-401C-4C15-8D37-8202ADDD280F}">
      <dgm:prSet phldrT="[Text]" phldr="1"/>
      <dgm:spPr/>
      <dgm:t>
        <a:bodyPr/>
        <a:lstStyle/>
        <a:p>
          <a:endParaRPr lang="en-US"/>
        </a:p>
      </dgm:t>
    </dgm:pt>
    <dgm:pt modelId="{73DD7303-A915-4A5D-AEEF-516DEE0F2DAC}" type="parTrans" cxnId="{0AB94738-3CA6-495F-8139-2764754F46E8}">
      <dgm:prSet/>
      <dgm:spPr/>
      <dgm:t>
        <a:bodyPr/>
        <a:lstStyle/>
        <a:p>
          <a:endParaRPr lang="en-US"/>
        </a:p>
      </dgm:t>
    </dgm:pt>
    <dgm:pt modelId="{CB9D6234-81EF-4826-AA9A-52A609748AAA}" type="sibTrans" cxnId="{0AB94738-3CA6-495F-8139-2764754F46E8}">
      <dgm:prSet/>
      <dgm:spPr/>
      <dgm:t>
        <a:bodyPr/>
        <a:lstStyle/>
        <a:p>
          <a:endParaRPr lang="en-US"/>
        </a:p>
      </dgm:t>
    </dgm:pt>
    <dgm:pt modelId="{869AB35B-6355-4DCE-B271-EAEC1CFF32AD}" type="pres">
      <dgm:prSet presAssocID="{E5A8C61A-C288-43DA-B218-A122262EA8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683F57-DF15-4F47-A421-4DBCD14CA465}" type="pres">
      <dgm:prSet presAssocID="{6FC89B19-AD85-4ECB-A366-9908D4EEE2C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CDDF7-057F-4F8D-8B72-927D1F9D176B}" type="pres">
      <dgm:prSet presAssocID="{6FC89B19-AD85-4ECB-A366-9908D4EEE2C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F1C14C-B500-41B0-B945-8C19617519A6}" type="pres">
      <dgm:prSet presAssocID="{22D5BCE6-A7A2-478A-A9BC-3D5328952471}" presName="parentText" presStyleLbl="node1" presStyleIdx="1" presStyleCnt="2" custLinFactNeighborX="1163" custLinFactNeighborY="215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682F77-D1BB-49F2-A9FD-C02AD39F089F}" type="pres">
      <dgm:prSet presAssocID="{22D5BCE6-A7A2-478A-A9BC-3D532895247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25B1E5-F65A-47DB-82A1-076F5029B397}" srcId="{E5A8C61A-C288-43DA-B218-A122262EA87E}" destId="{22D5BCE6-A7A2-478A-A9BC-3D5328952471}" srcOrd="1" destOrd="0" parTransId="{6F29E40D-A28E-40C8-BB22-205F364FAD48}" sibTransId="{B7389A9A-D0CC-444C-AF9E-4A076245629A}"/>
    <dgm:cxn modelId="{FE5AD5FE-B175-4849-91AF-832FDD1E9918}" type="presOf" srcId="{22D5BCE6-A7A2-478A-A9BC-3D5328952471}" destId="{40F1C14C-B500-41B0-B945-8C19617519A6}" srcOrd="0" destOrd="0" presId="urn:microsoft.com/office/officeart/2005/8/layout/vList2"/>
    <dgm:cxn modelId="{63939F2B-8E99-4C07-B399-71872AADD7FF}" type="presOf" srcId="{56BF2B23-401C-4C15-8D37-8202ADDD280F}" destId="{67682F77-D1BB-49F2-A9FD-C02AD39F089F}" srcOrd="0" destOrd="0" presId="urn:microsoft.com/office/officeart/2005/8/layout/vList2"/>
    <dgm:cxn modelId="{3312B2C1-62BB-4ECD-9F86-6B499A76A130}" type="presOf" srcId="{E5A8C61A-C288-43DA-B218-A122262EA87E}" destId="{869AB35B-6355-4DCE-B271-EAEC1CFF32AD}" srcOrd="0" destOrd="0" presId="urn:microsoft.com/office/officeart/2005/8/layout/vList2"/>
    <dgm:cxn modelId="{BA3C87BB-4EEA-4BD1-91CE-B1DCFC45769C}" srcId="{6FC89B19-AD85-4ECB-A366-9908D4EEE2C6}" destId="{66078CEB-A2C4-48F8-837A-6121B056A2CA}" srcOrd="0" destOrd="0" parTransId="{541B7051-9D8F-493A-9205-0C51065FDB0D}" sibTransId="{2FE1E61B-B780-41E1-9B4D-957CDB37E31F}"/>
    <dgm:cxn modelId="{4B4C02C5-5157-4797-8A7A-BCADD72EBF6B}" srcId="{E5A8C61A-C288-43DA-B218-A122262EA87E}" destId="{6FC89B19-AD85-4ECB-A366-9908D4EEE2C6}" srcOrd="0" destOrd="0" parTransId="{A2A89D77-CC3F-449B-B1BA-59BF07571F40}" sibTransId="{586B8454-9CA1-453C-97E7-93D295096AA1}"/>
    <dgm:cxn modelId="{F7B397A4-1D7D-4CB8-B222-F728B0EC835B}" type="presOf" srcId="{66078CEB-A2C4-48F8-837A-6121B056A2CA}" destId="{972CDDF7-057F-4F8D-8B72-927D1F9D176B}" srcOrd="0" destOrd="0" presId="urn:microsoft.com/office/officeart/2005/8/layout/vList2"/>
    <dgm:cxn modelId="{0AB94738-3CA6-495F-8139-2764754F46E8}" srcId="{22D5BCE6-A7A2-478A-A9BC-3D5328952471}" destId="{56BF2B23-401C-4C15-8D37-8202ADDD280F}" srcOrd="0" destOrd="0" parTransId="{73DD7303-A915-4A5D-AEEF-516DEE0F2DAC}" sibTransId="{CB9D6234-81EF-4826-AA9A-52A609748AAA}"/>
    <dgm:cxn modelId="{4A4C5224-C2D7-4DCC-80DF-BE5A300A76FA}" type="presOf" srcId="{6FC89B19-AD85-4ECB-A366-9908D4EEE2C6}" destId="{D3683F57-DF15-4F47-A421-4DBCD14CA465}" srcOrd="0" destOrd="0" presId="urn:microsoft.com/office/officeart/2005/8/layout/vList2"/>
    <dgm:cxn modelId="{F306749A-65DE-4603-A15D-443FB19F6403}" type="presParOf" srcId="{869AB35B-6355-4DCE-B271-EAEC1CFF32AD}" destId="{D3683F57-DF15-4F47-A421-4DBCD14CA465}" srcOrd="0" destOrd="0" presId="urn:microsoft.com/office/officeart/2005/8/layout/vList2"/>
    <dgm:cxn modelId="{12B8EFF5-B7D0-48EE-B141-A0719397C56A}" type="presParOf" srcId="{869AB35B-6355-4DCE-B271-EAEC1CFF32AD}" destId="{972CDDF7-057F-4F8D-8B72-927D1F9D176B}" srcOrd="1" destOrd="0" presId="urn:microsoft.com/office/officeart/2005/8/layout/vList2"/>
    <dgm:cxn modelId="{082B242D-11DA-4588-8E23-25092979BD54}" type="presParOf" srcId="{869AB35B-6355-4DCE-B271-EAEC1CFF32AD}" destId="{40F1C14C-B500-41B0-B945-8C19617519A6}" srcOrd="2" destOrd="0" presId="urn:microsoft.com/office/officeart/2005/8/layout/vList2"/>
    <dgm:cxn modelId="{3F494A60-2DCF-48B5-89D2-ADE0D6FDFC2D}" type="presParOf" srcId="{869AB35B-6355-4DCE-B271-EAEC1CFF32AD}" destId="{67682F77-D1BB-49F2-A9FD-C02AD39F089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683F57-DF15-4F47-A421-4DBCD14CA465}">
      <dsp:nvSpPr>
        <dsp:cNvPr id="0" name=""/>
        <dsp:cNvSpPr/>
      </dsp:nvSpPr>
      <dsp:spPr>
        <a:xfrm>
          <a:off x="0" y="43860"/>
          <a:ext cx="6553200" cy="175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Pertimbangan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Manusia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dalam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Desain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Antarmuka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dan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Layar</a:t>
          </a:r>
          <a:endParaRPr lang="en-US" sz="3200" kern="1200" dirty="0"/>
        </a:p>
      </dsp:txBody>
      <dsp:txXfrm>
        <a:off x="0" y="43860"/>
        <a:ext cx="6553200" cy="1750320"/>
      </dsp:txXfrm>
    </dsp:sp>
    <dsp:sp modelId="{972CDDF7-057F-4F8D-8B72-927D1F9D176B}">
      <dsp:nvSpPr>
        <dsp:cNvPr id="0" name=""/>
        <dsp:cNvSpPr/>
      </dsp:nvSpPr>
      <dsp:spPr>
        <a:xfrm>
          <a:off x="0" y="1794180"/>
          <a:ext cx="65532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64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500" kern="1200" dirty="0"/>
        </a:p>
      </dsp:txBody>
      <dsp:txXfrm>
        <a:off x="0" y="1794180"/>
        <a:ext cx="6553200" cy="529920"/>
      </dsp:txXfrm>
    </dsp:sp>
    <dsp:sp modelId="{40F1C14C-B500-41B0-B945-8C19617519A6}">
      <dsp:nvSpPr>
        <dsp:cNvPr id="0" name=""/>
        <dsp:cNvSpPr/>
      </dsp:nvSpPr>
      <dsp:spPr>
        <a:xfrm>
          <a:off x="0" y="2438398"/>
          <a:ext cx="6553200" cy="175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Pertimbangan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Teknologi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dalam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Desain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Antarmuka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dan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Layar</a:t>
          </a:r>
          <a:endParaRPr lang="en-US" sz="3200" kern="1200" dirty="0"/>
        </a:p>
      </dsp:txBody>
      <dsp:txXfrm>
        <a:off x="0" y="2438398"/>
        <a:ext cx="6553200" cy="1750320"/>
      </dsp:txXfrm>
    </dsp:sp>
    <dsp:sp modelId="{67682F77-D1BB-49F2-A9FD-C02AD39F089F}">
      <dsp:nvSpPr>
        <dsp:cNvPr id="0" name=""/>
        <dsp:cNvSpPr/>
      </dsp:nvSpPr>
      <dsp:spPr>
        <a:xfrm>
          <a:off x="0" y="4074420"/>
          <a:ext cx="65532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64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500" kern="1200"/>
        </a:p>
      </dsp:txBody>
      <dsp:txXfrm>
        <a:off x="0" y="4074420"/>
        <a:ext cx="6553200" cy="529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A63E4-6D8A-4D4F-8645-3154EDF6E08F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CBEA7-B05E-42F2-AA44-E60D189AD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3200400" cy="6858000"/>
          </a:xfrm>
          <a:prstGeom prst="rect">
            <a:avLst/>
          </a:pr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9" descr="Logo itt biru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114800"/>
            <a:ext cx="10715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457200"/>
            <a:ext cx="6400800" cy="4495800"/>
          </a:xfr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r="100000" b="100000"/>
            </a:path>
          </a:gradFill>
        </p:spPr>
        <p:txBody>
          <a:bodyPr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5105400"/>
            <a:ext cx="6400800" cy="7620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AB04C-6F71-4616-ABBF-F6F8978C6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28600"/>
            <a:ext cx="17335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228600"/>
            <a:ext cx="50482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23173-6838-465D-BF2B-9D37574EE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145-867F-4100-B186-B84F42816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E9A1E-5757-4ACD-BBBE-DC5F3F10F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1BC87-3998-4381-B77D-EC7D7E071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E7FB3-BF29-40B9-B499-6818F8268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B03E4-572D-4461-A701-ECF26F6E9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524000"/>
            <a:ext cx="3200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200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85487-FA0F-44AF-8F91-C8A81D2E5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EE1E-985F-4461-88DE-85E1EC9BF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00C3F-C91A-40C5-A16D-66016966B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02643-68C5-4EA2-A2F6-295242449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BA866-9066-46DA-A030-B21E0573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BA054-F735-4E01-9F5D-BD306371B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828800" cy="6858000"/>
          </a:xfrm>
          <a:prstGeom prst="rect">
            <a:avLst/>
          </a:pr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286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524000"/>
            <a:ext cx="6553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1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7A4E70F-54EA-4FE6-8F91-FB50AB8D2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7" descr="Logo itt biru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9850" y="6248400"/>
            <a:ext cx="6159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Aardvark Cafe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Aardvark Cafe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Aardvark Cafe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Aardvark Cafe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9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err="1" smtClean="0"/>
              <a:t>Memahami</a:t>
            </a:r>
            <a:r>
              <a:rPr lang="en-US" sz="4000" dirty="0" smtClean="0"/>
              <a:t> Hal yang </a:t>
            </a:r>
            <a:r>
              <a:rPr lang="en-US" sz="4000" dirty="0" err="1" smtClean="0"/>
              <a:t>Mendasar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Desain</a:t>
            </a:r>
            <a:r>
              <a:rPr lang="en-US" sz="4000" dirty="0" smtClean="0"/>
              <a:t> </a:t>
            </a:r>
            <a:r>
              <a:rPr lang="en-US" sz="4000" dirty="0" err="1" smtClean="0"/>
              <a:t>Antarmuka</a:t>
            </a:r>
            <a:r>
              <a:rPr lang="en-US" sz="4000" dirty="0" smtClean="0"/>
              <a:t> yang </a:t>
            </a:r>
            <a:r>
              <a:rPr lang="en-US" sz="4000" dirty="0" err="1" smtClean="0"/>
              <a:t>Baik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Desain</a:t>
            </a:r>
            <a:r>
              <a:rPr lang="en-US" sz="4000" dirty="0" smtClean="0"/>
              <a:t> </a:t>
            </a:r>
            <a:r>
              <a:rPr lang="en-US" sz="4000" dirty="0" err="1" smtClean="0"/>
              <a:t>Layar</a:t>
            </a:r>
            <a:endParaRPr lang="en-US" sz="4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</a:t>
            </a:r>
            <a:r>
              <a:rPr lang="en-US" dirty="0" err="1" smtClean="0"/>
              <a:t>Unikom</a:t>
            </a:r>
            <a:endParaRPr lang="en-US" dirty="0" smtClean="0"/>
          </a:p>
          <a:p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Ordering Web Pages</a:t>
            </a:r>
            <a:br>
              <a:rPr lang="en-US" b="1" i="1" dirty="0" smtClean="0"/>
            </a:br>
            <a:r>
              <a:rPr lang="en-US" sz="2000" b="1" i="1" dirty="0" smtClean="0"/>
              <a:t>(</a:t>
            </a:r>
            <a:r>
              <a:rPr lang="en-US" sz="2000" b="1" i="1" dirty="0" err="1" smtClean="0"/>
              <a:t>Pesan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Terkandung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dalam</a:t>
            </a:r>
            <a:r>
              <a:rPr lang="en-US" sz="2000" b="1" i="1" dirty="0" smtClean="0"/>
              <a:t> Web Pages)</a:t>
            </a:r>
            <a:endParaRPr lang="en-US" sz="20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d-ID" sz="2200" dirty="0" smtClean="0"/>
              <a:t>Menetapkan tingkat</a:t>
            </a:r>
            <a:r>
              <a:rPr lang="en-US" sz="2200" dirty="0" smtClean="0"/>
              <a:t>an </a:t>
            </a:r>
            <a:r>
              <a:rPr lang="en-US" sz="2200" dirty="0" err="1" smtClean="0"/>
              <a:t>fungsi</a:t>
            </a:r>
            <a:r>
              <a:rPr lang="en-US" sz="2200" dirty="0" smtClean="0"/>
              <a:t> </a:t>
            </a:r>
            <a:r>
              <a:rPr lang="en-US" sz="2200" dirty="0" err="1" smtClean="0"/>
              <a:t>sangat</a:t>
            </a:r>
            <a:r>
              <a:rPr lang="id-ID" sz="2200" dirty="0" smtClean="0"/>
              <a:t> penting.</a:t>
            </a:r>
            <a:endParaRPr lang="en-US" sz="2200" dirty="0" smtClean="0"/>
          </a:p>
          <a:p>
            <a:pPr algn="just" eaLnBrk="1" hangingPunct="1">
              <a:lnSpc>
                <a:spcPct val="90000"/>
              </a:lnSpc>
            </a:pPr>
            <a:r>
              <a:rPr lang="id-ID" sz="2200" dirty="0" smtClean="0"/>
              <a:t>Tempat</a:t>
            </a:r>
            <a:r>
              <a:rPr lang="en-US" sz="2200" dirty="0" err="1" smtClean="0"/>
              <a:t>kan</a:t>
            </a:r>
            <a:r>
              <a:rPr lang="id-ID" sz="2200" dirty="0" smtClean="0"/>
              <a:t> informasi penting di dekat bagian atas situs Web.</a:t>
            </a:r>
            <a:endParaRPr lang="en-US" sz="2200" dirty="0" smtClean="0"/>
          </a:p>
          <a:p>
            <a:pPr algn="just" eaLnBrk="1" hangingPunct="1">
              <a:lnSpc>
                <a:spcPct val="90000"/>
              </a:lnSpc>
            </a:pPr>
            <a:r>
              <a:rPr lang="id-ID" sz="2200" dirty="0" smtClean="0"/>
              <a:t>Tempat</a:t>
            </a:r>
            <a:r>
              <a:rPr lang="en-US" sz="2200" dirty="0" err="1" smtClean="0"/>
              <a:t>kan</a:t>
            </a:r>
            <a:r>
              <a:rPr lang="id-ID" sz="2200" dirty="0" smtClean="0"/>
              <a:t> item penting di bagian atas halaman.</a:t>
            </a:r>
            <a:endParaRPr lang="en-US" sz="2200" dirty="0" smtClean="0"/>
          </a:p>
          <a:p>
            <a:pPr algn="just" eaLnBrk="1" hangingPunct="1">
              <a:lnSpc>
                <a:spcPct val="90000"/>
              </a:lnSpc>
            </a:pPr>
            <a:r>
              <a:rPr lang="id-ID" sz="2200" dirty="0" smtClean="0"/>
              <a:t>Mengatur informasi secara jelas.</a:t>
            </a:r>
            <a:endParaRPr lang="en-US" sz="2200" dirty="0" smtClean="0"/>
          </a:p>
          <a:p>
            <a:pPr algn="just" eaLnBrk="1" hangingPunct="1">
              <a:lnSpc>
                <a:spcPct val="90000"/>
              </a:lnSpc>
            </a:pPr>
            <a:r>
              <a:rPr lang="id-ID" sz="2200" dirty="0" smtClean="0"/>
              <a:t>Menempatkan </a:t>
            </a:r>
            <a:r>
              <a:rPr lang="en-US" sz="2200" dirty="0" smtClean="0"/>
              <a:t>item</a:t>
            </a:r>
            <a:r>
              <a:rPr lang="id-ID" sz="2200" dirty="0" smtClean="0"/>
              <a:t> penting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id-ID" sz="2200" dirty="0" smtClean="0"/>
              <a:t>konsisten.</a:t>
            </a:r>
            <a:endParaRPr lang="en-US" sz="22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id-ID" sz="2200" dirty="0" smtClean="0"/>
              <a:t>Struktur untuk </a:t>
            </a:r>
            <a:r>
              <a:rPr lang="en-US" sz="2200" dirty="0" err="1" smtClean="0"/>
              <a:t>memudahkan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membandingkan</a:t>
            </a:r>
            <a:r>
              <a:rPr lang="en-US" sz="220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Navigation and Flow</a:t>
            </a:r>
            <a:br>
              <a:rPr lang="en-US" b="1" dirty="0" smtClean="0"/>
            </a:br>
            <a:r>
              <a:rPr lang="en-US" sz="2000" b="1" dirty="0" smtClean="0"/>
              <a:t>( Info </a:t>
            </a:r>
            <a:r>
              <a:rPr lang="en-US" sz="2000" b="1" dirty="0" err="1" smtClean="0"/>
              <a:t>halaman,Last,next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dll</a:t>
            </a:r>
            <a:r>
              <a:rPr lang="en-US" sz="2000" b="1" dirty="0" smtClean="0"/>
              <a:t>)</a:t>
            </a:r>
            <a:endParaRPr lang="en-US" sz="20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1288"/>
            <a:ext cx="8382000" cy="4953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id-ID" sz="1800" dirty="0" smtClean="0"/>
              <a:t>Memberikan informasi pemesanan layar dan elemen-elemen yang</a:t>
            </a:r>
            <a:br>
              <a:rPr lang="id-ID" sz="1800" dirty="0" smtClean="0"/>
            </a:b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id-ID" sz="1800" dirty="0" smtClean="0"/>
              <a:t>irama, mata membimbing seseorang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id-ID" sz="1800" dirty="0" smtClean="0"/>
              <a:t> layar.</a:t>
            </a:r>
            <a:br>
              <a:rPr lang="id-ID" sz="1800" dirty="0" smtClean="0"/>
            </a:br>
            <a:r>
              <a:rPr lang="id-ID" sz="1800" dirty="0" smtClean="0"/>
              <a:t>Mendorong urutan gerakan alami.</a:t>
            </a:r>
            <a:br>
              <a:rPr lang="id-ID" sz="1800" dirty="0" smtClean="0"/>
            </a:br>
            <a:r>
              <a:rPr lang="id-ID" sz="1800" dirty="0" smtClean="0"/>
              <a:t>Meminimalkan pointer dan jarak gerakan mata.</a:t>
            </a:r>
            <a:endParaRPr lang="en-US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sz="1800" dirty="0" err="1" smtClean="0"/>
              <a:t>Pencarian</a:t>
            </a:r>
            <a:r>
              <a:rPr lang="en-US" sz="1800" dirty="0" smtClean="0"/>
              <a:t>, </a:t>
            </a:r>
            <a:r>
              <a:rPr lang="id-ID" sz="1800" dirty="0" smtClean="0"/>
              <a:t>elemen atau kontrol yang paling penting dan paling sering digunakan </a:t>
            </a:r>
            <a:r>
              <a:rPr lang="en-US" sz="1800" dirty="0" err="1" smtClean="0"/>
              <a:t>simpan</a:t>
            </a:r>
            <a:r>
              <a:rPr lang="en-US" sz="1800" dirty="0" smtClean="0"/>
              <a:t> </a:t>
            </a:r>
            <a:r>
              <a:rPr lang="id-ID" sz="1800" dirty="0" smtClean="0"/>
              <a:t>di bagian kiri atas.</a:t>
            </a:r>
            <a:endParaRPr lang="en-US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id-ID" sz="1800" dirty="0" smtClean="0"/>
              <a:t>Mempertahankan aliran, </a:t>
            </a:r>
            <a:r>
              <a:rPr lang="en-US" sz="1800" dirty="0" err="1" smtClean="0"/>
              <a:t>atas</a:t>
            </a:r>
            <a:r>
              <a:rPr lang="id-ID" sz="1800" dirty="0" smtClean="0"/>
              <a:t>-ke-bawah kiri-ke-kanan.</a:t>
            </a:r>
            <a:endParaRPr lang="en-US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id-ID" sz="1800" dirty="0" smtClean="0"/>
              <a:t>Membantu dalam navigasi melalui layar oleh Pengelompokan unsur-unsur, atau Menggunakan batasan.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id-ID" sz="1800" dirty="0" smtClean="0"/>
              <a:t>Melalui fokus dan penekanan, berurutan, perhatian langsung ke item yang</a:t>
            </a:r>
            <a:br>
              <a:rPr lang="id-ID" sz="1800" dirty="0" smtClean="0"/>
            </a:br>
            <a:r>
              <a:rPr lang="id-ID" sz="1800" dirty="0" smtClean="0"/>
              <a:t>1. Kritis.</a:t>
            </a:r>
            <a:br>
              <a:rPr lang="id-ID" sz="1800" dirty="0" smtClean="0"/>
            </a:br>
            <a:r>
              <a:rPr lang="id-ID" sz="1800" dirty="0" smtClean="0"/>
              <a:t>2. Penting.</a:t>
            </a:r>
            <a:br>
              <a:rPr lang="id-ID" sz="1800" dirty="0" smtClean="0"/>
            </a:br>
            <a:r>
              <a:rPr lang="id-ID" sz="1800" dirty="0" smtClean="0"/>
              <a:t>3. Sekunder.</a:t>
            </a:r>
            <a:br>
              <a:rPr lang="id-ID" sz="1800" dirty="0" smtClean="0"/>
            </a:br>
            <a:r>
              <a:rPr lang="id-ID" sz="1800" dirty="0" smtClean="0"/>
              <a:t>4. Peripheral.</a:t>
            </a:r>
            <a:endParaRPr lang="en-US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id-ID" sz="1800" dirty="0" smtClean="0"/>
              <a:t>Ketika kelompok informasi yang terkait harus patah dan ditampilkan pada layar terpisah, memberikan istirahat di titik logis atau </a:t>
            </a:r>
            <a:r>
              <a:rPr lang="en-US" sz="1800" dirty="0" err="1" smtClean="0"/>
              <a:t>daerah</a:t>
            </a:r>
            <a:r>
              <a:rPr lang="id-ID" sz="1800" dirty="0" smtClean="0"/>
              <a:t> di arus informasi</a:t>
            </a:r>
            <a:r>
              <a:rPr lang="en-US" sz="1800" dirty="0" smtClean="0"/>
              <a:t>,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dibutuhkan</a:t>
            </a:r>
            <a:r>
              <a:rPr lang="en-US" sz="1800" dirty="0" smtClean="0"/>
              <a:t> </a:t>
            </a:r>
            <a:r>
              <a:rPr lang="en-US" sz="1800" dirty="0" err="1" smtClean="0"/>
              <a:t>penyambung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menyampaikan</a:t>
            </a:r>
            <a:r>
              <a:rPr lang="en-US" sz="1800" dirty="0" smtClean="0"/>
              <a:t> </a:t>
            </a:r>
            <a:r>
              <a:rPr lang="en-US" sz="1800" dirty="0" err="1" smtClean="0"/>
              <a:t>makna</a:t>
            </a:r>
            <a:r>
              <a:rPr lang="en-US" sz="1800" dirty="0" smtClean="0"/>
              <a:t>.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Visually Pleasing Composition</a:t>
            </a:r>
            <a:endParaRPr lang="en-US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772400" cy="4648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komposisi</a:t>
            </a:r>
            <a:r>
              <a:rPr lang="en-US" sz="2400" dirty="0" smtClean="0"/>
              <a:t> visual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estetika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Balance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Symmetry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Regularity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Predictability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Sequentiality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Economy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Unity (</a:t>
            </a:r>
            <a:r>
              <a:rPr lang="en-US" sz="2000" dirty="0" err="1" smtClean="0"/>
              <a:t>Kesatuan</a:t>
            </a:r>
            <a:r>
              <a:rPr lang="en-US" sz="20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Proportion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Simplicity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Groupings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Visually Pleasing Composition (example)</a:t>
            </a:r>
          </a:p>
        </p:txBody>
      </p:sp>
      <p:pic>
        <p:nvPicPr>
          <p:cNvPr id="15363" name="Picture 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92200" y="1600200"/>
            <a:ext cx="4013200" cy="4495800"/>
          </a:xfrm>
        </p:spPr>
      </p:pic>
      <p:pic>
        <p:nvPicPr>
          <p:cNvPr id="15364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2524125"/>
            <a:ext cx="3200400" cy="2647950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5487-FA0F-44AF-8F91-C8A81D2E5FD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Visually Pleasing Composition (example)</a:t>
            </a:r>
          </a:p>
        </p:txBody>
      </p:sp>
      <p:pic>
        <p:nvPicPr>
          <p:cNvPr id="16387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81200" y="2571750"/>
            <a:ext cx="3200400" cy="2609850"/>
          </a:xfrm>
        </p:spPr>
      </p:pic>
      <p:pic>
        <p:nvPicPr>
          <p:cNvPr id="1638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2551113"/>
            <a:ext cx="3200400" cy="2593975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5487-FA0F-44AF-8F91-C8A81D2E5FD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Visually Pleasing Composition (example)</a:t>
            </a:r>
          </a:p>
        </p:txBody>
      </p:sp>
      <p:pic>
        <p:nvPicPr>
          <p:cNvPr id="17411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81200" y="2532063"/>
            <a:ext cx="3200400" cy="2632075"/>
          </a:xfrm>
        </p:spPr>
      </p:pic>
      <p:pic>
        <p:nvPicPr>
          <p:cNvPr id="1741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2543175"/>
            <a:ext cx="3200400" cy="2609850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5487-FA0F-44AF-8F91-C8A81D2E5FD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Visually Pleasing Composition (example)</a:t>
            </a:r>
          </a:p>
        </p:txBody>
      </p:sp>
      <p:pic>
        <p:nvPicPr>
          <p:cNvPr id="1843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81200" y="2533650"/>
            <a:ext cx="3200400" cy="2628900"/>
          </a:xfrm>
        </p:spPr>
      </p:pic>
      <p:pic>
        <p:nvPicPr>
          <p:cNvPr id="1843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853113" y="2300288"/>
            <a:ext cx="2162175" cy="3095625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5487-FA0F-44AF-8F91-C8A81D2E5FD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Visually Pleasing Composition (example)</a:t>
            </a:r>
          </a:p>
        </p:txBody>
      </p:sp>
      <p:pic>
        <p:nvPicPr>
          <p:cNvPr id="19459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81063" y="1524000"/>
            <a:ext cx="4148137" cy="4648200"/>
          </a:xfrm>
        </p:spPr>
      </p:pic>
      <p:pic>
        <p:nvPicPr>
          <p:cNvPr id="1946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54638" y="1524000"/>
            <a:ext cx="3159125" cy="4648200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5487-FA0F-44AF-8F91-C8A81D2E5FD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Distinctiveness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 err="1" smtClean="0"/>
              <a:t>Kekhususan</a:t>
            </a:r>
            <a:r>
              <a:rPr lang="en-US" b="1" dirty="0" smtClean="0"/>
              <a:t>)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None/>
            </a:pPr>
            <a:endParaRPr lang="en-US" dirty="0" smtClean="0"/>
          </a:p>
          <a:p>
            <a:pPr algn="just" eaLnBrk="1" hangingPunct="1">
              <a:lnSpc>
                <a:spcPct val="80000"/>
              </a:lnSpc>
            </a:pPr>
            <a:r>
              <a:rPr lang="id-ID" dirty="0" smtClean="0"/>
              <a:t>Layar kontrol</a:t>
            </a:r>
            <a:endParaRPr lang="en-US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id-ID" sz="1600" dirty="0" smtClean="0"/>
              <a:t>Sebaiknya tidak menyentuh perbatasan jendela.</a:t>
            </a:r>
            <a:endParaRPr lang="en-US" sz="1600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id-ID" sz="1600" dirty="0" smtClean="0"/>
              <a:t>Sebaiknya tidak saling menyentuh</a:t>
            </a:r>
            <a:endParaRPr lang="en-US" sz="16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dirty="0" smtClean="0"/>
              <a:t>Field and group borders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d-ID" sz="1800" dirty="0" smtClean="0"/>
              <a:t>Sebaiknya tidak menyentuh perbatasan jendela.</a:t>
            </a:r>
            <a:endParaRPr lang="en-US" sz="1800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id-ID" sz="1800" dirty="0" smtClean="0"/>
              <a:t>Sebaiknya tidak saling menyentuh.</a:t>
            </a:r>
            <a:endParaRPr lang="en-US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dirty="0" smtClean="0"/>
              <a:t>Buttons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d-ID" sz="1800" dirty="0" smtClean="0"/>
              <a:t>Sebaiknya tidak menyentuh perbatasan jendela.</a:t>
            </a:r>
            <a:endParaRPr lang="en-US" sz="1800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id-ID" sz="1800" dirty="0" smtClean="0"/>
              <a:t>Sebaiknya tidak saling menyentu</a:t>
            </a:r>
            <a:r>
              <a:rPr lang="en-US" sz="1800" dirty="0" smtClean="0"/>
              <a:t>h</a:t>
            </a:r>
          </a:p>
          <a:p>
            <a:pPr algn="just" eaLnBrk="1" hangingPunct="1">
              <a:lnSpc>
                <a:spcPct val="80000"/>
              </a:lnSpc>
            </a:pPr>
            <a:r>
              <a:rPr lang="id-ID" dirty="0" smtClean="0"/>
              <a:t>Label Tombol tidak harus menyentuh tombol perbatasan.</a:t>
            </a:r>
            <a:endParaRPr lang="en-US" dirty="0" smtClean="0"/>
          </a:p>
          <a:p>
            <a:pPr algn="just" eaLnBrk="1" hangingPunct="1">
              <a:lnSpc>
                <a:spcPct val="80000"/>
              </a:lnSpc>
            </a:pPr>
            <a:r>
              <a:rPr lang="id-ID" dirty="0" smtClean="0"/>
              <a:t>layar elemen </a:t>
            </a:r>
            <a:r>
              <a:rPr lang="en-US" dirty="0" err="1" smtClean="0"/>
              <a:t>berdekatan</a:t>
            </a:r>
            <a:r>
              <a:rPr lang="en-US" dirty="0" smtClean="0"/>
              <a:t> </a:t>
            </a:r>
            <a:r>
              <a:rPr lang="id-ID" dirty="0" smtClean="0"/>
              <a:t>harus ditampilkan dalam warna atau nuansa kontras </a:t>
            </a:r>
            <a:r>
              <a:rPr lang="en-US" dirty="0" smtClean="0"/>
              <a:t>yang </a:t>
            </a:r>
            <a:r>
              <a:rPr lang="id-ID" dirty="0" smtClean="0"/>
              <a:t>cukup satu sama lain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2800" dirty="0" smtClean="0"/>
              <a:t>Menyampaikan Tingkat Kedalaman atau Tampilan Tiga-Dimensi</a:t>
            </a:r>
            <a:endParaRPr lang="en-US" sz="28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id-ID" dirty="0" smtClean="0"/>
              <a:t>Gunakan highlighting, shading, dan teknik lain untuk mencapai penampilan tiga-dimensi.</a:t>
            </a:r>
            <a:endParaRPr lang="en-US" dirty="0" smtClean="0"/>
          </a:p>
          <a:p>
            <a:pPr algn="just" eaLnBrk="1" hangingPunct="1">
              <a:lnSpc>
                <a:spcPct val="80000"/>
              </a:lnSpc>
            </a:pPr>
            <a:r>
              <a:rPr lang="id-ID" dirty="0" smtClean="0"/>
              <a:t>Selalu berasumsi bahwa sumber cahaya berada di sudut kiri atas layar.</a:t>
            </a:r>
            <a:endParaRPr lang="en-US" dirty="0" smtClean="0"/>
          </a:p>
          <a:p>
            <a:pPr algn="just" eaLnBrk="1" hangingPunct="1">
              <a:lnSpc>
                <a:spcPct val="80000"/>
              </a:lnSpc>
            </a:pPr>
            <a:r>
              <a:rPr lang="id-ID" dirty="0" smtClean="0"/>
              <a:t>Tampilan </a:t>
            </a:r>
            <a:r>
              <a:rPr lang="en-US" dirty="0" smtClean="0"/>
              <a:t>command button </a:t>
            </a:r>
            <a:r>
              <a:rPr lang="id-ID" dirty="0" smtClean="0"/>
              <a:t>di atas bidang layar</a:t>
            </a:r>
            <a:endParaRPr lang="en-US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dirty="0" smtClean="0"/>
              <a:t>P</a:t>
            </a:r>
            <a:r>
              <a:rPr lang="id-ID" dirty="0" smtClean="0"/>
              <a:t>erspektif </a:t>
            </a:r>
            <a:r>
              <a:rPr lang="en-US" dirty="0" smtClean="0"/>
              <a:t>j</a:t>
            </a:r>
            <a:r>
              <a:rPr lang="id-ID" dirty="0" smtClean="0"/>
              <a:t>angan berlebihan dan hindari</a:t>
            </a:r>
            <a:r>
              <a:rPr lang="en-US" dirty="0" smtClean="0"/>
              <a:t> m</a:t>
            </a:r>
            <a:r>
              <a:rPr lang="id-ID" sz="2000" dirty="0" smtClean="0"/>
              <a:t>emberikan detail terlalu banyak.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err="1" smtClean="0"/>
              <a:t>Antarmuka</a:t>
            </a:r>
            <a:r>
              <a:rPr lang="en-US" sz="4000" dirty="0" smtClean="0"/>
              <a:t> yang </a:t>
            </a:r>
            <a:r>
              <a:rPr lang="en-US" sz="4000" dirty="0" err="1" smtClean="0"/>
              <a:t>baik</a:t>
            </a:r>
            <a:endParaRPr lang="en-US" sz="4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algn="just"/>
            <a:r>
              <a:rPr lang="id-ID" sz="2400" dirty="0" smtClean="0"/>
              <a:t>Mencerminkan kemampuan, kebutuhan, dan tugas penggunanya.</a:t>
            </a:r>
            <a:br>
              <a:rPr lang="id-ID" sz="2400" dirty="0" smtClean="0"/>
            </a:br>
            <a:r>
              <a:rPr lang="id-ID" sz="2400" dirty="0" smtClean="0"/>
              <a:t>Dikembangkan dalam batasan fisik yang</a:t>
            </a:r>
            <a:r>
              <a:rPr lang="en-US" sz="2400" dirty="0" smtClean="0"/>
              <a:t> </a:t>
            </a:r>
            <a:r>
              <a:rPr lang="id-ID" sz="2400" dirty="0" smtClean="0"/>
              <a:t>ditampilkan oleh perangkat keras.</a:t>
            </a:r>
            <a:endParaRPr lang="en-US" sz="2400" dirty="0" smtClean="0"/>
          </a:p>
          <a:p>
            <a:pPr algn="just"/>
            <a:r>
              <a:rPr lang="id-ID" sz="2400" dirty="0" smtClean="0"/>
              <a:t>Memanfaatkan kemampuan perangkat lunak pengendalian secara efektif.</a:t>
            </a:r>
            <a:endParaRPr lang="en-US" sz="2400" dirty="0" smtClean="0"/>
          </a:p>
          <a:p>
            <a:pPr algn="just"/>
            <a:r>
              <a:rPr lang="id-ID" sz="2400" dirty="0" smtClean="0"/>
              <a:t>Mencapai tujuan bisnis dari sistem yang dirancang.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Presenting Information Simply and Meaningfully</a:t>
            </a:r>
            <a:endParaRPr lang="en-US" sz="32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Provide legibility.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Information is noticeable and distinguishable.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Provide readability.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Information is identifiable, interpretable, and attractive.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Present information in usable form.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Translations, transpositions, and references to documentation should not be required to interpret and understand information.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Utilize contrasting display features.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To attract and call attention to different screen elements.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Create visual lines.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Implicit and explicit, to guide the eye.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Be consistent.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In appearance and procedural usage.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i="1" dirty="0" smtClean="0"/>
              <a:t>Typography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Font Types and Families, Font Size, Font Styles and Weight, Font Case, Defaults, Consistency, Text Backgrounds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Application and Page Size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i="1" smtClean="0"/>
              <a:t>Scrolling and Paging</a:t>
            </a: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en-US" b="1" i="1" smtClean="0"/>
              <a:t>Amount of Information to Present</a:t>
            </a:r>
            <a:endParaRPr lang="en-US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Present the proper amount of information for the task.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Too little is inefficient.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Too much is confusing.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Present all information necessary for performing an action or making a decision on one screen, whenever possible.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People should not have to remember things from one screen to the next.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Restrict screen or window density levels to no more than about 30 percent.</a:t>
            </a:r>
          </a:p>
          <a:p>
            <a:pPr eaLnBrk="1" hangingPunct="1">
              <a:lnSpc>
                <a:spcPct val="80000"/>
              </a:lnSpc>
            </a:pPr>
            <a:r>
              <a:rPr lang="en-US" b="1" i="1" smtClean="0"/>
              <a:t>Paper versus Screen Reading</a:t>
            </a:r>
            <a:endParaRPr lang="en-US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Provide a simple facility for printing out a hard copy of documents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Application Screen Elements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1" i="1" smtClean="0"/>
              <a:t>Title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b="1" smtClean="0"/>
              <a:t>Windows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/>
              <a:t>All windows must have a title located at the top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b="1" smtClean="0"/>
              <a:t>Web Pages</a:t>
            </a:r>
            <a:endParaRPr lang="en-US" sz="1400" smtClean="0"/>
          </a:p>
          <a:p>
            <a:pPr lvl="2" eaLnBrk="1" hangingPunct="1">
              <a:lnSpc>
                <a:spcPct val="80000"/>
              </a:lnSpc>
            </a:pPr>
            <a:r>
              <a:rPr lang="en-US" sz="1200" smtClean="0"/>
              <a:t>All Web pages must have titles located in the browser title bar and on the content pages themselves.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/>
              <a:t>Browser bar title and page title should be consistent.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/>
              <a:t>Titles must be : Descriptive Unique , meaningfully different from other Web pages and Concise.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i="1" smtClean="0"/>
              <a:t>Captions/Labels</a:t>
            </a: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Data Fields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Control Caption — Data Field Differentiation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Control Caption — Data Field Justification</a:t>
            </a:r>
          </a:p>
        </p:txBody>
      </p:sp>
      <p:sp>
        <p:nvSpPr>
          <p:cNvPr id="2560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1" i="1" smtClean="0"/>
              <a:t>Headings</a:t>
            </a: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Section Headings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Subsection or Row Headings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Field Group Headings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i="1" smtClean="0"/>
              <a:t>Special Symbols</a:t>
            </a:r>
            <a:endParaRPr 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sz="1600" b="1" i="1" smtClean="0"/>
              <a:t>Instructions</a:t>
            </a:r>
            <a:endParaRPr 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sz="1600" b="1" i="1" smtClean="0"/>
              <a:t>Completion Aids</a:t>
            </a: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Required and Optional Data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i="1" smtClean="0"/>
              <a:t>Lists</a:t>
            </a:r>
            <a:endParaRPr 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sz="1600" b="1" i="1" smtClean="0"/>
              <a:t>Keying Procedures</a:t>
            </a: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Keystrokes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Tabbing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Manual Tab versus Auto Skip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Keying Rules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i="1" smtClean="0"/>
              <a:t>Data Output</a:t>
            </a: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Reports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5487-FA0F-44AF-8F91-C8A81D2E5FD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48200" y="1600200"/>
            <a:ext cx="4114800" cy="457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03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Application Screen Elements example (1)</a:t>
            </a:r>
            <a:endParaRPr lang="en-US" sz="2800" smtClean="0"/>
          </a:p>
        </p:txBody>
      </p:sp>
      <p:pic>
        <p:nvPicPr>
          <p:cNvPr id="26628" name="Picture 1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540000"/>
            <a:ext cx="4038600" cy="2646363"/>
          </a:xfrm>
          <a:ln>
            <a:solidFill>
              <a:schemeClr val="tx1"/>
            </a:solidFill>
          </a:ln>
        </p:spPr>
      </p:pic>
      <p:pic>
        <p:nvPicPr>
          <p:cNvPr id="26629" name="Picture 1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38800" y="2203450"/>
            <a:ext cx="2057400" cy="979488"/>
          </a:xfrm>
        </p:spPr>
      </p:pic>
      <p:pic>
        <p:nvPicPr>
          <p:cNvPr id="26630" name="Picture 1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624513" y="4584700"/>
            <a:ext cx="2085975" cy="895350"/>
          </a:xfr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40145-867F-4100-B186-B84F428161E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Application Screen Elements example (1)</a:t>
            </a:r>
            <a:endParaRPr lang="en-US" sz="2800" smtClean="0"/>
          </a:p>
        </p:txBody>
      </p:sp>
      <p:pic>
        <p:nvPicPr>
          <p:cNvPr id="27651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463" y="1600200"/>
            <a:ext cx="4351337" cy="4876800"/>
          </a:xfrm>
          <a:ln>
            <a:solidFill>
              <a:schemeClr val="tx1"/>
            </a:solidFill>
          </a:ln>
        </p:spPr>
      </p:pic>
      <p:pic>
        <p:nvPicPr>
          <p:cNvPr id="2765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1804988"/>
            <a:ext cx="3200400" cy="4086225"/>
          </a:xfrm>
          <a:ln>
            <a:solidFill>
              <a:schemeClr val="tx1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5487-FA0F-44AF-8F91-C8A81D2E5FD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Application Screen Elements example (1)</a:t>
            </a:r>
            <a:endParaRPr lang="en-US" sz="2800" smtClean="0"/>
          </a:p>
        </p:txBody>
      </p:sp>
      <p:pic>
        <p:nvPicPr>
          <p:cNvPr id="2867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1819275"/>
            <a:ext cx="3200400" cy="4057650"/>
          </a:xfrm>
          <a:ln>
            <a:solidFill>
              <a:schemeClr val="tx1"/>
            </a:solidFill>
          </a:ln>
        </p:spPr>
      </p:pic>
      <p:pic>
        <p:nvPicPr>
          <p:cNvPr id="2867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1524000"/>
            <a:ext cx="4038600" cy="4525963"/>
          </a:xfrm>
          <a:ln>
            <a:solidFill>
              <a:schemeClr val="tx1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5487-FA0F-44AF-8F91-C8A81D2E5FD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Application Screen Elements example (1)</a:t>
            </a:r>
            <a:endParaRPr lang="en-US" sz="2800" smtClean="0"/>
          </a:p>
        </p:txBody>
      </p:sp>
      <p:pic>
        <p:nvPicPr>
          <p:cNvPr id="29699" name="Picture 1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600200"/>
            <a:ext cx="4038600" cy="4495800"/>
          </a:xfrm>
          <a:noFill/>
          <a:ln>
            <a:solidFill>
              <a:schemeClr val="tx1"/>
            </a:solidFill>
          </a:ln>
        </p:spPr>
      </p:pic>
      <p:pic>
        <p:nvPicPr>
          <p:cNvPr id="29700" name="Picture 1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1997075"/>
            <a:ext cx="4038600" cy="1392238"/>
          </a:xfrm>
        </p:spPr>
      </p:pic>
      <p:pic>
        <p:nvPicPr>
          <p:cNvPr id="29701" name="Picture 1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57813" y="4246563"/>
            <a:ext cx="2619375" cy="1571625"/>
          </a:xfrm>
        </p:spPr>
      </p:pic>
      <p:sp>
        <p:nvSpPr>
          <p:cNvPr id="8" name="Rectangle 7"/>
          <p:cNvSpPr/>
          <p:nvPr/>
        </p:nvSpPr>
        <p:spPr>
          <a:xfrm>
            <a:off x="4648200" y="1600200"/>
            <a:ext cx="4038600" cy="449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40145-867F-4100-B186-B84F428161E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Application Screen Elements example (1)</a:t>
            </a:r>
            <a:endParaRPr lang="en-US" sz="2800" smtClean="0"/>
          </a:p>
        </p:txBody>
      </p:sp>
      <p:pic>
        <p:nvPicPr>
          <p:cNvPr id="30723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2222500"/>
            <a:ext cx="2819400" cy="941388"/>
          </a:xfrm>
          <a:ln>
            <a:solidFill>
              <a:schemeClr val="tx1"/>
            </a:solidFill>
          </a:ln>
        </p:spPr>
      </p:pic>
      <p:pic>
        <p:nvPicPr>
          <p:cNvPr id="30724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34038" y="1851025"/>
            <a:ext cx="2066925" cy="1684338"/>
          </a:xfrm>
          <a:ln>
            <a:solidFill>
              <a:schemeClr val="tx1"/>
            </a:solidFill>
          </a:ln>
        </p:spPr>
      </p:pic>
      <p:pic>
        <p:nvPicPr>
          <p:cNvPr id="30725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" y="4076700"/>
            <a:ext cx="4038600" cy="1911350"/>
          </a:xfrm>
          <a:ln>
            <a:solidFill>
              <a:schemeClr val="tx1"/>
            </a:solidFill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E9A1E-5757-4ACD-BBBE-DC5F3F10FD9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Application Screen Elements example (1)</a:t>
            </a:r>
            <a:endParaRPr lang="en-US" sz="2800" smtClean="0"/>
          </a:p>
        </p:txBody>
      </p:sp>
      <p:pic>
        <p:nvPicPr>
          <p:cNvPr id="31747" name="Picture 1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04888" y="1600200"/>
            <a:ext cx="2943225" cy="4525963"/>
          </a:xfrm>
          <a:ln>
            <a:solidFill>
              <a:schemeClr val="tx1"/>
            </a:solidFill>
          </a:ln>
        </p:spPr>
      </p:pic>
      <p:pic>
        <p:nvPicPr>
          <p:cNvPr id="31748" name="Picture 1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2006600"/>
            <a:ext cx="4038600" cy="1373188"/>
          </a:xfrm>
          <a:noFill/>
          <a:ln>
            <a:solidFill>
              <a:schemeClr val="tx1"/>
            </a:solidFill>
          </a:ln>
        </p:spPr>
      </p:pic>
      <p:pic>
        <p:nvPicPr>
          <p:cNvPr id="31749" name="Picture 1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48200" y="4052888"/>
            <a:ext cx="4038600" cy="1958975"/>
          </a:xfrm>
          <a:ln>
            <a:solidFill>
              <a:schemeClr val="tx1"/>
            </a:solidFill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40145-867F-4100-B186-B84F428161E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Organization and Structure Guidelines</a:t>
            </a:r>
            <a:endParaRPr lang="en-US" sz="40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i="1" smtClean="0"/>
              <a:t>Information Entry and Modification (Conversational) Screens</a:t>
            </a:r>
            <a:endParaRPr lang="en-US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Grids</a:t>
            </a:r>
          </a:p>
          <a:p>
            <a:pPr eaLnBrk="1" hangingPunct="1">
              <a:lnSpc>
                <a:spcPct val="80000"/>
              </a:lnSpc>
            </a:pPr>
            <a:r>
              <a:rPr lang="en-US" i="1" smtClean="0"/>
              <a:t>Text Entry from a Source Document</a:t>
            </a:r>
            <a:endParaRPr lang="en-US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Dedicated Source Document Screens</a:t>
            </a:r>
          </a:p>
          <a:p>
            <a:pPr eaLnBrk="1" hangingPunct="1">
              <a:lnSpc>
                <a:spcPct val="80000"/>
              </a:lnSpc>
            </a:pPr>
            <a:r>
              <a:rPr lang="en-US" i="1" smtClean="0"/>
              <a:t>Display/Read-Only Screens</a:t>
            </a:r>
            <a:endParaRPr lang="en-US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Organization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Data Presentation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Data Arrangement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Data Justification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Data Display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981200" y="1524000"/>
          <a:ext cx="6553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Organization and Structure Guidelines</a:t>
            </a:r>
            <a:br>
              <a:rPr lang="en-US" sz="2800" b="1" smtClean="0"/>
            </a:br>
            <a:r>
              <a:rPr lang="en-US" sz="2800" b="1" smtClean="0"/>
              <a:t> example</a:t>
            </a:r>
            <a:endParaRPr lang="en-US" sz="2800" smtClean="0"/>
          </a:p>
        </p:txBody>
      </p:sp>
      <p:pic>
        <p:nvPicPr>
          <p:cNvPr id="33795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851025"/>
            <a:ext cx="4038600" cy="1684338"/>
          </a:xfrm>
          <a:ln w="6350">
            <a:solidFill>
              <a:schemeClr val="tx1"/>
            </a:solidFill>
          </a:ln>
        </p:spPr>
      </p:pic>
      <p:pic>
        <p:nvPicPr>
          <p:cNvPr id="33796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05363" y="1968500"/>
            <a:ext cx="3724275" cy="1449388"/>
          </a:xfrm>
          <a:ln w="3175">
            <a:solidFill>
              <a:schemeClr val="tx1"/>
            </a:solidFill>
          </a:ln>
        </p:spPr>
      </p:pic>
      <p:pic>
        <p:nvPicPr>
          <p:cNvPr id="33797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81038" y="4603750"/>
            <a:ext cx="3590925" cy="857250"/>
          </a:xfrm>
          <a:ln w="6350">
            <a:solidFill>
              <a:schemeClr val="tx1"/>
            </a:solidFill>
          </a:ln>
        </p:spPr>
      </p:pic>
      <p:pic>
        <p:nvPicPr>
          <p:cNvPr id="33798" name="Picture 8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067300" y="4341813"/>
            <a:ext cx="3200400" cy="1381125"/>
          </a:xfrm>
          <a:ln w="6350">
            <a:solidFill>
              <a:schemeClr val="tx1"/>
            </a:solidFill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E9A1E-5757-4ACD-BBBE-DC5F3F10FD9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Statistical Graphics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1600" dirty="0" smtClean="0"/>
              <a:t>Grafik statistik adalah data yang disajikan dalam format grafis.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G</a:t>
            </a:r>
            <a:r>
              <a:rPr lang="id-ID" sz="1600" dirty="0" smtClean="0"/>
              <a:t>rafik statistik harus memiliki kualitas sebagai berikut: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id-ID" sz="1600" dirty="0" smtClean="0"/>
              <a:t>Tujuan dan penggunaan grafik harus jelas.</a:t>
            </a:r>
            <a:br>
              <a:rPr lang="id-ID" sz="1600" dirty="0" smtClean="0"/>
            </a:br>
            <a:r>
              <a:rPr lang="id-ID" sz="1600" dirty="0" smtClean="0"/>
              <a:t>Jenis grafik harus dikenali.</a:t>
            </a:r>
            <a:br>
              <a:rPr lang="id-ID" sz="1600" dirty="0" smtClean="0"/>
            </a:br>
            <a:r>
              <a:rPr lang="id-ID" sz="1600" dirty="0" smtClean="0"/>
              <a:t>Jenis grafik harus membantu pengguna memahami data yang lebih mudah.</a:t>
            </a:r>
            <a:br>
              <a:rPr lang="id-ID" sz="1600" dirty="0" smtClean="0"/>
            </a:br>
            <a:r>
              <a:rPr lang="id-ID" sz="1600" dirty="0" smtClean="0"/>
              <a:t>Data harus diformat dan disajikan dengan benar.</a:t>
            </a:r>
            <a:br>
              <a:rPr lang="id-ID" sz="1600" dirty="0" smtClean="0"/>
            </a:br>
            <a:r>
              <a:rPr lang="id-ID" sz="1600" dirty="0" smtClean="0"/>
              <a:t>Data harus diformat dan disajikan untuk audiens </a:t>
            </a:r>
            <a:r>
              <a:rPr lang="en-US" sz="1600" dirty="0" smtClean="0"/>
              <a:t> yang </a:t>
            </a:r>
            <a:r>
              <a:rPr lang="id-ID" sz="1600" dirty="0" smtClean="0"/>
              <a:t>menggunakan.</a:t>
            </a:r>
            <a:br>
              <a:rPr lang="id-ID" sz="1600" dirty="0" smtClean="0"/>
            </a:br>
            <a:r>
              <a:rPr lang="id-ID" sz="1600" dirty="0" smtClean="0"/>
              <a:t>Grafik harus menghindari distorsi dengan menceritakan kebenaran tentang data.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1" i="1" dirty="0" smtClean="0"/>
              <a:t>Components of a Statistical Graphic : </a:t>
            </a:r>
            <a:r>
              <a:rPr lang="en-US" sz="1600" dirty="0" smtClean="0"/>
              <a:t>axes, scales, an area, a title and a legend or key,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i="1" dirty="0" smtClean="0"/>
              <a:t>Data Presentation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1" i="1" dirty="0" smtClean="0"/>
              <a:t>Axes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1" i="1" dirty="0" smtClean="0"/>
              <a:t>Scales and Scaling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1" i="1" dirty="0" smtClean="0"/>
              <a:t>Proportion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1" i="1" dirty="0" smtClean="0"/>
              <a:t>Lines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1" i="1" dirty="0" smtClean="0"/>
              <a:t>Labeling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419600"/>
            <a:ext cx="3886200" cy="217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Types of Statistical Graphics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447800"/>
            <a:ext cx="69342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i="1" smtClean="0"/>
              <a:t>Curve and Line Graphs : </a:t>
            </a:r>
            <a:r>
              <a:rPr lang="en-US" smtClean="0"/>
              <a:t>can be used to show relationships between sets of data defined by two continuous variables.</a:t>
            </a:r>
          </a:p>
          <a:p>
            <a:pPr eaLnBrk="1" hangingPunct="1">
              <a:lnSpc>
                <a:spcPct val="80000"/>
              </a:lnSpc>
            </a:pPr>
            <a:r>
              <a:rPr lang="en-US" b="1" i="1" smtClean="0"/>
              <a:t>Surface Charts :</a:t>
            </a:r>
            <a:r>
              <a:rPr lang="en-US" smtClean="0"/>
              <a:t>If the data being depicted by a curve or line represents all the parts of a whole, consider developing a </a:t>
            </a:r>
            <a:r>
              <a:rPr lang="en-US" i="1" smtClean="0"/>
              <a:t>surface </a:t>
            </a:r>
            <a:r>
              <a:rPr lang="en-US" smtClean="0"/>
              <a:t>or </a:t>
            </a:r>
            <a:r>
              <a:rPr lang="en-US" i="1" smtClean="0"/>
              <a:t>area chart</a:t>
            </a:r>
            <a:r>
              <a:rPr lang="en-US" smtClean="0"/>
              <a:t>,</a:t>
            </a:r>
          </a:p>
          <a:p>
            <a:pPr eaLnBrk="1" hangingPunct="1">
              <a:lnSpc>
                <a:spcPct val="80000"/>
              </a:lnSpc>
            </a:pPr>
            <a:r>
              <a:rPr lang="en-US" b="1" i="1" smtClean="0"/>
              <a:t>Scatterplots : </a:t>
            </a:r>
            <a:r>
              <a:rPr lang="en-US" smtClean="0"/>
              <a:t>can be used to show relationships among individual data points in a two-dimensional array.</a:t>
            </a:r>
          </a:p>
          <a:p>
            <a:pPr eaLnBrk="1" hangingPunct="1">
              <a:lnSpc>
                <a:spcPct val="80000"/>
              </a:lnSpc>
            </a:pPr>
            <a:r>
              <a:rPr lang="en-US" b="1" i="1" smtClean="0"/>
              <a:t>Bar Charts : </a:t>
            </a:r>
            <a:r>
              <a:rPr lang="en-US" smtClean="0"/>
              <a:t>can be used to show a few differences between separate entities or to show differences in a variable at a few discrete intervals.</a:t>
            </a:r>
          </a:p>
          <a:p>
            <a:pPr eaLnBrk="1" hangingPunct="1">
              <a:lnSpc>
                <a:spcPct val="80000"/>
              </a:lnSpc>
            </a:pPr>
            <a:r>
              <a:rPr lang="en-US" b="1" i="1" smtClean="0"/>
              <a:t>Segmented or Stacked Bars : </a:t>
            </a:r>
            <a:r>
              <a:rPr lang="en-US" smtClean="0"/>
              <a:t>If both the total measure of a value and its component portions are of interest, consider using </a:t>
            </a:r>
            <a:r>
              <a:rPr lang="en-US" i="1" smtClean="0"/>
              <a:t>segmented </a:t>
            </a:r>
            <a:r>
              <a:rPr lang="en-US" smtClean="0"/>
              <a:t>or </a:t>
            </a:r>
            <a:r>
              <a:rPr lang="en-US" i="1" smtClean="0"/>
              <a:t>stacked bars</a:t>
            </a:r>
            <a:r>
              <a:rPr lang="en-US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b="1" i="1" smtClean="0"/>
              <a:t>Pie Charts :</a:t>
            </a:r>
            <a:r>
              <a:rPr lang="en-US" smtClean="0"/>
              <a:t>can be used to show an apportionment of a total into its component parts</a:t>
            </a:r>
          </a:p>
          <a:p>
            <a:pPr eaLnBrk="1" hangingPunct="1">
              <a:lnSpc>
                <a:spcPct val="80000"/>
              </a:lnSpc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Types of Statistical Graphics example (1) </a:t>
            </a:r>
            <a:endParaRPr lang="en-US" sz="3200" smtClean="0"/>
          </a:p>
        </p:txBody>
      </p:sp>
      <p:pic>
        <p:nvPicPr>
          <p:cNvPr id="36867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76338" y="1860550"/>
            <a:ext cx="2600325" cy="1665288"/>
          </a:xfrm>
        </p:spPr>
      </p:pic>
      <p:pic>
        <p:nvPicPr>
          <p:cNvPr id="36868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76863" y="1873250"/>
            <a:ext cx="2581275" cy="1639888"/>
          </a:xfrm>
        </p:spPr>
      </p:pic>
      <p:pic>
        <p:nvPicPr>
          <p:cNvPr id="36869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171575" y="4194175"/>
            <a:ext cx="2609850" cy="1676400"/>
          </a:xfrm>
        </p:spPr>
      </p:pic>
      <p:pic>
        <p:nvPicPr>
          <p:cNvPr id="36870" name="Picture 8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272088" y="4160838"/>
            <a:ext cx="2790825" cy="1743075"/>
          </a:xfr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E9A1E-5757-4ACD-BBBE-DC5F3F10FD9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Types of Statistical Graphics example (1) </a:t>
            </a:r>
            <a:endParaRPr lang="en-US" sz="3200" smtClean="0"/>
          </a:p>
        </p:txBody>
      </p:sp>
      <p:pic>
        <p:nvPicPr>
          <p:cNvPr id="37891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676400"/>
            <a:ext cx="4038600" cy="2185988"/>
          </a:xfrm>
        </p:spPr>
      </p:pic>
      <p:pic>
        <p:nvPicPr>
          <p:cNvPr id="37892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4038600"/>
            <a:ext cx="2209800" cy="2187575"/>
          </a:xfrm>
          <a:ln>
            <a:solidFill>
              <a:schemeClr val="tx1"/>
            </a:solidFill>
          </a:ln>
        </p:spPr>
      </p:pic>
      <p:pic>
        <p:nvPicPr>
          <p:cNvPr id="37893" name="Picture 7"/>
          <p:cNvPicPr>
            <a:picLocks noGrp="1" noChangeAspect="1" noChangeArrowheads="1"/>
          </p:cNvPicPr>
          <p:nvPr>
            <p:ph sz="half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267200" y="2286000"/>
            <a:ext cx="4724400" cy="3724275"/>
          </a:xfrm>
          <a:ln>
            <a:solidFill>
              <a:schemeClr val="tx1"/>
            </a:solidFill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1BC87-3998-4381-B77D-EC7D7E07106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Technological Considerations in Interface Design</a:t>
            </a:r>
            <a:endParaRPr lang="en-US" sz="400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600200"/>
            <a:ext cx="7010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smtClean="0"/>
              <a:t>Graphical Systems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Screen design must be compatible with the capabilities of the system, including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System power.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Screen size.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Screen resolution.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Display colors.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Other display features.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Screen design must be compatible with the capabilities of the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System platform being used.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Development and implementation tools being used.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Platform style guide being used.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i="1" smtClean="0"/>
              <a:t>System Power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b="1" i="1" smtClean="0"/>
              <a:t>Screen Size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b="1" i="1" smtClean="0"/>
              <a:t>Screen Resolution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b="1" i="1" smtClean="0"/>
              <a:t>Colors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b="1" i="1" smtClean="0"/>
              <a:t>Other Display Features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b="1" i="1" smtClean="0"/>
              <a:t>Platform Compatibility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b="1" i="1" smtClean="0"/>
              <a:t>Development and Implementation Tool Compatibility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b="1" i="1" smtClean="0"/>
              <a:t>Style Guide Compatibility</a:t>
            </a:r>
            <a:endParaRPr lang="en-US" sz="18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3200" dirty="0" smtClean="0"/>
              <a:t>Pertimbangan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id-ID" sz="3200" dirty="0" smtClean="0"/>
              <a:t>dalam Des</a:t>
            </a:r>
            <a:r>
              <a:rPr lang="en-US" sz="3200" dirty="0" err="1" smtClean="0"/>
              <a:t>ain</a:t>
            </a:r>
            <a:r>
              <a:rPr lang="id-ID" sz="3200" dirty="0" smtClean="0"/>
              <a:t> </a:t>
            </a:r>
            <a:r>
              <a:rPr lang="en-US" sz="3200" dirty="0" err="1" smtClean="0"/>
              <a:t>Antarmuka</a:t>
            </a:r>
            <a:r>
              <a:rPr lang="id-ID" sz="3200" dirty="0" smtClean="0"/>
              <a:t> dan Layar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b="1" dirty="0" smtClean="0"/>
              <a:t>Cara Mencegah </a:t>
            </a:r>
            <a:r>
              <a:rPr lang="en-US" b="1" dirty="0" err="1" smtClean="0"/>
              <a:t>Timbul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id-ID" b="1" dirty="0" smtClean="0"/>
              <a:t>Pengguna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Semua gangguan dan putus asa harus dihilangkan dalam desain.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id-ID" b="1" dirty="0" smtClean="0"/>
              <a:t>Apa yang Pengguna</a:t>
            </a:r>
            <a:r>
              <a:rPr lang="en-US" b="1" dirty="0" smtClean="0"/>
              <a:t> </a:t>
            </a:r>
            <a:r>
              <a:rPr lang="en-US" b="1" dirty="0" err="1" smtClean="0"/>
              <a:t>Inginkan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Arah yang diinginkan adalah menuju kesederhanaan, kejelasan, dan dimengerti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id-ID" b="1" dirty="0" smtClean="0"/>
              <a:t>Apa</a:t>
            </a:r>
            <a:r>
              <a:rPr lang="en-US" b="1" dirty="0" smtClean="0"/>
              <a:t> yang</a:t>
            </a:r>
            <a:r>
              <a:rPr lang="id-ID" b="1" dirty="0" smtClean="0"/>
              <a:t> Pengguna Lakukan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Ketika berinteraksi dengan komputer, pengguna: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id-ID" sz="1400" dirty="0" smtClean="0">
                <a:latin typeface="+mj-lt"/>
              </a:rPr>
              <a:t>Mengidentifikasi tugas yang harus dilakukan atau kebutuhan untuk dipenuhi</a:t>
            </a:r>
            <a:endParaRPr lang="en-US" sz="1400" dirty="0" smtClean="0">
              <a:latin typeface="+mj-lt"/>
            </a:endParaRPr>
          </a:p>
          <a:p>
            <a:pPr lvl="1" eaLnBrk="1" hangingPunct="1">
              <a:lnSpc>
                <a:spcPct val="80000"/>
              </a:lnSpc>
            </a:pPr>
            <a:r>
              <a:rPr lang="id-ID" sz="1400" dirty="0" smtClean="0">
                <a:latin typeface="+mj-lt"/>
              </a:rPr>
              <a:t>Memutuskan bagaimana tugas akan diselesaikan atau kebutuhan terpenuhi.</a:t>
            </a:r>
            <a:endParaRPr lang="en-US" sz="1400" dirty="0" smtClean="0">
              <a:latin typeface="+mj-lt"/>
            </a:endParaRPr>
          </a:p>
          <a:p>
            <a:pPr lvl="1" eaLnBrk="1" hangingPunct="1">
              <a:lnSpc>
                <a:spcPct val="80000"/>
              </a:lnSpc>
            </a:pPr>
            <a:r>
              <a:rPr lang="id-ID" sz="1400" dirty="0" smtClean="0">
                <a:latin typeface="+mj-lt"/>
              </a:rPr>
              <a:t>Komputer Memanipulasi kontrol.</a:t>
            </a:r>
            <a:endParaRPr lang="en-US" sz="1400" dirty="0" smtClean="0">
              <a:latin typeface="+mj-lt"/>
            </a:endParaRPr>
          </a:p>
          <a:p>
            <a:pPr lvl="1" eaLnBrk="1" hangingPunct="1">
              <a:lnSpc>
                <a:spcPct val="80000"/>
              </a:lnSpc>
            </a:pPr>
            <a:r>
              <a:rPr lang="id-ID" sz="1400" dirty="0" smtClean="0">
                <a:latin typeface="+mj-lt"/>
              </a:rPr>
              <a:t>Mengumpulkan data yang diperlukan atau konten sementara menyaring data yang bermakna atau konten.</a:t>
            </a:r>
            <a:endParaRPr lang="en-US" sz="1400" dirty="0" smtClean="0">
              <a:latin typeface="+mj-lt"/>
            </a:endParaRPr>
          </a:p>
          <a:p>
            <a:pPr lvl="1" eaLnBrk="1" hangingPunct="1">
              <a:lnSpc>
                <a:spcPct val="80000"/>
              </a:lnSpc>
            </a:pPr>
            <a:r>
              <a:rPr lang="id-ID" sz="1400" dirty="0" smtClean="0">
                <a:latin typeface="+mj-lt"/>
              </a:rPr>
              <a:t>Bentuk penilaian menghasilkan keputusan yang relevan dengan tugas atau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kebutuhan</a:t>
            </a:r>
            <a:r>
              <a:rPr lang="id-ID" sz="1400" dirty="0" smtClean="0">
                <a:latin typeface="+mj-lt"/>
              </a:rPr>
              <a:t>.</a:t>
            </a:r>
            <a:endParaRPr lang="en-US" sz="14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Desain</a:t>
            </a:r>
            <a:r>
              <a:rPr lang="en-US" b="1" dirty="0" smtClean="0"/>
              <a:t> </a:t>
            </a:r>
            <a:r>
              <a:rPr lang="en-US" b="1" dirty="0" err="1" smtClean="0"/>
              <a:t>Antarmuka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Mengurangi pekerjaan visual.</a:t>
            </a:r>
            <a:endParaRPr lang="en-US" dirty="0" smtClean="0"/>
          </a:p>
          <a:p>
            <a:pPr eaLnBrk="1" hangingPunct="1"/>
            <a:r>
              <a:rPr lang="id-ID" dirty="0" smtClean="0"/>
              <a:t>Mengurangi pekerjaan intelektual.</a:t>
            </a:r>
            <a:endParaRPr lang="en-US" dirty="0" smtClean="0"/>
          </a:p>
          <a:p>
            <a:pPr eaLnBrk="1" hangingPunct="1"/>
            <a:r>
              <a:rPr lang="id-ID" dirty="0" smtClean="0"/>
              <a:t>Mengurangi kerja memori.</a:t>
            </a:r>
            <a:endParaRPr lang="en-US" dirty="0" smtClean="0"/>
          </a:p>
          <a:p>
            <a:pPr eaLnBrk="1" hangingPunct="1"/>
            <a:r>
              <a:rPr lang="id-ID" dirty="0" smtClean="0"/>
              <a:t>Mengurangi kerja motor.</a:t>
            </a:r>
            <a:endParaRPr lang="en-US" dirty="0" smtClean="0"/>
          </a:p>
          <a:p>
            <a:pPr eaLnBrk="1" hangingPunct="1"/>
            <a:r>
              <a:rPr lang="id-ID" dirty="0" smtClean="0"/>
              <a:t>Mengurangi atau menghilangkan beban atau instruksi dikenakan oleh teknologi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Test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Desain</a:t>
            </a:r>
            <a:r>
              <a:rPr lang="en-US" b="1" dirty="0" smtClean="0"/>
              <a:t> yang </a:t>
            </a:r>
            <a:r>
              <a:rPr lang="en-US" b="1" dirty="0" err="1" smtClean="0"/>
              <a:t>Baik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Sebuah tes sederhana untuk desain yang baik</a:t>
            </a:r>
            <a:endParaRPr lang="en-US" dirty="0" smtClean="0"/>
          </a:p>
          <a:p>
            <a:pPr algn="just"/>
            <a:r>
              <a:rPr lang="id-ID" dirty="0" smtClean="0"/>
              <a:t>Apakah semua elemen layar atau halaman web diidentifikasi oleh isyarat lain selain dengan membaca kata-kata yang membuat mereka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id-ID" dirty="0" smtClean="0"/>
              <a:t>?</a:t>
            </a:r>
            <a:endParaRPr lang="en-US" dirty="0" smtClean="0"/>
          </a:p>
          <a:p>
            <a:pPr algn="just"/>
            <a:r>
              <a:rPr lang="id-ID" dirty="0" smtClean="0"/>
              <a:t>Interface terbaik membuat semuanya jelas pada layar.</a:t>
            </a:r>
          </a:p>
          <a:p>
            <a:pPr algn="just" eaLnBrk="1" hangingPunct="1"/>
            <a:endParaRPr lang="en-US" dirty="0" smtClean="0"/>
          </a:p>
          <a:p>
            <a:pPr algn="just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Screen and Web Page Meaning and Purpose</a:t>
            </a:r>
            <a:endParaRPr lang="en-US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d-ID" sz="2400" dirty="0" smtClean="0"/>
              <a:t>Semua elemen antarmuka harus memiliki makna untuk pengguna dan melayani tujuan dalam melaksanakan tugas atau memenuhi kebutuhan.</a:t>
            </a:r>
            <a:endParaRPr lang="en-US" sz="2400" dirty="0" smtClean="0"/>
          </a:p>
          <a:p>
            <a:pPr algn="just" eaLnBrk="1" hangingPunct="1">
              <a:lnSpc>
                <a:spcPct val="90000"/>
              </a:lnSpc>
            </a:pPr>
            <a:r>
              <a:rPr lang="id-ID" sz="2400" dirty="0" smtClean="0"/>
              <a:t>Jika elemen tidak memiliki arti bagi pengguna,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id-ID" sz="2400" dirty="0" smtClean="0"/>
              <a:t>kebisingan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antarmuka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id-ID" sz="1600" dirty="0" smtClean="0"/>
              <a:t>Kebisingan adalah informasi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id-ID" sz="1600" dirty="0" smtClean="0"/>
              <a:t>berguna. </a:t>
            </a:r>
            <a:endParaRPr lang="en-US" sz="1600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id-ID" sz="1600" dirty="0" smtClean="0"/>
              <a:t>Kebisingan mengurangi kejelasan layar atau halaman Web</a:t>
            </a:r>
            <a:endParaRPr lang="en-US" sz="1600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id-ID" sz="1600" dirty="0" smtClean="0"/>
              <a:t>Tujuan dalam desain adalah untuk meminimalkan kebisingan dan memaksimalkan sinyal</a:t>
            </a:r>
            <a:r>
              <a:rPr lang="en-US" sz="1600" dirty="0" smtClean="0"/>
              <a:t> (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berguna</a:t>
            </a:r>
            <a:r>
              <a:rPr lang="en-US" sz="1600" dirty="0" smtClean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Starting Point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Menyediakan titik awal yang jelas di sudut layar yang kiri atas.</a:t>
            </a:r>
            <a:endParaRPr lang="en-US" dirty="0" smtClean="0"/>
          </a:p>
          <a:p>
            <a:pPr algn="just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id-ID" dirty="0" smtClean="0"/>
              <a:t>Fokus perhatian pengguna pada bagian yang paling penting dari sebuah layar atau halaman.</a:t>
            </a:r>
            <a:endParaRPr lang="en-US" dirty="0" smtClean="0"/>
          </a:p>
          <a:p>
            <a:pPr lvl="1"/>
            <a:r>
              <a:rPr lang="id-ID" sz="1400" dirty="0" smtClean="0"/>
              <a:t>Menampilkan Tekstual</a:t>
            </a:r>
            <a:br>
              <a:rPr lang="id-ID" sz="1400" dirty="0" smtClean="0"/>
            </a:br>
            <a:r>
              <a:rPr lang="id-ID" sz="1400" dirty="0" smtClean="0"/>
              <a:t>Melihat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id-ID" sz="1400" dirty="0" smtClean="0"/>
              <a:t>menampilkan informasi tekstual, biasanya mata satu langkah pertama ke tengah kiri atas layar, dan kemudian dengan cepat bergerak melalui layar searah jarum jam</a:t>
            </a:r>
            <a:endParaRPr lang="en-US" sz="1400" dirty="0" smtClean="0"/>
          </a:p>
          <a:p>
            <a:pPr lvl="1"/>
            <a:r>
              <a:rPr lang="id-ID" sz="1400" dirty="0" smtClean="0"/>
              <a:t>Menampilkan grafis dan Web</a:t>
            </a:r>
            <a:br>
              <a:rPr lang="id-ID" sz="1400" dirty="0" smtClean="0"/>
            </a:br>
            <a:r>
              <a:rPr lang="id-ID" sz="1400" dirty="0" smtClean="0"/>
              <a:t>orang mengambil keuntungan dari detail visual seperti ruang putih atau komponen yang menonjol mencolok dari komponen lainnya.</a:t>
            </a:r>
            <a:endParaRPr lang="en-US" sz="1400" dirty="0" smtClean="0"/>
          </a:p>
          <a:p>
            <a:pPr lvl="1"/>
            <a:r>
              <a:rPr lang="id-ID" sz="1400" dirty="0" smtClean="0"/>
              <a:t>Orang cenderung melihat teks pertama</a:t>
            </a:r>
            <a:br>
              <a:rPr lang="id-ID" sz="1400" dirty="0" smtClean="0"/>
            </a:br>
            <a:r>
              <a:rPr lang="id-ID" sz="1400" dirty="0" smtClean="0"/>
              <a:t>Jenis lebih besar mendominasi tipe yang lebih kecil.</a:t>
            </a:r>
            <a:br>
              <a:rPr lang="id-ID" sz="1400" dirty="0" smtClean="0"/>
            </a:br>
            <a:endParaRPr lang="en-US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934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Ordering of Data and Content</a:t>
            </a:r>
            <a:br>
              <a:rPr lang="en-US" b="1" dirty="0" smtClean="0"/>
            </a:br>
            <a:r>
              <a:rPr lang="en-US" sz="1800" b="1" dirty="0" smtClean="0"/>
              <a:t>(</a:t>
            </a:r>
            <a:r>
              <a:rPr lang="en-US" sz="1800" b="1" dirty="0" err="1" smtClean="0"/>
              <a:t>Pesan</a:t>
            </a:r>
            <a:r>
              <a:rPr lang="en-US" sz="1800" b="1" dirty="0" smtClean="0"/>
              <a:t> interface </a:t>
            </a:r>
            <a:r>
              <a:rPr lang="en-US" sz="1800" b="1" dirty="0" err="1" smtClean="0"/>
              <a:t>mengandung</a:t>
            </a:r>
            <a:r>
              <a:rPr lang="en-US" sz="1800" b="1" dirty="0" smtClean="0"/>
              <a:t> data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proses</a:t>
            </a:r>
            <a:r>
              <a:rPr lang="en-US" sz="1800" b="1" dirty="0" smtClean="0"/>
              <a:t>)</a:t>
            </a:r>
            <a:endParaRPr lang="en-US" sz="18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52600"/>
            <a:ext cx="6553200" cy="4419600"/>
          </a:xfrm>
        </p:spPr>
        <p:txBody>
          <a:bodyPr/>
          <a:lstStyle/>
          <a:p>
            <a:pPr algn="just"/>
            <a:endParaRPr lang="en-US" sz="1600" dirty="0" smtClean="0"/>
          </a:p>
          <a:p>
            <a:pPr algn="just"/>
            <a:r>
              <a:rPr lang="id-ID" sz="1600" dirty="0" smtClean="0"/>
              <a:t>Bagilah informasi ke unit yang logis, bermakna, dan masuk akal.</a:t>
            </a:r>
            <a:endParaRPr lang="en-US" sz="1600" dirty="0" smtClean="0"/>
          </a:p>
          <a:p>
            <a:pPr algn="just"/>
            <a:r>
              <a:rPr lang="en-US" sz="1600" dirty="0" smtClean="0"/>
              <a:t>Di</a:t>
            </a:r>
            <a:r>
              <a:rPr lang="id-ID" sz="1600" dirty="0" smtClean="0"/>
              <a:t>atur oleh derajat keterkaitan antara data atau informasi.</a:t>
            </a:r>
            <a:endParaRPr lang="en-US" sz="1600" dirty="0" smtClean="0"/>
          </a:p>
          <a:p>
            <a:pPr algn="just"/>
            <a:r>
              <a:rPr lang="id-ID" sz="1600" dirty="0" smtClean="0"/>
              <a:t>Memberikan pemesanan unit layar informasi dan unsur-unsur yang diprioritaskan sesuai dengan harapan dan kebutuhan pengguna.</a:t>
            </a:r>
            <a:endParaRPr lang="en-US" sz="1600" dirty="0" smtClean="0"/>
          </a:p>
          <a:p>
            <a:pPr algn="just"/>
            <a:r>
              <a:rPr lang="id-ID" sz="1600" dirty="0" smtClean="0"/>
              <a:t>Bentuk kelompok-kelompok yang mencakup semua kemungkinan.</a:t>
            </a:r>
            <a:endParaRPr lang="en-US" sz="1600" dirty="0" smtClean="0"/>
          </a:p>
          <a:p>
            <a:pPr algn="just"/>
            <a:r>
              <a:rPr lang="id-ID" sz="1600" dirty="0" smtClean="0"/>
              <a:t>Pastikan bahwa informasi yang harus dibandingkan adalah terlihat pada saat yang sama.</a:t>
            </a:r>
            <a:endParaRPr lang="en-US" sz="1600" dirty="0" smtClean="0"/>
          </a:p>
          <a:p>
            <a:pPr algn="just"/>
            <a:r>
              <a:rPr lang="id-ID" sz="1600" dirty="0" smtClean="0"/>
              <a:t>Pastikan bahwa informasi hanya relatif terhadap tugas-tugas pengguna atau kebutuhan disajikan pada layar.</a:t>
            </a:r>
            <a:endParaRPr lang="id-ID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!!imk5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4-Step2_Understand_The_Business_Function</Template>
  <TotalTime>882</TotalTime>
  <Words>1217</Words>
  <Application>Microsoft Office PowerPoint</Application>
  <PresentationFormat>On-screen Show (4:3)</PresentationFormat>
  <Paragraphs>248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!!imk5</vt:lpstr>
      <vt:lpstr> Memahami Hal yang Mendasar dari Desain Antarmuka yang Baik dan Desain Layar</vt:lpstr>
      <vt:lpstr>Antarmuka yang baik</vt:lpstr>
      <vt:lpstr>Pertimbangan Dasar Utama</vt:lpstr>
      <vt:lpstr>Pertimbangan Manusia dalam Desain Antarmuka dan Layar</vt:lpstr>
      <vt:lpstr>Tujuan Akhir dari Desain Antarmuka</vt:lpstr>
      <vt:lpstr>Test Untuk Desain yang Baik</vt:lpstr>
      <vt:lpstr>Screen and Web Page Meaning and Purpose</vt:lpstr>
      <vt:lpstr>Starting Point</vt:lpstr>
      <vt:lpstr>Ordering of Data and Content (Pesan interface mengandung data dan proses)</vt:lpstr>
      <vt:lpstr>Ordering Web Pages (Pesan Terkandung dalam Web Pages)</vt:lpstr>
      <vt:lpstr>Navigation and Flow ( Info halaman,Last,next dll)</vt:lpstr>
      <vt:lpstr>Visually Pleasing Composition</vt:lpstr>
      <vt:lpstr>Visually Pleasing Composition (example)</vt:lpstr>
      <vt:lpstr>Visually Pleasing Composition (example)</vt:lpstr>
      <vt:lpstr>Visually Pleasing Composition (example)</vt:lpstr>
      <vt:lpstr>Visually Pleasing Composition (example)</vt:lpstr>
      <vt:lpstr>Visually Pleasing Composition (example)</vt:lpstr>
      <vt:lpstr>Distinctiveness (Kekhususan)</vt:lpstr>
      <vt:lpstr>Menyampaikan Tingkat Kedalaman atau Tampilan Tiga-Dimensi</vt:lpstr>
      <vt:lpstr>Presenting Information Simply and Meaningfully</vt:lpstr>
      <vt:lpstr>Application and Page Size</vt:lpstr>
      <vt:lpstr>Application Screen Elements</vt:lpstr>
      <vt:lpstr>Application Screen Elements example (1)</vt:lpstr>
      <vt:lpstr>Application Screen Elements example (1)</vt:lpstr>
      <vt:lpstr>Application Screen Elements example (1)</vt:lpstr>
      <vt:lpstr>Application Screen Elements example (1)</vt:lpstr>
      <vt:lpstr>Application Screen Elements example (1)</vt:lpstr>
      <vt:lpstr>Application Screen Elements example (1)</vt:lpstr>
      <vt:lpstr>Organization and Structure Guidelines</vt:lpstr>
      <vt:lpstr>Organization and Structure Guidelines  example</vt:lpstr>
      <vt:lpstr>Statistical Graphics</vt:lpstr>
      <vt:lpstr>Types of Statistical Graphics</vt:lpstr>
      <vt:lpstr>Types of Statistical Graphics example (1) </vt:lpstr>
      <vt:lpstr>Types of Statistical Graphics example (1) </vt:lpstr>
      <vt:lpstr>Technological Considerations in Interface Design</vt:lpstr>
    </vt:vector>
  </TitlesOfParts>
  <Company>Private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Understand the Principles of Good Interface and Screen Design </dc:title>
  <cp:lastModifiedBy>Valued Acer Customer</cp:lastModifiedBy>
  <cp:revision>62</cp:revision>
  <dcterms:created xsi:type="dcterms:W3CDTF">2010-03-17T07:00:16Z</dcterms:created>
  <dcterms:modified xsi:type="dcterms:W3CDTF">2012-04-01T14:00:40Z</dcterms:modified>
</cp:coreProperties>
</file>