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6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70" r:id="rId15"/>
    <p:sldId id="271" r:id="rId16"/>
    <p:sldId id="272" r:id="rId17"/>
    <p:sldId id="274" r:id="rId18"/>
    <p:sldId id="280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0082A68-B1C8-4BC7-BC0D-AE192534F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8E63C4-561E-4128-9D4F-B736E68AF627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34A368-1A6B-4B0B-A78A-A6387836FC2D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434391-0A03-496C-8197-FFD210A7E3D5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A7E30F-3C79-4228-93FC-D098CDB8A5F7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B11910-3E18-473B-B15D-2D3D26483304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1F371E-EFF5-47B8-B3C5-548A4F431FA5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E292BF-0208-459D-AF5D-2207C3384A6B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83AF07-8485-4EB0-86FA-F90FD6925AFD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4A9821-983C-4A1B-B731-F0CEDCCDE9D8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E6B66C-B5C4-4277-A4B3-B63D01A4A304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D2EECF-DD30-4F58-8AEF-1EC61B86DDD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40111D-CB8D-4D1B-B0A4-E0D102CB733E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EEF9C9-468D-4A01-B668-81A1201665B2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56A909-F227-433D-9E51-ED1EAE1802A8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9EEAE9-E0DB-4408-9616-9679D5312668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2AE8B5-06D7-40F9-A511-539FAFC88692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230374-57FE-47C4-9C37-DD2514CB0170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7C5F4E-062D-46C3-94FD-7AECA50418C1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0496103-62B1-41E0-A1F7-82633D8C7FEF}" type="datetime1">
              <a:rPr lang="en-US" smtClean="0"/>
              <a:pPr>
                <a:defRPr/>
              </a:pPr>
              <a:t>4/8/2012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8A8C5A-7EC5-48D6-BDC6-9EBB6B9C21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F7AF873-2979-40BC-A70C-A6B1AE45E2FF}" type="datetime1">
              <a:rPr lang="en-US" smtClean="0"/>
              <a:pPr>
                <a:defRPr/>
              </a:pPr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87ECDE-6C40-4AF2-AB80-E862D0F955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56BC9EB-EAF1-401A-BCD3-77BC5E305C7F}" type="datetime1">
              <a:rPr lang="en-US" smtClean="0"/>
              <a:pPr>
                <a:defRPr/>
              </a:pPr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5E8FD5-7B98-4F26-B62A-EA823AFAA0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DCA408-15D8-4B84-A215-F5FD44E7D5FA}" type="datetime1">
              <a:rPr lang="en-US" smtClean="0"/>
              <a:pPr>
                <a:defRPr/>
              </a:pPr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571F28-3F95-43EA-B86E-D7C80AAE3E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0DD3721-3E55-4D66-A53B-F7B010BFE85F}" type="datetime1">
              <a:rPr lang="en-US" smtClean="0"/>
              <a:pPr>
                <a:defRPr/>
              </a:pPr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95EBA14-6AF4-4135-866C-FD2D5ED223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A872FA-B048-41DB-B472-219841E9AC13}" type="datetime1">
              <a:rPr lang="en-US" smtClean="0"/>
              <a:pPr>
                <a:defRPr/>
              </a:pPr>
              <a:t>4/8/2012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43C5E0-8BFB-4A8E-BA98-005E6253DE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933097E-A4CD-4814-A86D-05DEF57FC032}" type="datetime1">
              <a:rPr lang="en-US" smtClean="0"/>
              <a:pPr>
                <a:defRPr/>
              </a:pPr>
              <a:t>4/8/2012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0BD264E-1C3C-4468-BE1D-2C2D12BD50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B94D77C-1578-46E5-A4F6-3D5AAD5A6F03}" type="datetime1">
              <a:rPr lang="en-US" smtClean="0"/>
              <a:pPr>
                <a:defRPr/>
              </a:pPr>
              <a:t>4/8/2012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940F094-566E-4ADD-A788-C875166FC6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24D0DE7-40C5-4DBC-865C-EDCDDAAA5611}" type="datetime1">
              <a:rPr lang="en-US" smtClean="0"/>
              <a:pPr>
                <a:defRPr/>
              </a:pPr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3CE2184-A715-4023-AB99-E6576725C8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4EFA462-2044-4DA3-A188-BF7B44C04A21}" type="datetime1">
              <a:rPr lang="en-US" smtClean="0"/>
              <a:pPr>
                <a:defRPr/>
              </a:pPr>
              <a:t>4/8/2012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54BD2C-AEE7-4F52-9974-29123A9250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67AD66-C745-4DD4-9CB0-936693A77AF1}" type="datetime1">
              <a:rPr lang="en-US" smtClean="0"/>
              <a:pPr>
                <a:defRPr/>
              </a:pPr>
              <a:t>4/8/2012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B30980C-D2B1-4182-808D-605F354E28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FEB32606-2422-4C04-8B75-B14512008EB9}" type="datetime1">
              <a:rPr lang="en-US" smtClean="0"/>
              <a:pPr>
                <a:defRPr/>
              </a:pPr>
              <a:t>4/8/2012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41E589BF-EA13-4266-8D94-4A151D0079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32560" y="1143000"/>
            <a:ext cx="7406640" cy="2286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4000" dirty="0" err="1" smtClean="0"/>
              <a:t>Membangun</a:t>
            </a:r>
            <a:r>
              <a:rPr lang="en-US" sz="4000" dirty="0" smtClean="0"/>
              <a:t> Menu </a:t>
            </a:r>
            <a:r>
              <a:rPr lang="en-US" sz="4000" dirty="0" err="1" smtClean="0"/>
              <a:t>Sistem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Skema</a:t>
            </a:r>
            <a:r>
              <a:rPr lang="en-US" sz="4000" dirty="0" smtClean="0"/>
              <a:t> </a:t>
            </a:r>
            <a:r>
              <a:rPr lang="en-US" sz="4000" dirty="0" err="1" smtClean="0"/>
              <a:t>Navigasi</a:t>
            </a:r>
            <a:endParaRPr lang="en-US" sz="4000" dirty="0" smtClean="0"/>
          </a:p>
        </p:txBody>
      </p:sp>
      <p:sp>
        <p:nvSpPr>
          <p:cNvPr id="13315" name="Subtitle 3"/>
          <p:cNvSpPr>
            <a:spLocks noGrp="1"/>
          </p:cNvSpPr>
          <p:nvPr>
            <p:ph type="subTitle" idx="1"/>
          </p:nvPr>
        </p:nvSpPr>
        <p:spPr>
          <a:xfrm>
            <a:off x="1447800" y="3352800"/>
            <a:ext cx="7406640" cy="1752600"/>
          </a:xfrm>
        </p:spPr>
        <p:txBody>
          <a:bodyPr/>
          <a:lstStyle/>
          <a:p>
            <a:pPr marR="0" eaLnBrk="1" hangingPunct="1"/>
            <a:endParaRPr lang="en-US" dirty="0" smtClean="0"/>
          </a:p>
          <a:p>
            <a:pPr marR="0" eaLnBrk="1" hangingPunct="1"/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 smtClean="0"/>
          </a:p>
          <a:p>
            <a:pPr marR="0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Format Menu (Petunjuk)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50292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15.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endParaRPr lang="en-US" dirty="0" smtClean="0"/>
          </a:p>
          <a:p>
            <a:pPr marL="365760" indent="-3175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    </a:t>
            </a:r>
            <a:r>
              <a:rPr lang="en-US" sz="1600" dirty="0" err="1" smtClean="0"/>
              <a:t>Pilihan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dipilih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cara</a:t>
            </a:r>
            <a:r>
              <a:rPr lang="en-US" sz="1600" dirty="0" smtClean="0"/>
              <a:t> </a:t>
            </a:r>
            <a:r>
              <a:rPr lang="en-US" sz="1600" dirty="0" err="1" smtClean="0"/>
              <a:t>menunjuk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pilihan</a:t>
            </a:r>
            <a:r>
              <a:rPr lang="en-US" sz="1600" dirty="0" smtClean="0"/>
              <a:t>    </a:t>
            </a:r>
          </a:p>
          <a:p>
            <a:pPr marL="365760" indent="-3175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   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penunjuk</a:t>
            </a:r>
            <a:r>
              <a:rPr lang="en-US" sz="1600" dirty="0" smtClean="0"/>
              <a:t> </a:t>
            </a:r>
            <a:r>
              <a:rPr lang="en-US" sz="1600" dirty="0" err="1" smtClean="0"/>
              <a:t>mekanis</a:t>
            </a:r>
            <a:r>
              <a:rPr lang="en-US" sz="1600" dirty="0" smtClean="0"/>
              <a:t>, </a:t>
            </a:r>
            <a:r>
              <a:rPr lang="en-US" sz="1600" dirty="0" err="1" smtClean="0"/>
              <a:t>melalui</a:t>
            </a:r>
            <a:r>
              <a:rPr lang="en-US" sz="1600" dirty="0" smtClean="0"/>
              <a:t> keyboard,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</a:p>
          <a:p>
            <a:pPr marL="365760" indent="-3175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    </a:t>
            </a:r>
            <a:r>
              <a:rPr lang="en-US" sz="1600" dirty="0" err="1" smtClean="0"/>
              <a:t>mengetikkan</a:t>
            </a:r>
            <a:r>
              <a:rPr lang="en-US" sz="1600" dirty="0" smtClean="0"/>
              <a:t> </a:t>
            </a:r>
            <a:r>
              <a:rPr lang="en-US" sz="1600" dirty="0" err="1" smtClean="0"/>
              <a:t>nilai</a:t>
            </a:r>
            <a:r>
              <a:rPr lang="en-US" sz="1600" dirty="0" smtClean="0"/>
              <a:t> </a:t>
            </a:r>
            <a:r>
              <a:rPr lang="en-US" sz="1600" dirty="0" err="1" smtClean="0"/>
              <a:t>pilihan</a:t>
            </a:r>
            <a:r>
              <a:rPr lang="en-US" sz="1600" dirty="0" smtClean="0"/>
              <a:t>.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 </a:t>
            </a:r>
            <a:r>
              <a:rPr lang="en-US" dirty="0" smtClean="0"/>
              <a:t>16. </a:t>
            </a:r>
            <a:r>
              <a:rPr lang="en-US" dirty="0" err="1" smtClean="0"/>
              <a:t>Sediakan</a:t>
            </a:r>
            <a:r>
              <a:rPr lang="en-US" dirty="0" smtClean="0"/>
              <a:t> defaults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17. </a:t>
            </a:r>
            <a:r>
              <a:rPr lang="en-US" dirty="0" err="1" smtClean="0"/>
              <a:t>Pilihan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18.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/ non-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19. Toggled menu items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7DAD18D-4201-4CE0-8A62-4962E4B78387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Navigasi untuk Web 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</a:t>
            </a:r>
            <a:r>
              <a:rPr lang="en-US" dirty="0" err="1" smtClean="0"/>
              <a:t>Navigasi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inginkan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web site.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4  (</a:t>
            </a:r>
            <a:r>
              <a:rPr lang="en-US" dirty="0" err="1" smtClean="0"/>
              <a:t>empat</a:t>
            </a:r>
            <a:r>
              <a:rPr lang="en-US" dirty="0" smtClean="0"/>
              <a:t>) </a:t>
            </a:r>
            <a:r>
              <a:rPr lang="en-US" dirty="0" err="1" smtClean="0"/>
              <a:t>langkah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dirty="0" err="1" smtClean="0"/>
              <a:t>orientasi</a:t>
            </a:r>
            <a:r>
              <a:rPr lang="en-US" dirty="0" smtClean="0"/>
              <a:t>, 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rute</a:t>
            </a:r>
            <a:r>
              <a:rPr lang="en-US" dirty="0" smtClean="0"/>
              <a:t>, 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monitoring </a:t>
            </a:r>
            <a:r>
              <a:rPr lang="en-US" dirty="0" err="1" smtClean="0"/>
              <a:t>rute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dirty="0" err="1" smtClean="0"/>
              <a:t>pengenalan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2FBEF64-50A9-42DE-AA14-A81AC32EBC19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Navigasi untuk Web site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Goals </a:t>
            </a: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 dapat menjawab:</a:t>
            </a:r>
          </a:p>
          <a:p>
            <a:pPr lvl="1" eaLnBrk="1" hangingPunct="1">
              <a:buFontTx/>
              <a:buChar char="-"/>
            </a:pPr>
            <a:r>
              <a:rPr lang="en-US" sz="1600" i="1" smtClean="0"/>
              <a:t>Where am I now?</a:t>
            </a:r>
          </a:p>
          <a:p>
            <a:pPr lvl="1" eaLnBrk="1" hangingPunct="1">
              <a:buFontTx/>
              <a:buChar char="-"/>
            </a:pPr>
            <a:r>
              <a:rPr lang="en-US" sz="1600" i="1" smtClean="0"/>
              <a:t>Where did I come from?</a:t>
            </a:r>
          </a:p>
          <a:p>
            <a:pPr lvl="1" eaLnBrk="1" hangingPunct="1">
              <a:buFontTx/>
              <a:buChar char="-"/>
            </a:pPr>
            <a:r>
              <a:rPr lang="en-US" sz="1600" i="1" smtClean="0"/>
              <a:t>Where can I go from here?</a:t>
            </a:r>
          </a:p>
          <a:p>
            <a:pPr lvl="1" eaLnBrk="1" hangingPunct="1">
              <a:buFontTx/>
              <a:buChar char="-"/>
            </a:pPr>
            <a:r>
              <a:rPr lang="en-US" sz="1600" i="1" smtClean="0"/>
              <a:t>How can I get there quickly?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4252B09-08F7-4BAD-B6D5-2741C329B954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Disain Navigasi Web 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dirty="0" err="1" smtClean="0"/>
              <a:t>Pertolongan</a:t>
            </a:r>
            <a:r>
              <a:rPr lang="en-US" dirty="0" smtClean="0"/>
              <a:t> </a:t>
            </a:r>
            <a:r>
              <a:rPr lang="en-US" dirty="0" err="1" smtClean="0"/>
              <a:t>navigasi</a:t>
            </a:r>
            <a:r>
              <a:rPr lang="en-US" dirty="0" smtClean="0"/>
              <a:t> web site</a:t>
            </a:r>
          </a:p>
          <a:p>
            <a:pPr marL="738188" indent="-280988" eaLnBrk="1" fontAlgn="auto" hangingPunct="1">
              <a:spcAft>
                <a:spcPts val="0"/>
              </a:spcAft>
              <a:buFontTx/>
              <a:buAutoNum type="alphaLcPeriod"/>
              <a:defRPr/>
            </a:pP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membantu</a:t>
            </a:r>
            <a:r>
              <a:rPr lang="en-US" sz="1600" dirty="0" smtClean="0"/>
              <a:t> </a:t>
            </a:r>
            <a:r>
              <a:rPr lang="en-US" sz="1600" dirty="0" err="1" smtClean="0"/>
              <a:t>navigasi</a:t>
            </a:r>
            <a:r>
              <a:rPr lang="en-US" sz="1600" dirty="0" smtClean="0"/>
              <a:t> </a:t>
            </a:r>
          </a:p>
          <a:p>
            <a:pPr marL="1090613" indent="-352425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1600" dirty="0" err="1" smtClean="0"/>
              <a:t>Sediakan</a:t>
            </a:r>
            <a:r>
              <a:rPr lang="en-US" sz="1600" dirty="0" smtClean="0"/>
              <a:t> </a:t>
            </a:r>
            <a:r>
              <a:rPr lang="en-US" sz="1600" dirty="0" err="1" smtClean="0"/>
              <a:t>peta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i="1" dirty="0" smtClean="0"/>
              <a:t>overview</a:t>
            </a:r>
            <a:r>
              <a:rPr lang="en-US" sz="1600" dirty="0" smtClean="0"/>
              <a:t> </a:t>
            </a:r>
            <a:r>
              <a:rPr lang="en-US" sz="1600" dirty="0" err="1" smtClean="0"/>
              <a:t>hirarki</a:t>
            </a:r>
            <a:r>
              <a:rPr lang="en-US" sz="1600" dirty="0" smtClean="0"/>
              <a:t> menu</a:t>
            </a:r>
          </a:p>
          <a:p>
            <a:pPr marL="1090613" indent="-352425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1600" dirty="0" err="1" smtClean="0"/>
              <a:t>Sediakan</a:t>
            </a:r>
            <a:r>
              <a:rPr lang="en-US" sz="1600" dirty="0" smtClean="0"/>
              <a:t> </a:t>
            </a:r>
            <a:r>
              <a:rPr lang="en-US" sz="1600" i="1" dirty="0" err="1" smtClean="0"/>
              <a:t>clickability</a:t>
            </a:r>
            <a:r>
              <a:rPr lang="en-US" sz="1600" i="1" dirty="0" smtClean="0"/>
              <a:t> cues</a:t>
            </a:r>
          </a:p>
          <a:p>
            <a:pPr marL="1090613" indent="-352425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1600" dirty="0" err="1" smtClean="0"/>
              <a:t>Sediakan</a:t>
            </a:r>
            <a:r>
              <a:rPr lang="en-US" sz="1600" dirty="0" smtClean="0"/>
              <a:t> </a:t>
            </a:r>
            <a:r>
              <a:rPr lang="en-US" sz="1600" dirty="0" err="1" smtClean="0"/>
              <a:t>pilihan-pilihan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ada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level </a:t>
            </a:r>
            <a:r>
              <a:rPr lang="en-US" sz="1600" dirty="0" err="1" smtClean="0"/>
              <a:t>selanjutnya</a:t>
            </a:r>
            <a:endParaRPr lang="en-US" sz="1600" dirty="0" smtClean="0"/>
          </a:p>
          <a:p>
            <a:pPr marL="1090613" indent="-352425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1600" dirty="0" err="1" smtClean="0"/>
              <a:t>Ganti</a:t>
            </a:r>
            <a:r>
              <a:rPr lang="en-US" sz="1600" dirty="0" smtClean="0"/>
              <a:t> </a:t>
            </a:r>
            <a:r>
              <a:rPr lang="en-US" sz="1600" dirty="0" err="1" smtClean="0"/>
              <a:t>warna</a:t>
            </a:r>
            <a:r>
              <a:rPr lang="en-US" sz="1600" dirty="0" smtClean="0"/>
              <a:t> </a:t>
            </a:r>
            <a:r>
              <a:rPr lang="en-US" sz="1600" dirty="0" err="1" smtClean="0"/>
              <a:t>sebuah</a:t>
            </a:r>
            <a:r>
              <a:rPr lang="en-US" sz="1600" dirty="0" smtClean="0"/>
              <a:t> </a:t>
            </a:r>
            <a:r>
              <a:rPr lang="en-US" sz="1600" i="1" dirty="0" smtClean="0"/>
              <a:t>link</a:t>
            </a:r>
            <a:r>
              <a:rPr lang="en-US" sz="1600" dirty="0" smtClean="0"/>
              <a:t> yang </a:t>
            </a:r>
            <a:r>
              <a:rPr lang="en-US" sz="1600" dirty="0" err="1" smtClean="0"/>
              <a:t>sudah</a:t>
            </a:r>
            <a:r>
              <a:rPr lang="en-US" sz="1600" dirty="0" smtClean="0"/>
              <a:t> </a:t>
            </a:r>
            <a:r>
              <a:rPr lang="en-US" sz="1600" dirty="0" err="1" smtClean="0"/>
              <a:t>diklik</a:t>
            </a:r>
            <a:endParaRPr lang="en-US" sz="1600" dirty="0" smtClean="0"/>
          </a:p>
          <a:p>
            <a:pPr marL="45720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b. </a:t>
            </a:r>
            <a:r>
              <a:rPr lang="en-US" sz="1600" dirty="0" err="1" smtClean="0"/>
              <a:t>Sediakan</a:t>
            </a:r>
            <a:r>
              <a:rPr lang="en-US" sz="1600" dirty="0" smtClean="0"/>
              <a:t> </a:t>
            </a:r>
            <a:r>
              <a:rPr lang="en-US" sz="1600" dirty="0" err="1" smtClean="0"/>
              <a:t>umpan</a:t>
            </a:r>
            <a:r>
              <a:rPr lang="en-US" sz="1600" dirty="0" smtClean="0"/>
              <a:t> </a:t>
            </a:r>
            <a:r>
              <a:rPr lang="en-US" sz="1600" dirty="0" err="1" smtClean="0"/>
              <a:t>balik</a:t>
            </a:r>
            <a:r>
              <a:rPr lang="en-US" sz="1600" dirty="0" smtClean="0"/>
              <a:t> </a:t>
            </a:r>
            <a:r>
              <a:rPr lang="en-US" sz="1600" dirty="0" err="1" smtClean="0"/>
              <a:t>berkaitan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lokasi</a:t>
            </a:r>
            <a:r>
              <a:rPr lang="en-US" sz="1600" dirty="0" smtClean="0"/>
              <a:t> </a:t>
            </a:r>
            <a:r>
              <a:rPr lang="en-US" sz="1600" dirty="0" err="1" smtClean="0"/>
              <a:t>saat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endParaRPr lang="en-US" sz="1600" dirty="0" smtClean="0"/>
          </a:p>
          <a:p>
            <a:pPr marL="1090613" indent="-352425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1600" dirty="0" err="1" smtClean="0"/>
              <a:t>Sediakan</a:t>
            </a:r>
            <a:r>
              <a:rPr lang="en-US" sz="1600" dirty="0" smtClean="0"/>
              <a:t> </a:t>
            </a:r>
            <a:r>
              <a:rPr lang="en-US" sz="1600" dirty="0" err="1" smtClean="0"/>
              <a:t>sejarah</a:t>
            </a:r>
            <a:r>
              <a:rPr lang="en-US" sz="1600" dirty="0" smtClean="0"/>
              <a:t> (</a:t>
            </a:r>
            <a:r>
              <a:rPr lang="en-US" sz="1600" i="1" dirty="0" smtClean="0"/>
              <a:t>history</a:t>
            </a:r>
            <a:r>
              <a:rPr lang="en-US" sz="1600" dirty="0" smtClean="0"/>
              <a:t>) </a:t>
            </a:r>
            <a:r>
              <a:rPr lang="en-US" sz="1600" dirty="0" err="1" smtClean="0"/>
              <a:t>navigasi</a:t>
            </a:r>
            <a:endParaRPr lang="en-US" sz="1600" dirty="0" smtClean="0"/>
          </a:p>
          <a:p>
            <a:pPr marL="1090613" indent="-352425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1600" dirty="0" err="1" smtClean="0"/>
              <a:t>Cocokkan</a:t>
            </a:r>
            <a:r>
              <a:rPr lang="en-US" sz="1600" dirty="0" smtClean="0"/>
              <a:t> </a:t>
            </a:r>
            <a:r>
              <a:rPr lang="en-US" sz="1600" dirty="0" err="1" smtClean="0"/>
              <a:t>antara</a:t>
            </a:r>
            <a:r>
              <a:rPr lang="en-US" sz="1600" dirty="0" smtClean="0"/>
              <a:t> </a:t>
            </a:r>
            <a:r>
              <a:rPr lang="en-US" sz="1600" dirty="0" err="1" smtClean="0"/>
              <a:t>teks</a:t>
            </a:r>
            <a:r>
              <a:rPr lang="en-US" sz="1600" dirty="0" smtClean="0"/>
              <a:t>/label </a:t>
            </a:r>
            <a:r>
              <a:rPr lang="en-US" sz="1600" dirty="0" err="1" smtClean="0"/>
              <a:t>sebuah</a:t>
            </a:r>
            <a:r>
              <a:rPr lang="en-US" sz="1600" dirty="0" smtClean="0"/>
              <a:t> link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judul</a:t>
            </a:r>
            <a:r>
              <a:rPr lang="en-US" sz="1600" dirty="0" smtClean="0"/>
              <a:t> </a:t>
            </a:r>
            <a:r>
              <a:rPr lang="en-US" sz="1600" dirty="0" err="1" smtClean="0"/>
              <a:t>halaman</a:t>
            </a:r>
            <a:r>
              <a:rPr lang="en-US" sz="1600" dirty="0" smtClean="0"/>
              <a:t> </a:t>
            </a:r>
            <a:r>
              <a:rPr lang="en-US" sz="1600" dirty="0" err="1" smtClean="0"/>
              <a:t>tujuan</a:t>
            </a:r>
            <a:endParaRPr lang="en-US" sz="1600" dirty="0" smtClean="0"/>
          </a:p>
          <a:p>
            <a:pPr marL="1090613" indent="-352425" eaLnBrk="1" fontAlgn="auto" hangingPunct="1">
              <a:spcAft>
                <a:spcPts val="0"/>
              </a:spcAft>
              <a:buFontTx/>
              <a:buChar char="-"/>
              <a:defRPr/>
            </a:pPr>
            <a:endParaRPr lang="en-US" sz="1600" dirty="0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947163C-DA39-42D8-A959-837DD47CFDD3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Disain Navigasi Web site (Lanjutan)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5938" indent="-51593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2</a:t>
            </a:r>
            <a:r>
              <a:rPr lang="en-US" sz="1600" dirty="0" smtClean="0"/>
              <a:t>. </a:t>
            </a:r>
            <a:r>
              <a:rPr lang="en-US" dirty="0" err="1" smtClean="0"/>
              <a:t>Organisasi</a:t>
            </a:r>
            <a:r>
              <a:rPr lang="en-US" dirty="0" smtClean="0"/>
              <a:t> Web site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 a. </a:t>
            </a:r>
            <a:r>
              <a:rPr lang="en-US" sz="1600" dirty="0" err="1" smtClean="0"/>
              <a:t>Bagi</a:t>
            </a:r>
            <a:r>
              <a:rPr lang="en-US" sz="1600" dirty="0" smtClean="0"/>
              <a:t> </a:t>
            </a:r>
            <a:r>
              <a:rPr lang="en-US" sz="1600" dirty="0" err="1" smtClean="0"/>
              <a:t>isi</a:t>
            </a:r>
            <a:r>
              <a:rPr lang="en-US" sz="1600" dirty="0" smtClean="0"/>
              <a:t>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</a:t>
            </a:r>
            <a:r>
              <a:rPr lang="en-US" sz="1600" dirty="0" err="1" smtClean="0"/>
              <a:t>fragmen-fragmen</a:t>
            </a:r>
            <a:r>
              <a:rPr lang="en-US" sz="1600" dirty="0" smtClean="0"/>
              <a:t> </a:t>
            </a:r>
            <a:r>
              <a:rPr lang="en-US" sz="1600" dirty="0" err="1" smtClean="0"/>
              <a:t>lojik</a:t>
            </a:r>
            <a:endParaRPr lang="en-US" sz="1600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1600" dirty="0" err="1" smtClean="0"/>
              <a:t>Hirarki</a:t>
            </a:r>
            <a:r>
              <a:rPr lang="en-US" sz="1600" dirty="0" smtClean="0"/>
              <a:t> generality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kepentingan</a:t>
            </a:r>
            <a:endParaRPr lang="en-US" sz="1600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1600" dirty="0" err="1" smtClean="0"/>
              <a:t>Struktur</a:t>
            </a:r>
            <a:r>
              <a:rPr lang="en-US" sz="1600" dirty="0" smtClean="0"/>
              <a:t> </a:t>
            </a:r>
            <a:r>
              <a:rPr lang="en-US" sz="1600" dirty="0" err="1" smtClean="0"/>
              <a:t>relasi</a:t>
            </a:r>
            <a:r>
              <a:rPr lang="en-US" sz="1600" dirty="0" smtClean="0"/>
              <a:t> </a:t>
            </a:r>
            <a:r>
              <a:rPr lang="en-US" sz="1600" dirty="0" err="1" smtClean="0"/>
              <a:t>antar</a:t>
            </a:r>
            <a:r>
              <a:rPr lang="en-US" sz="1600" dirty="0" smtClean="0"/>
              <a:t> </a:t>
            </a:r>
            <a:r>
              <a:rPr lang="en-US" sz="1600" dirty="0" err="1" smtClean="0"/>
              <a:t>fragmen</a:t>
            </a:r>
            <a:endParaRPr lang="en-US" sz="1600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Char char="-"/>
              <a:defRPr/>
            </a:pPr>
            <a:endParaRPr lang="en-US" sz="16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600" i="1" dirty="0" smtClean="0"/>
              <a:t>Establish global or site-wide navigation requirements.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600" i="1" dirty="0" smtClean="0"/>
              <a:t>Create a well-balanced hierarchical tree.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600" i="1" dirty="0" smtClean="0"/>
              <a:t>Restrict to two levels requiring no more than two clicks to reach deepest content, whenever possible.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600" i="1" dirty="0" smtClean="0"/>
              <a:t>It is easier to develop a clear and comprehendible navigation scheme if the web site.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1600" dirty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5328F0C-7D8B-4A4B-91B1-0841A87B71A8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Disain Navigasi Web site (Lanjutan)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3. Disain halaman navigasi</a:t>
            </a:r>
          </a:p>
          <a:p>
            <a:pPr eaLnBrk="1" hangingPunct="1">
              <a:buFontTx/>
              <a:buAutoNum type="alphaLcPeriod"/>
            </a:pPr>
            <a:r>
              <a:rPr lang="en-US" sz="1600" smtClean="0"/>
              <a:t>Gunakan tipe menu yang cocok</a:t>
            </a:r>
          </a:p>
          <a:p>
            <a:pPr eaLnBrk="1" hangingPunct="1">
              <a:buFontTx/>
              <a:buChar char="-"/>
            </a:pPr>
            <a:r>
              <a:rPr lang="en-US" sz="1600" smtClean="0"/>
              <a:t>Menu sekuensial untuk </a:t>
            </a:r>
            <a:r>
              <a:rPr lang="en-US" sz="1600" i="1" smtClean="0"/>
              <a:t>task</a:t>
            </a:r>
            <a:r>
              <a:rPr lang="en-US" sz="1600" smtClean="0"/>
              <a:t> yang sederhana</a:t>
            </a:r>
          </a:p>
          <a:p>
            <a:pPr eaLnBrk="1" hangingPunct="1">
              <a:buFontTx/>
              <a:buChar char="-"/>
            </a:pPr>
            <a:r>
              <a:rPr lang="en-US" sz="1600" smtClean="0"/>
              <a:t>Menu simultan untuk </a:t>
            </a:r>
            <a:r>
              <a:rPr lang="en-US" sz="1600" i="1" smtClean="0"/>
              <a:t>task</a:t>
            </a:r>
            <a:r>
              <a:rPr lang="en-US" sz="1600" smtClean="0"/>
              <a:t> yang dapat balik</a:t>
            </a:r>
          </a:p>
          <a:p>
            <a:pPr eaLnBrk="1" hangingPunct="1">
              <a:buFontTx/>
              <a:buNone/>
            </a:pPr>
            <a:r>
              <a:rPr lang="en-US" sz="1600" smtClean="0"/>
              <a:t>b.  Jaga halaman navigasi supaya tetap pendek</a:t>
            </a:r>
          </a:p>
          <a:p>
            <a:pPr eaLnBrk="1" hangingPunct="1">
              <a:buFontTx/>
              <a:buNone/>
            </a:pPr>
            <a:r>
              <a:rPr lang="en-US" sz="1600" smtClean="0"/>
              <a:t>c.  Batasi teks prosa</a:t>
            </a:r>
          </a:p>
          <a:p>
            <a:pPr eaLnBrk="1" hangingPunct="1">
              <a:buFontTx/>
              <a:buNone/>
            </a:pPr>
            <a:r>
              <a:rPr lang="en-US" sz="1600" smtClean="0"/>
              <a:t>d.  </a:t>
            </a:r>
            <a:r>
              <a:rPr lang="en-US" sz="1600" i="1" smtClean="0"/>
              <a:t>Scrolling</a:t>
            </a:r>
          </a:p>
          <a:p>
            <a:pPr eaLnBrk="1" hangingPunct="1">
              <a:buFontTx/>
              <a:buChar char="-"/>
            </a:pPr>
            <a:r>
              <a:rPr lang="en-US" sz="1600" smtClean="0"/>
              <a:t>Hindari </a:t>
            </a:r>
            <a:r>
              <a:rPr lang="en-US" sz="1600" i="1" smtClean="0"/>
              <a:t>scrolling</a:t>
            </a:r>
            <a:r>
              <a:rPr lang="en-US" sz="1600" smtClean="0"/>
              <a:t> halaman navigasi</a:t>
            </a:r>
          </a:p>
          <a:p>
            <a:pPr eaLnBrk="1" hangingPunct="1">
              <a:buFontTx/>
              <a:buChar char="-"/>
            </a:pPr>
            <a:r>
              <a:rPr lang="en-US" sz="1600" smtClean="0"/>
              <a:t>Batasi </a:t>
            </a:r>
            <a:r>
              <a:rPr lang="en-US" sz="1600" i="1" smtClean="0"/>
              <a:t>scrolling </a:t>
            </a:r>
            <a:r>
              <a:rPr lang="en-US" sz="1600" smtClean="0"/>
              <a:t>untuk melihat semua </a:t>
            </a:r>
            <a:r>
              <a:rPr lang="en-US" sz="1600" i="1" smtClean="0"/>
              <a:t>link</a:t>
            </a:r>
            <a:r>
              <a:rPr lang="en-US" sz="1600" smtClean="0"/>
              <a:t> pada halaman daftar isi</a:t>
            </a:r>
          </a:p>
          <a:p>
            <a:pPr eaLnBrk="1" hangingPunct="1">
              <a:buFontTx/>
              <a:buChar char="-"/>
            </a:pPr>
            <a:r>
              <a:rPr lang="en-US" sz="1600" smtClean="0"/>
              <a:t>Hindari </a:t>
            </a:r>
            <a:r>
              <a:rPr lang="en-US" sz="1600" i="1" smtClean="0"/>
              <a:t>horizontal scrolling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3B01911-4B62-4AA4-952D-ADA7F4A6B63A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Disain Navigasi Web site (Lanjutan)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10668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smtClean="0"/>
              <a:t>4. Komponen Sistem Navigasi</a:t>
            </a:r>
          </a:p>
          <a:p>
            <a:pPr eaLnBrk="1" hangingPunct="1">
              <a:buFontTx/>
              <a:buNone/>
            </a:pPr>
            <a:r>
              <a:rPr lang="en-US" sz="1600" smtClean="0"/>
              <a:t>     Semua elemen navigasi haruslah : selalu ada, jelas, konsisten tampilan; fungsi; dan urutannya.</a:t>
            </a:r>
          </a:p>
          <a:p>
            <a:pPr eaLnBrk="1" hangingPunct="1">
              <a:buFontTx/>
              <a:buNone/>
            </a:pPr>
            <a:endParaRPr lang="en-US" sz="1600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C237BA1-DE94-490D-A46A-7F44AE73A324}" type="slidenum">
              <a:rPr lang="en-US" smtClean="0"/>
              <a:pPr/>
              <a:t>16</a:t>
            </a:fld>
            <a:endParaRPr lang="en-US" smtClean="0"/>
          </a:p>
        </p:txBody>
      </p:sp>
      <p:pic>
        <p:nvPicPr>
          <p:cNvPr id="2867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2895600"/>
            <a:ext cx="4038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Elemen-elemen Navigasi</a:t>
            </a:r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789362" y="2647950"/>
            <a:ext cx="2790825" cy="2400300"/>
          </a:xfrm>
          <a:noFill/>
        </p:spPr>
      </p:pic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FC3D611-C988-403A-9AEA-912463E170BB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Menu Grafis</a:t>
            </a:r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789237" y="1747837"/>
            <a:ext cx="4791075" cy="4200525"/>
          </a:xfrm>
          <a:noFill/>
        </p:spPr>
      </p:pic>
      <p:sp>
        <p:nvSpPr>
          <p:cNvPr id="3072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D848F0C-7ECB-417B-8C34-690628BB9D21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457200"/>
            <a:ext cx="7010400" cy="5668963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    Menu merupakan bentuk utama navigasi sistem, jika dirancang dengan benar akan membantu pengguna membangun model mental dari sistem.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00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    Menu efektif karena menggunakan kelebihan manusia dalam hal </a:t>
            </a:r>
            <a:r>
              <a:rPr lang="en-US" sz="2000" b="1" i="1" smtClean="0"/>
              <a:t>recognition</a:t>
            </a:r>
            <a:r>
              <a:rPr lang="en-US" sz="2000" smtClean="0"/>
              <a:t> (</a:t>
            </a:r>
            <a:r>
              <a:rPr lang="en-US" sz="2000" b="1" smtClean="0"/>
              <a:t>pengenalan</a:t>
            </a:r>
            <a:r>
              <a:rPr lang="en-US" sz="2000" smtClean="0"/>
              <a:t>) dan </a:t>
            </a:r>
            <a:r>
              <a:rPr lang="en-US" sz="2000" b="1" smtClean="0"/>
              <a:t>bukan</a:t>
            </a:r>
            <a:r>
              <a:rPr lang="en-US" sz="2000" smtClean="0"/>
              <a:t> kelemahannya dalam hal </a:t>
            </a:r>
            <a:r>
              <a:rPr lang="en-US" sz="2000" b="1" smtClean="0"/>
              <a:t>ingatan.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00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Yang akan kita pelajari :</a:t>
            </a:r>
            <a:endParaRPr lang="en-US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1600" smtClean="0"/>
              <a:t>Struktur Menu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1600" smtClean="0"/>
              <a:t>Fungsi Menu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1600" smtClean="0"/>
              <a:t>Format Menu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1600" smtClean="0"/>
              <a:t>Menulis Menu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1600" smtClean="0"/>
              <a:t>Navigasi menggunakan Menu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1600" smtClean="0"/>
              <a:t>Navigasi dan Link web site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1600" smtClean="0"/>
              <a:t>Elemen-elemen navigasi web site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1600" smtClean="0"/>
              <a:t>Memelihara rasa ‘tempat’ pada web site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1600" smtClean="0"/>
              <a:t>Jenis-jenis Menu</a:t>
            </a:r>
            <a:endParaRPr lang="en-US" sz="140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en-US" smtClean="0"/>
          </a:p>
        </p:txBody>
      </p:sp>
      <p:sp>
        <p:nvSpPr>
          <p:cNvPr id="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2FE423F-1201-420C-B3A5-67CB93C29214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Struktur Menu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371600"/>
            <a:ext cx="7010400" cy="4525963"/>
          </a:xfrm>
        </p:spPr>
        <p:txBody>
          <a:bodyPr>
            <a:normAutofit fontScale="8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</a:t>
            </a:r>
            <a:r>
              <a:rPr lang="en-US" dirty="0" err="1" smtClean="0"/>
              <a:t>Struktur</a:t>
            </a:r>
            <a:r>
              <a:rPr lang="en-US" dirty="0" smtClean="0"/>
              <a:t> menu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kendali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b="1" i="1" dirty="0" smtClean="0"/>
              <a:t>task</a:t>
            </a:r>
            <a:r>
              <a:rPr lang="en-US" dirty="0" smtClean="0"/>
              <a:t> (</a:t>
            </a:r>
            <a:r>
              <a:rPr lang="en-US" dirty="0" err="1" smtClean="0"/>
              <a:t>tugas</a:t>
            </a:r>
            <a:r>
              <a:rPr lang="en-US" dirty="0" smtClean="0"/>
              <a:t>).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err="1" smtClean="0"/>
              <a:t>Struktur</a:t>
            </a:r>
            <a:r>
              <a:rPr lang="en-US" dirty="0" smtClean="0"/>
              <a:t> menu yang </a:t>
            </a:r>
            <a:r>
              <a:rPr lang="en-US" dirty="0" err="1" smtClean="0"/>
              <a:t>dikenal</a:t>
            </a:r>
            <a:r>
              <a:rPr lang="en-US" dirty="0" smtClean="0"/>
              <a:t> : 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Menu Tunggal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Menu Linier </a:t>
            </a:r>
            <a:r>
              <a:rPr lang="en-US" dirty="0" err="1" smtClean="0"/>
              <a:t>Sekuensial</a:t>
            </a:r>
            <a:endParaRPr lang="en-US" dirty="0" smtClean="0"/>
          </a:p>
          <a:p>
            <a:pPr marL="457200" indent="-4572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Menu </a:t>
            </a:r>
            <a:r>
              <a:rPr lang="en-US" dirty="0" err="1" smtClean="0"/>
              <a:t>Simultan</a:t>
            </a:r>
            <a:endParaRPr lang="en-US" dirty="0" smtClean="0"/>
          </a:p>
          <a:p>
            <a:pPr marL="457200" indent="-4572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Menu </a:t>
            </a:r>
            <a:r>
              <a:rPr lang="en-US" dirty="0" err="1" smtClean="0"/>
              <a:t>Hirarki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Sekuensial</a:t>
            </a:r>
            <a:endParaRPr lang="en-US" dirty="0" smtClean="0"/>
          </a:p>
          <a:p>
            <a:pPr marL="457200" indent="-4572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Menu </a:t>
            </a:r>
            <a:r>
              <a:rPr lang="en-US" dirty="0" err="1" smtClean="0"/>
              <a:t>Terhubung</a:t>
            </a:r>
            <a:endParaRPr lang="en-US" dirty="0" smtClean="0"/>
          </a:p>
          <a:p>
            <a:pPr marL="457200" indent="-4572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Menu ‘</a:t>
            </a:r>
            <a:r>
              <a:rPr lang="en-US" i="1" dirty="0" smtClean="0"/>
              <a:t>Event-trapping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F382B00-B661-4AE7-8651-6A91C135EACA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Struktur Menu</a:t>
            </a:r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1524000"/>
            <a:ext cx="2057400" cy="1447800"/>
          </a:xfrm>
          <a:noFill/>
        </p:spPr>
      </p:pic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15CD93C-BE47-49DF-98BF-79EB646A35BA}" type="slidenum">
              <a:rPr lang="en-US" smtClean="0"/>
              <a:pPr/>
              <a:t>4</a:t>
            </a:fld>
            <a:endParaRPr lang="en-US" smtClean="0"/>
          </a:p>
        </p:txBody>
      </p:sp>
      <p:pic>
        <p:nvPicPr>
          <p:cNvPr id="1638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1524000"/>
            <a:ext cx="2514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1524000"/>
            <a:ext cx="2819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66800" y="3505200"/>
            <a:ext cx="2971800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67200" y="3657600"/>
            <a:ext cx="2590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Fungsi Menu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Navigasi ke menu baru</a:t>
            </a:r>
          </a:p>
          <a:p>
            <a:pPr eaLnBrk="1" hangingPunct="1"/>
            <a:r>
              <a:rPr lang="en-US" smtClean="0"/>
              <a:t>Mengeksekusi sebuah aksi / prosedur</a:t>
            </a:r>
          </a:p>
          <a:p>
            <a:pPr eaLnBrk="1" hangingPunct="1"/>
            <a:r>
              <a:rPr lang="en-US" smtClean="0"/>
              <a:t>Menampilkan informasi</a:t>
            </a:r>
          </a:p>
          <a:p>
            <a:pPr eaLnBrk="1" hangingPunct="1"/>
            <a:r>
              <a:rPr lang="en-US" smtClean="0"/>
              <a:t>Memasukkan data</a:t>
            </a:r>
          </a:p>
          <a:p>
            <a:pPr eaLnBrk="1" hangingPunct="1"/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256D677-691D-40F4-9554-4644435CE2A0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Isi</a:t>
            </a:r>
            <a:r>
              <a:rPr lang="en-US" dirty="0" smtClean="0"/>
              <a:t> Menu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600200"/>
            <a:ext cx="7010400" cy="4525963"/>
          </a:xfrm>
        </p:spPr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</a:t>
            </a:r>
            <a:r>
              <a:rPr lang="en-US" dirty="0" err="1" smtClean="0"/>
              <a:t>Sebuah</a:t>
            </a:r>
            <a:r>
              <a:rPr lang="en-US" dirty="0" smtClean="0"/>
              <a:t> menu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4 (</a:t>
            </a:r>
            <a:r>
              <a:rPr lang="en-US" dirty="0" err="1" smtClean="0"/>
              <a:t>empat</a:t>
            </a:r>
            <a:r>
              <a:rPr lang="en-US" dirty="0" smtClean="0"/>
              <a:t>) </a:t>
            </a:r>
            <a:r>
              <a:rPr lang="en-US" dirty="0" err="1" smtClean="0"/>
              <a:t>elemen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AutoNum type="arabicPeriod"/>
              <a:defRPr/>
            </a:pPr>
            <a:endParaRPr lang="en-US" dirty="0" smtClean="0"/>
          </a:p>
          <a:p>
            <a:pPr marL="457200" indent="-45720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dirty="0" smtClean="0"/>
              <a:t>1.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 </a:t>
            </a:r>
            <a:r>
              <a:rPr lang="en-US" sz="1800" dirty="0" err="1" smtClean="0"/>
              <a:t>menyediakan</a:t>
            </a:r>
            <a:r>
              <a:rPr lang="en-US" sz="1800" dirty="0" smtClean="0"/>
              <a:t> </a:t>
            </a:r>
            <a:r>
              <a:rPr lang="en-US" sz="1800" dirty="0" err="1" smtClean="0"/>
              <a:t>informasi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menjaga</a:t>
            </a:r>
            <a:r>
              <a:rPr lang="en-US" sz="1800" dirty="0" smtClean="0"/>
              <a:t> </a:t>
            </a:r>
            <a:r>
              <a:rPr lang="en-US" sz="1800" dirty="0" err="1" smtClean="0"/>
              <a:t>orientasi</a:t>
            </a:r>
            <a:r>
              <a:rPr lang="en-US" sz="1800" dirty="0" smtClean="0"/>
              <a:t> </a:t>
            </a:r>
            <a:r>
              <a:rPr lang="en-US" sz="1800" dirty="0" err="1" smtClean="0"/>
              <a:t>pengguna</a:t>
            </a:r>
            <a:r>
              <a:rPr lang="en-US" sz="1800" dirty="0" smtClean="0"/>
              <a:t>, </a:t>
            </a:r>
            <a:r>
              <a:rPr lang="en-US" sz="1800" dirty="0" err="1" smtClean="0"/>
              <a:t>terutama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menu yang </a:t>
            </a:r>
            <a:r>
              <a:rPr lang="en-US" sz="1800" dirty="0" err="1" smtClean="0"/>
              <a:t>kompleks</a:t>
            </a:r>
            <a:r>
              <a:rPr lang="en-US" sz="1800" dirty="0" smtClean="0"/>
              <a:t>/</a:t>
            </a:r>
            <a:r>
              <a:rPr lang="en-US" sz="1800" dirty="0" err="1" smtClean="0"/>
              <a:t>hirarkis</a:t>
            </a:r>
            <a:endParaRPr lang="en-US" sz="1800" dirty="0" smtClean="0"/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2. </a:t>
            </a:r>
            <a:r>
              <a:rPr lang="en-US" dirty="0" err="1" smtClean="0"/>
              <a:t>Judul</a:t>
            </a:r>
            <a:endParaRPr lang="en-US" dirty="0" smtClean="0"/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3. </a:t>
            </a:r>
            <a:r>
              <a:rPr lang="en-US" dirty="0" err="1" smtClean="0"/>
              <a:t>Pilihan</a:t>
            </a:r>
            <a:endParaRPr lang="en-US" dirty="0" smtClean="0"/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4.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endParaRPr lang="en-US" dirty="0" smtClean="0"/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 </a:t>
            </a:r>
            <a:r>
              <a:rPr lang="en-US" sz="1800" dirty="0" err="1" smtClean="0"/>
              <a:t>memberitahu</a:t>
            </a:r>
            <a:r>
              <a:rPr lang="en-US" sz="1800" dirty="0" smtClean="0"/>
              <a:t> </a:t>
            </a:r>
            <a:r>
              <a:rPr lang="en-US" sz="1800" dirty="0" err="1" smtClean="0"/>
              <a:t>pengguna</a:t>
            </a:r>
            <a:r>
              <a:rPr lang="en-US" sz="1800" dirty="0" smtClean="0"/>
              <a:t> </a:t>
            </a:r>
            <a:r>
              <a:rPr lang="en-US" sz="1800" dirty="0" err="1" smtClean="0"/>
              <a:t>bagaimana</a:t>
            </a:r>
            <a:r>
              <a:rPr lang="en-US" sz="1800" dirty="0" smtClean="0"/>
              <a:t> </a:t>
            </a:r>
            <a:r>
              <a:rPr lang="en-US" sz="1800" dirty="0" err="1" smtClean="0"/>
              <a:t>cara</a:t>
            </a:r>
            <a:r>
              <a:rPr lang="en-US" sz="1800" dirty="0" smtClean="0"/>
              <a:t> </a:t>
            </a:r>
            <a:r>
              <a:rPr lang="en-US" sz="1800" dirty="0" err="1" smtClean="0"/>
              <a:t>memilih</a:t>
            </a:r>
            <a:endParaRPr lang="en-US" sz="1800" dirty="0" smtClean="0"/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06E6B8C-A9EA-461B-A67D-53BC934B34D4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Format Menu (Petunjuk)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dirty="0" err="1" smtClean="0"/>
              <a:t>Konsisten</a:t>
            </a:r>
            <a:endParaRPr lang="en-US" dirty="0" smtClean="0"/>
          </a:p>
          <a:p>
            <a:pPr marL="457200" indent="0" eaLnBrk="1" fontAlgn="auto" hangingPunct="1">
              <a:spcAft>
                <a:spcPts val="0"/>
              </a:spcAft>
              <a:buFontTx/>
              <a:buAutoNum type="alphaLcPeriod"/>
              <a:defRPr/>
            </a:pPr>
            <a:r>
              <a:rPr lang="en-US" sz="1600" dirty="0" smtClean="0"/>
              <a:t> </a:t>
            </a:r>
            <a:r>
              <a:rPr lang="en-US" sz="1600" dirty="0" err="1" smtClean="0"/>
              <a:t>Konsisten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ekspektasi</a:t>
            </a:r>
            <a:r>
              <a:rPr lang="en-US" sz="1600" dirty="0" smtClean="0"/>
              <a:t> </a:t>
            </a:r>
            <a:r>
              <a:rPr lang="en-US" sz="1600" dirty="0" err="1" smtClean="0"/>
              <a:t>pengguna</a:t>
            </a:r>
            <a:endParaRPr lang="en-US" sz="1600" dirty="0" smtClean="0"/>
          </a:p>
          <a:p>
            <a:pPr marL="457200" indent="0" eaLnBrk="1" fontAlgn="auto" hangingPunct="1">
              <a:spcAft>
                <a:spcPts val="0"/>
              </a:spcAft>
              <a:buFontTx/>
              <a:buAutoNum type="alphaLcPeriod"/>
              <a:defRPr/>
            </a:pPr>
            <a:r>
              <a:rPr lang="en-US" sz="1600" dirty="0" err="1" smtClean="0"/>
              <a:t>Konsisten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menu :</a:t>
            </a:r>
          </a:p>
          <a:p>
            <a:pPr marL="1150938" indent="-295275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1600" dirty="0" smtClean="0"/>
              <a:t>Format : </a:t>
            </a:r>
            <a:r>
              <a:rPr lang="en-US" sz="1600" dirty="0" err="1" smtClean="0"/>
              <a:t>organisasi</a:t>
            </a:r>
            <a:r>
              <a:rPr lang="en-US" sz="1600" dirty="0" smtClean="0"/>
              <a:t>, </a:t>
            </a:r>
            <a:r>
              <a:rPr lang="en-US" sz="1600" dirty="0" err="1" smtClean="0"/>
              <a:t>presentasi</a:t>
            </a:r>
            <a:r>
              <a:rPr lang="en-US" sz="1600" dirty="0" smtClean="0"/>
              <a:t>, </a:t>
            </a:r>
            <a:r>
              <a:rPr lang="en-US" sz="1600" dirty="0" err="1" smtClean="0"/>
              <a:t>urutan</a:t>
            </a:r>
            <a:r>
              <a:rPr lang="en-US" sz="1600" dirty="0" smtClean="0"/>
              <a:t> </a:t>
            </a:r>
            <a:r>
              <a:rPr lang="en-US" sz="1600" dirty="0" err="1" smtClean="0"/>
              <a:t>pilihan</a:t>
            </a:r>
            <a:endParaRPr lang="en-US" sz="1600" dirty="0" smtClean="0"/>
          </a:p>
          <a:p>
            <a:pPr marL="1150938" indent="-295275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1600" dirty="0" err="1" smtClean="0"/>
              <a:t>Frasa</a:t>
            </a:r>
            <a:r>
              <a:rPr lang="en-US" sz="1600" dirty="0" smtClean="0"/>
              <a:t> : </a:t>
            </a:r>
            <a:r>
              <a:rPr lang="en-US" sz="1600" dirty="0" err="1" smtClean="0"/>
              <a:t>judul</a:t>
            </a:r>
            <a:r>
              <a:rPr lang="en-US" sz="1600" dirty="0" smtClean="0"/>
              <a:t>, </a:t>
            </a:r>
            <a:r>
              <a:rPr lang="en-US" sz="1600" dirty="0" err="1" smtClean="0"/>
              <a:t>deskripsi</a:t>
            </a:r>
            <a:r>
              <a:rPr lang="en-US" sz="1600" dirty="0" smtClean="0"/>
              <a:t> </a:t>
            </a:r>
            <a:r>
              <a:rPr lang="en-US" sz="1600" dirty="0" err="1" smtClean="0"/>
              <a:t>pilihan</a:t>
            </a:r>
            <a:r>
              <a:rPr lang="en-US" sz="1600" dirty="0" smtClean="0"/>
              <a:t>, </a:t>
            </a:r>
            <a:r>
              <a:rPr lang="en-US" sz="1600" dirty="0" err="1" smtClean="0"/>
              <a:t>instruksi</a:t>
            </a:r>
            <a:endParaRPr lang="en-US" sz="1600" dirty="0" smtClean="0"/>
          </a:p>
          <a:p>
            <a:pPr marL="1150938" indent="-295275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1600" dirty="0" smtClean="0"/>
              <a:t>Cara </a:t>
            </a:r>
            <a:r>
              <a:rPr lang="en-US" sz="1600" dirty="0" err="1" smtClean="0"/>
              <a:t>pilih</a:t>
            </a:r>
            <a:endParaRPr lang="en-US" sz="1600" dirty="0" smtClean="0"/>
          </a:p>
          <a:p>
            <a:pPr marL="1195388" indent="-339725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1600" dirty="0" err="1" smtClean="0"/>
              <a:t>Skema</a:t>
            </a:r>
            <a:r>
              <a:rPr lang="en-US" sz="1600" dirty="0" smtClean="0"/>
              <a:t> </a:t>
            </a:r>
            <a:r>
              <a:rPr lang="en-US" sz="1600" dirty="0" err="1" smtClean="0"/>
              <a:t>navigasi</a:t>
            </a:r>
            <a:endParaRPr lang="en-US" sz="1600" dirty="0" smtClean="0"/>
          </a:p>
          <a:p>
            <a:pPr marL="1195388" indent="-11366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2. </a:t>
            </a:r>
            <a:r>
              <a:rPr lang="en-US" dirty="0" err="1" smtClean="0"/>
              <a:t>Tampil</a:t>
            </a:r>
            <a:r>
              <a:rPr lang="en-US" dirty="0" smtClean="0"/>
              <a:t> </a:t>
            </a:r>
          </a:p>
          <a:p>
            <a:pPr marL="1195388" indent="-11366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   </a:t>
            </a:r>
            <a:r>
              <a:rPr lang="en-US" sz="1600" dirty="0" err="1" smtClean="0"/>
              <a:t>permanen</a:t>
            </a:r>
            <a:r>
              <a:rPr lang="en-US" sz="1600" dirty="0" smtClean="0"/>
              <a:t> /</a:t>
            </a:r>
            <a:r>
              <a:rPr lang="en-US" sz="1600" i="1" dirty="0" smtClean="0"/>
              <a:t> on demand</a:t>
            </a:r>
            <a:endParaRPr lang="en-US" sz="2000" i="1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3.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</a:p>
          <a:p>
            <a:pPr marL="398463" indent="-398463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      </a:t>
            </a:r>
            <a:r>
              <a:rPr lang="en-US" sz="1600" dirty="0" err="1" smtClean="0"/>
              <a:t>sebuah</a:t>
            </a:r>
            <a:r>
              <a:rPr lang="en-US" sz="1600" dirty="0" smtClean="0"/>
              <a:t> menu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pilihan-pilihannya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langsung</a:t>
            </a:r>
            <a:r>
              <a:rPr lang="en-US" sz="1600" dirty="0" smtClean="0"/>
              <a:t> </a:t>
            </a:r>
            <a:r>
              <a:rPr lang="en-US" sz="1600" dirty="0" err="1" smtClean="0"/>
              <a:t>dikenali</a:t>
            </a:r>
            <a:r>
              <a:rPr lang="en-US" sz="1600" dirty="0" smtClean="0"/>
              <a:t> 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sebuah</a:t>
            </a:r>
            <a:r>
              <a:rPr lang="en-US" sz="1600" dirty="0" smtClean="0"/>
              <a:t> menu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2275289-FFEB-401D-AA1C-50B8CDEFABDA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Format Menu (Petunjuk)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4.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</a:p>
          <a:p>
            <a:pPr marL="633413" indent="-29368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a. </a:t>
            </a:r>
            <a:r>
              <a:rPr lang="en-US" sz="1600" dirty="0" err="1" smtClean="0"/>
              <a:t>Sediakan</a:t>
            </a:r>
            <a:r>
              <a:rPr lang="en-US" sz="1600" dirty="0" smtClean="0"/>
              <a:t> menu </a:t>
            </a:r>
            <a:r>
              <a:rPr lang="en-US" sz="1600" dirty="0" err="1" smtClean="0"/>
              <a:t>utama</a:t>
            </a:r>
            <a:endParaRPr lang="en-US" sz="1600" dirty="0" smtClean="0"/>
          </a:p>
          <a:p>
            <a:pPr marL="633413" indent="-29368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b. </a:t>
            </a:r>
            <a:r>
              <a:rPr lang="en-US" sz="1600" dirty="0" err="1" smtClean="0"/>
              <a:t>Tampilkan</a:t>
            </a:r>
            <a:r>
              <a:rPr lang="en-US" sz="1600" dirty="0" smtClean="0"/>
              <a:t> : </a:t>
            </a:r>
            <a:r>
              <a:rPr lang="en-US" sz="1600" dirty="0" err="1" smtClean="0"/>
              <a:t>semua</a:t>
            </a:r>
            <a:r>
              <a:rPr lang="en-US" sz="1600" dirty="0" smtClean="0"/>
              <a:t> </a:t>
            </a:r>
            <a:r>
              <a:rPr lang="en-US" sz="1600" dirty="0" err="1" smtClean="0"/>
              <a:t>alternatif</a:t>
            </a:r>
            <a:r>
              <a:rPr lang="en-US" sz="1600" dirty="0" smtClean="0"/>
              <a:t> </a:t>
            </a:r>
            <a:r>
              <a:rPr lang="en-US" sz="1600" dirty="0" err="1" smtClean="0"/>
              <a:t>relevan</a:t>
            </a:r>
            <a:r>
              <a:rPr lang="en-US" sz="1600" dirty="0" smtClean="0"/>
              <a:t>, </a:t>
            </a:r>
            <a:r>
              <a:rPr lang="en-US" sz="1600" dirty="0" err="1" smtClean="0"/>
              <a:t>hanya</a:t>
            </a:r>
            <a:r>
              <a:rPr lang="en-US" sz="1600" dirty="0" smtClean="0"/>
              <a:t> </a:t>
            </a:r>
            <a:r>
              <a:rPr lang="en-US" sz="1600" dirty="0" err="1" smtClean="0"/>
              <a:t>alternatif</a:t>
            </a:r>
            <a:r>
              <a:rPr lang="en-US" sz="1600" dirty="0" smtClean="0"/>
              <a:t> </a:t>
            </a:r>
            <a:r>
              <a:rPr lang="en-US" sz="1600" dirty="0" err="1" smtClean="0"/>
              <a:t>relevan</a:t>
            </a:r>
            <a:r>
              <a:rPr lang="en-US" sz="1600" dirty="0" smtClean="0"/>
              <a:t> (</a:t>
            </a:r>
            <a:r>
              <a:rPr lang="en-US" sz="1600" dirty="0" err="1" smtClean="0"/>
              <a:t>hilangkan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‘</a:t>
            </a:r>
            <a:r>
              <a:rPr lang="en-US" sz="1600" i="1" dirty="0" smtClean="0"/>
              <a:t>gray-out’</a:t>
            </a:r>
            <a:r>
              <a:rPr lang="en-US" sz="1600" dirty="0" smtClean="0"/>
              <a:t>)</a:t>
            </a:r>
          </a:p>
          <a:p>
            <a:pPr marL="633413" indent="-29368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c. </a:t>
            </a:r>
            <a:r>
              <a:rPr lang="en-US" sz="1600" dirty="0" err="1" smtClean="0"/>
              <a:t>Sesuaikan</a:t>
            </a:r>
            <a:r>
              <a:rPr lang="en-US" sz="1600" dirty="0" smtClean="0"/>
              <a:t> </a:t>
            </a:r>
            <a:r>
              <a:rPr lang="en-US" sz="1600" dirty="0" err="1" smtClean="0"/>
              <a:t>struktur</a:t>
            </a:r>
            <a:r>
              <a:rPr lang="en-US" sz="1600" dirty="0" smtClean="0"/>
              <a:t> menu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struktur</a:t>
            </a:r>
            <a:r>
              <a:rPr lang="en-US" sz="1600" dirty="0" smtClean="0"/>
              <a:t> ‘</a:t>
            </a:r>
            <a:r>
              <a:rPr lang="en-US" sz="1600" i="1" dirty="0" smtClean="0"/>
              <a:t>task</a:t>
            </a:r>
            <a:r>
              <a:rPr lang="en-US" sz="1600" dirty="0" smtClean="0"/>
              <a:t>’</a:t>
            </a:r>
          </a:p>
          <a:p>
            <a:pPr marL="633413" indent="-29368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d. </a:t>
            </a:r>
            <a:r>
              <a:rPr lang="en-US" sz="1600" dirty="0" err="1" smtClean="0"/>
              <a:t>Minimalkan</a:t>
            </a:r>
            <a:r>
              <a:rPr lang="en-US" sz="1600" dirty="0" smtClean="0"/>
              <a:t> </a:t>
            </a:r>
            <a:r>
              <a:rPr lang="en-US" sz="1600" dirty="0" err="1" smtClean="0"/>
              <a:t>tingkat</a:t>
            </a:r>
            <a:r>
              <a:rPr lang="en-US" sz="1600" dirty="0" smtClean="0"/>
              <a:t> menu : </a:t>
            </a:r>
            <a:r>
              <a:rPr lang="en-US" sz="1600" dirty="0" err="1" smtClean="0"/>
              <a:t>untuk</a:t>
            </a:r>
            <a:r>
              <a:rPr lang="en-US" sz="1600" dirty="0" smtClean="0"/>
              <a:t> web site </a:t>
            </a:r>
            <a:r>
              <a:rPr lang="en-US" sz="1600" dirty="0" err="1" smtClean="0"/>
              <a:t>batasi</a:t>
            </a:r>
            <a:r>
              <a:rPr lang="en-US" sz="1600" dirty="0" smtClean="0"/>
              <a:t> </a:t>
            </a:r>
            <a:r>
              <a:rPr lang="en-US" sz="1600" dirty="0" err="1" smtClean="0"/>
              <a:t>hingga</a:t>
            </a:r>
            <a:r>
              <a:rPr lang="en-US" sz="1600" dirty="0" smtClean="0"/>
              <a:t> 2 level</a:t>
            </a:r>
          </a:p>
          <a:p>
            <a:pPr marL="633413" indent="-29368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e. </a:t>
            </a:r>
            <a:r>
              <a:rPr lang="en-US" sz="1600" dirty="0" err="1" smtClean="0"/>
              <a:t>Jumlah</a:t>
            </a:r>
            <a:r>
              <a:rPr lang="en-US" sz="1600" dirty="0" smtClean="0"/>
              <a:t> </a:t>
            </a:r>
            <a:r>
              <a:rPr lang="en-US" sz="1600" dirty="0" err="1" smtClean="0"/>
              <a:t>pilihan</a:t>
            </a:r>
            <a:r>
              <a:rPr lang="en-US" sz="1600" dirty="0" smtClean="0"/>
              <a:t> : </a:t>
            </a:r>
            <a:r>
              <a:rPr lang="en-US" sz="1600" dirty="0" err="1" smtClean="0"/>
              <a:t>tanpa</a:t>
            </a:r>
            <a:r>
              <a:rPr lang="en-US" sz="1600" dirty="0" smtClean="0"/>
              <a:t> </a:t>
            </a:r>
            <a:r>
              <a:rPr lang="en-US" sz="1600" dirty="0" err="1" smtClean="0"/>
              <a:t>pengelompokan</a:t>
            </a:r>
            <a:r>
              <a:rPr lang="en-US" sz="1600" dirty="0" smtClean="0"/>
              <a:t> </a:t>
            </a:r>
            <a:r>
              <a:rPr lang="en-US" sz="1600" dirty="0" err="1" smtClean="0"/>
              <a:t>elemen</a:t>
            </a:r>
            <a:r>
              <a:rPr lang="en-US" sz="1600" dirty="0" smtClean="0"/>
              <a:t> : 4-8 </a:t>
            </a:r>
            <a:r>
              <a:rPr lang="en-US" sz="1600" dirty="0" err="1" smtClean="0"/>
              <a:t>pilihan</a:t>
            </a:r>
            <a:r>
              <a:rPr lang="en-US" sz="1600" dirty="0" smtClean="0"/>
              <a:t>;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pengelompokan</a:t>
            </a:r>
            <a:r>
              <a:rPr lang="en-US" sz="1600" dirty="0" smtClean="0"/>
              <a:t> : 18-24</a:t>
            </a:r>
          </a:p>
          <a:p>
            <a:pPr marL="633413" indent="-29368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f. </a:t>
            </a:r>
            <a:r>
              <a:rPr lang="en-US" sz="1600" dirty="0" err="1" smtClean="0"/>
              <a:t>Sediakan</a:t>
            </a:r>
            <a:r>
              <a:rPr lang="en-US" sz="1600" dirty="0" smtClean="0"/>
              <a:t> </a:t>
            </a:r>
            <a:r>
              <a:rPr lang="en-US" sz="1600" dirty="0" err="1" smtClean="0"/>
              <a:t>cara</a:t>
            </a:r>
            <a:r>
              <a:rPr lang="en-US" sz="1600" dirty="0" smtClean="0"/>
              <a:t> </a:t>
            </a:r>
            <a:r>
              <a:rPr lang="en-US" sz="1600" dirty="0" err="1" smtClean="0"/>
              <a:t>memendekkan</a:t>
            </a:r>
            <a:r>
              <a:rPr lang="en-US" sz="1600" dirty="0" smtClean="0"/>
              <a:t> menu</a:t>
            </a:r>
          </a:p>
          <a:p>
            <a:pPr marL="633413" indent="-29368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g. </a:t>
            </a:r>
            <a:r>
              <a:rPr lang="en-US" sz="1600" dirty="0" err="1" smtClean="0"/>
              <a:t>Jangan</a:t>
            </a:r>
            <a:r>
              <a:rPr lang="en-US" sz="1600" dirty="0" smtClean="0"/>
              <a:t> </a:t>
            </a:r>
            <a:r>
              <a:rPr lang="en-US" sz="1600" dirty="0" err="1" smtClean="0"/>
              <a:t>sampai</a:t>
            </a:r>
            <a:r>
              <a:rPr lang="en-US" sz="1600" dirty="0" smtClean="0"/>
              <a:t> menu </a:t>
            </a:r>
            <a:r>
              <a:rPr lang="en-US" sz="1600" dirty="0" err="1" smtClean="0"/>
              <a:t>di</a:t>
            </a:r>
            <a:r>
              <a:rPr lang="en-US" sz="1600" dirty="0" smtClean="0"/>
              <a:t>-</a:t>
            </a:r>
            <a:r>
              <a:rPr lang="en-US" sz="1600" i="1" dirty="0" smtClean="0"/>
              <a:t>scroll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5. </a:t>
            </a:r>
            <a:r>
              <a:rPr lang="en-US" dirty="0" err="1" smtClean="0"/>
              <a:t>Kompleksitas</a:t>
            </a:r>
            <a:endParaRPr lang="en-US" dirty="0" smtClean="0"/>
          </a:p>
          <a:p>
            <a:pPr marL="365760" indent="-3175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600" dirty="0" err="1" smtClean="0"/>
              <a:t>Sediakan</a:t>
            </a:r>
            <a:r>
              <a:rPr lang="en-US" sz="1600" dirty="0" smtClean="0"/>
              <a:t> menu </a:t>
            </a:r>
            <a:r>
              <a:rPr lang="en-US" sz="1600" dirty="0" err="1" smtClean="0"/>
              <a:t>sederhana</a:t>
            </a:r>
            <a:r>
              <a:rPr lang="en-US" sz="1600" dirty="0" smtClean="0"/>
              <a:t> (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pemula</a:t>
            </a:r>
            <a:r>
              <a:rPr lang="en-US" sz="1600" dirty="0" smtClean="0"/>
              <a:t>, </a:t>
            </a:r>
            <a:r>
              <a:rPr lang="en-US" sz="1600" dirty="0" err="1" smtClean="0"/>
              <a:t>jumlah</a:t>
            </a:r>
            <a:r>
              <a:rPr lang="en-US" sz="1600" dirty="0" smtClean="0"/>
              <a:t> </a:t>
            </a:r>
            <a:r>
              <a:rPr lang="en-US" sz="1600" dirty="0" err="1" smtClean="0"/>
              <a:t>aksi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menu </a:t>
            </a:r>
            <a:r>
              <a:rPr lang="en-US" sz="1600" dirty="0" err="1" smtClean="0"/>
              <a:t>secukupnya</a:t>
            </a:r>
            <a:r>
              <a:rPr lang="en-US" sz="1600" dirty="0" smtClean="0"/>
              <a:t>) </a:t>
            </a:r>
            <a:r>
              <a:rPr lang="en-US" sz="1600" dirty="0" err="1" smtClean="0"/>
              <a:t>dan</a:t>
            </a:r>
            <a:r>
              <a:rPr lang="en-US" sz="1600" dirty="0" smtClean="0"/>
              <a:t> menu </a:t>
            </a:r>
            <a:r>
              <a:rPr lang="en-US" sz="1600" dirty="0" err="1" smtClean="0"/>
              <a:t>kompleks</a:t>
            </a:r>
            <a:r>
              <a:rPr lang="en-US" sz="1600" dirty="0" smtClean="0"/>
              <a:t> (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ahli</a:t>
            </a:r>
            <a:r>
              <a:rPr lang="en-US" sz="1600" dirty="0" smtClean="0"/>
              <a:t>, </a:t>
            </a:r>
            <a:r>
              <a:rPr lang="en-US" sz="1600" dirty="0" err="1" smtClean="0"/>
              <a:t>jumlah</a:t>
            </a:r>
            <a:r>
              <a:rPr lang="en-US" sz="1600" dirty="0" smtClean="0"/>
              <a:t> </a:t>
            </a:r>
            <a:r>
              <a:rPr lang="en-US" sz="1600" dirty="0" err="1" smtClean="0"/>
              <a:t>aksi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menu </a:t>
            </a:r>
            <a:r>
              <a:rPr lang="en-US" sz="1600" dirty="0" err="1" smtClean="0"/>
              <a:t>lengkap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B288FAA-FCB2-4D6E-83FB-B658FD2D42F5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Format Menu (Petunjuk)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5029200"/>
          </a:xfrm>
        </p:spPr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6. Susunan pilihan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600" smtClean="0"/>
              <a:t>      sedapat mungkin satu kolom; </a:t>
            </a:r>
            <a:r>
              <a:rPr lang="en-US" sz="1600" i="1" smtClean="0"/>
              <a:t>top-down, left-to-right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7. Urutan pilihan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8. Pengelompokan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9. Garis pembatas pada menu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10. Pemilihan menu pendukung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11. Bahasa / kata yang digunakan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12. Instruksi menu : 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600" smtClean="0"/>
              <a:t>        Pemula : sediakan cara menyelesaikan menu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600" smtClean="0"/>
              <a:t>        Ahli : sediakan cara untuk mengabaikan instruksi ini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13. </a:t>
            </a:r>
            <a:r>
              <a:rPr lang="en-US" i="1" smtClean="0"/>
              <a:t>Intent Indicator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mtClean="0"/>
              <a:t>14. </a:t>
            </a:r>
            <a:r>
              <a:rPr lang="en-US" i="1" smtClean="0"/>
              <a:t>Keyboard Shortcuts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en-US" smtClean="0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ECA16BF-DE5D-4507-98E7-8D835CDE72C4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328</TotalTime>
  <Words>826</Words>
  <Application>Microsoft Office PowerPoint</Application>
  <PresentationFormat>On-screen Show (4:3)</PresentationFormat>
  <Paragraphs>172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Solstice</vt:lpstr>
      <vt:lpstr> Membangun Menu Sistem dan Skema Navigasi</vt:lpstr>
      <vt:lpstr>Slide 2</vt:lpstr>
      <vt:lpstr>Struktur Menu</vt:lpstr>
      <vt:lpstr>Struktur Menu</vt:lpstr>
      <vt:lpstr>Fungsi Menu</vt:lpstr>
      <vt:lpstr>Isi Menu</vt:lpstr>
      <vt:lpstr>Format Menu (Petunjuk)</vt:lpstr>
      <vt:lpstr>Format Menu (Petunjuk)</vt:lpstr>
      <vt:lpstr>Format Menu (Petunjuk)</vt:lpstr>
      <vt:lpstr>Format Menu (Petunjuk)</vt:lpstr>
      <vt:lpstr>Navigasi untuk Web site</vt:lpstr>
      <vt:lpstr>Navigasi untuk Web site</vt:lpstr>
      <vt:lpstr>Disain Navigasi Web site</vt:lpstr>
      <vt:lpstr>Disain Navigasi Web site (Lanjutan)</vt:lpstr>
      <vt:lpstr>Disain Navigasi Web site (Lanjutan)</vt:lpstr>
      <vt:lpstr>Disain Navigasi Web site (Lanjutan)</vt:lpstr>
      <vt:lpstr>Elemen-elemen Navigasi</vt:lpstr>
      <vt:lpstr>Menu Grafis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4 :  Membangun Menu Sistem dan Skema Navigasi</dc:title>
  <cp:lastModifiedBy>Valued Acer Customer</cp:lastModifiedBy>
  <cp:revision>17</cp:revision>
  <dcterms:created xsi:type="dcterms:W3CDTF">2009-08-06T14:56:22Z</dcterms:created>
  <dcterms:modified xsi:type="dcterms:W3CDTF">2012-04-08T13:17:40Z</dcterms:modified>
</cp:coreProperties>
</file>