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334" r:id="rId4"/>
    <p:sldId id="257" r:id="rId5"/>
    <p:sldId id="395" r:id="rId6"/>
    <p:sldId id="396" r:id="rId7"/>
    <p:sldId id="397" r:id="rId8"/>
    <p:sldId id="320" r:id="rId9"/>
    <p:sldId id="319" r:id="rId10"/>
    <p:sldId id="322" r:id="rId11"/>
    <p:sldId id="399" r:id="rId12"/>
    <p:sldId id="400" r:id="rId13"/>
    <p:sldId id="401" r:id="rId14"/>
    <p:sldId id="403" r:id="rId15"/>
    <p:sldId id="404" r:id="rId16"/>
    <p:sldId id="405" r:id="rId17"/>
    <p:sldId id="406" r:id="rId18"/>
    <p:sldId id="408" r:id="rId19"/>
    <p:sldId id="409" r:id="rId20"/>
    <p:sldId id="410" r:id="rId21"/>
    <p:sldId id="411" r:id="rId22"/>
    <p:sldId id="412" r:id="rId23"/>
    <p:sldId id="414" r:id="rId24"/>
    <p:sldId id="398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4" r:id="rId34"/>
    <p:sldId id="425" r:id="rId35"/>
    <p:sldId id="426" r:id="rId36"/>
    <p:sldId id="325" r:id="rId37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8DF6B-BDF8-4C13-B842-6AFF7C67703F}" type="datetimeFigureOut">
              <a:rPr lang="id-ID" smtClean="0"/>
              <a:t>10/04/2012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1F0A-6DE6-47AF-BC6A-28591CCE23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1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74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7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66700"/>
            <a:ext cx="20447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66700"/>
            <a:ext cx="59817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8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37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8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4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71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8171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1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469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5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A258050E-B668-4FA7-85AD-C750C80A6E9B}" type="datetimeFigureOut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2667" y="3423334"/>
            <a:ext cx="9652000" cy="1217333"/>
          </a:xfrm>
          <a:prstGeom prst="rect">
            <a:avLst/>
          </a:prstGeom>
        </p:spPr>
        <p:txBody>
          <a:bodyPr lIns="101599" tIns="50799" rIns="101599" bIns="50799">
            <a:normAutofit/>
          </a:bodyPr>
          <a:lstStyle>
            <a:lvl1pPr algn="ctr">
              <a:defRPr lang="en-US" sz="5100" b="1" kern="1200" spc="-167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5502" y="2694169"/>
            <a:ext cx="9660000" cy="710847"/>
          </a:xfrm>
          <a:prstGeom prst="rect">
            <a:avLst/>
          </a:prstGeom>
        </p:spPr>
        <p:txBody>
          <a:bodyPr lIns="101599" tIns="50799" rIns="101599" bIns="50799" anchor="b">
            <a:normAutofit/>
          </a:bodyPr>
          <a:lstStyle>
            <a:lvl1pPr marL="0" indent="0" algn="ctr">
              <a:buNone/>
              <a:defRPr lang="en-US" sz="31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22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1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72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911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628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35200"/>
            <a:ext cx="8178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 Bol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6700"/>
            <a:ext cx="8178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11445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1pPr>
      <a:lvl2pPr marL="14874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2pPr>
      <a:lvl3pPr marL="18303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3pPr>
      <a:lvl4pPr marL="21859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4pPr>
      <a:lvl5pPr marL="25288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5pPr>
      <a:lvl6pPr marL="29860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6pPr>
      <a:lvl7pPr marL="34432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7pPr>
      <a:lvl8pPr marL="39004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8pPr>
      <a:lvl9pPr marL="43576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dfbipotte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adfbipotter.wordpres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C:\Gambar\yhan\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6" y="0"/>
            <a:ext cx="1016803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1"/>
          <p:cNvSpPr>
            <a:spLocks/>
          </p:cNvSpPr>
          <p:nvPr/>
        </p:nvSpPr>
        <p:spPr bwMode="auto">
          <a:xfrm>
            <a:off x="0" y="0"/>
            <a:ext cx="10160000" cy="7632700"/>
          </a:xfrm>
          <a:prstGeom prst="roundRect">
            <a:avLst>
              <a:gd name="adj" fmla="val 2495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2" name="AutoShape 3"/>
          <p:cNvSpPr>
            <a:spLocks/>
          </p:cNvSpPr>
          <p:nvPr/>
        </p:nvSpPr>
        <p:spPr bwMode="auto">
          <a:xfrm>
            <a:off x="457200" y="2730500"/>
            <a:ext cx="9156700" cy="2146300"/>
          </a:xfrm>
          <a:prstGeom prst="roundRect">
            <a:avLst>
              <a:gd name="adj" fmla="val 8870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57872"/>
            <a:ext cx="9156700" cy="2146300"/>
          </a:xfrm>
        </p:spPr>
        <p:txBody>
          <a:bodyPr anchor="ctr"/>
          <a:lstStyle/>
          <a:p>
            <a:pPr eaLnBrk="1" hangingPunct="1"/>
            <a:r>
              <a:rPr lang="id-ID" sz="6000" dirty="0" smtClean="0">
                <a:solidFill>
                  <a:srgbClr val="E5812E"/>
                </a:solidFill>
              </a:rPr>
              <a:t>Double Linked List</a:t>
            </a:r>
            <a:endParaRPr lang="en-US" sz="4000" dirty="0" smtClean="0">
              <a:latin typeface="Tahoma" pitchFamily="34" charset="0"/>
              <a:ea typeface="ヒラギノ角ゴ ProN W3" charset="-128"/>
              <a:sym typeface="Tahoma" pitchFamily="34" charset="0"/>
            </a:endParaRPr>
          </a:p>
        </p:txBody>
      </p:sp>
      <p:sp>
        <p:nvSpPr>
          <p:cNvPr id="37894" name="AutoShape 5"/>
          <p:cNvSpPr>
            <a:spLocks/>
          </p:cNvSpPr>
          <p:nvPr/>
        </p:nvSpPr>
        <p:spPr bwMode="auto">
          <a:xfrm>
            <a:off x="5321300" y="5994400"/>
            <a:ext cx="4292600" cy="800100"/>
          </a:xfrm>
          <a:prstGeom prst="roundRect">
            <a:avLst>
              <a:gd name="adj" fmla="val 2380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24500" y="5994400"/>
            <a:ext cx="3873500" cy="1625600"/>
          </a:xfrm>
        </p:spPr>
        <p:txBody>
          <a:bodyPr/>
          <a:lstStyle/>
          <a:p>
            <a:pPr marL="0" indent="0" eaLnBrk="1" hangingPunct="1"/>
            <a:r>
              <a:rPr lang="id-ID" sz="4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Adam M.B.</a:t>
            </a:r>
            <a:endParaRPr lang="en-US" sz="4000" dirty="0" smtClean="0">
              <a:latin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 empty (awal = nil).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49512" y="360319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awal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83112" y="3578369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akhir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42" name="Shape 32"/>
          <p:cNvCxnSpPr/>
          <p:nvPr/>
        </p:nvCxnSpPr>
        <p:spPr>
          <a:xfrm rot="16200000" flipH="1">
            <a:off x="3225799" y="4173681"/>
            <a:ext cx="533400" cy="409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033712" y="4721365"/>
            <a:ext cx="1962150" cy="685802"/>
            <a:chOff x="2870200" y="3200396"/>
            <a:chExt cx="1962150" cy="685802"/>
          </a:xfrm>
        </p:grpSpPr>
        <p:sp>
          <p:nvSpPr>
            <p:cNvPr id="44" name="Rectangle 43"/>
            <p:cNvSpPr/>
            <p:nvPr/>
          </p:nvSpPr>
          <p:spPr>
            <a:xfrm>
              <a:off x="2870200" y="3200400"/>
              <a:ext cx="1962150" cy="6847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327400" y="3200396"/>
              <a:ext cx="1066800" cy="685802"/>
              <a:chOff x="3327400" y="3200396"/>
              <a:chExt cx="1066800" cy="685802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>
                <a:off x="4050531" y="3542530"/>
                <a:ext cx="684781" cy="255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2986287" y="3541509"/>
                <a:ext cx="684781" cy="255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1077912" y="4797571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119312" y="5102371"/>
            <a:ext cx="825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4438496" y="4852876"/>
            <a:ext cx="673510" cy="43507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936618" y="4840586"/>
            <a:ext cx="673510" cy="435077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719512" y="479756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77" name="Elbow Connector 76"/>
          <p:cNvCxnSpPr/>
          <p:nvPr/>
        </p:nvCxnSpPr>
        <p:spPr>
          <a:xfrm rot="5400000">
            <a:off x="4454812" y="3907269"/>
            <a:ext cx="482025" cy="9937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78512" y="63215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akhir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206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65812" y="5812994"/>
            <a:ext cx="298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awal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206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78512" y="42641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baru</a:t>
            </a:r>
            <a:r>
              <a:rPr lang="en-US" sz="3200" b="1" dirty="0" err="1" smtClean="0">
                <a:solidFill>
                  <a:srgbClr val="00B050"/>
                </a:solidFill>
                <a:latin typeface="Arial Narrow"/>
              </a:rPr>
              <a:t>↑.</a:t>
            </a:r>
            <a:r>
              <a:rPr lang="en-US" sz="3200" b="1" dirty="0" err="1" smtClean="0">
                <a:solidFill>
                  <a:srgbClr val="00B050"/>
                </a:solidFill>
              </a:rPr>
              <a:t>info</a:t>
            </a:r>
            <a:r>
              <a:rPr lang="en-US" sz="3200" b="1" dirty="0" smtClean="0">
                <a:solidFill>
                  <a:srgbClr val="00B050"/>
                </a:solidFill>
                <a:latin typeface="Arial Narrow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78512" y="47975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baru</a:t>
            </a:r>
            <a:r>
              <a:rPr lang="en-US" sz="3200" b="1" dirty="0" err="1" smtClean="0">
                <a:solidFill>
                  <a:srgbClr val="0070C0"/>
                </a:solidFill>
                <a:latin typeface="Arial Narrow"/>
              </a:rPr>
              <a:t>↑.</a:t>
            </a:r>
            <a:r>
              <a:rPr lang="en-US" sz="3200" b="1" dirty="0" err="1" smtClean="0">
                <a:solidFill>
                  <a:srgbClr val="0070C0"/>
                </a:solidFill>
              </a:rPr>
              <a:t>next</a:t>
            </a:r>
            <a:r>
              <a:rPr lang="en-US" sz="3200" b="1" dirty="0" smtClean="0">
                <a:solidFill>
                  <a:srgbClr val="0070C0"/>
                </a:solidFill>
                <a:latin typeface="Arial Narrow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 nil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78512" y="53309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baru</a:t>
            </a:r>
            <a:r>
              <a:rPr lang="en-US" sz="3200" b="1" dirty="0" err="1" smtClean="0">
                <a:solidFill>
                  <a:srgbClr val="7030A0"/>
                </a:solidFill>
                <a:latin typeface="Arial Narrow"/>
              </a:rPr>
              <a:t>↑.</a:t>
            </a:r>
            <a:r>
              <a:rPr lang="en-US" sz="3200" b="1" dirty="0" err="1" smtClean="0">
                <a:solidFill>
                  <a:srgbClr val="7030A0"/>
                </a:solidFill>
              </a:rPr>
              <a:t>prev</a:t>
            </a:r>
            <a:r>
              <a:rPr lang="en-US" sz="3200" b="1" dirty="0" smtClean="0">
                <a:solidFill>
                  <a:srgbClr val="7030A0"/>
                </a:solidFill>
                <a:latin typeface="Arial Narrow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sym typeface="Wingdings" pitchFamily="2" charset="2"/>
              </a:rPr>
              <a:t> nil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78512" y="37307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alloc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72" grpId="0"/>
      <p:bldP spid="76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1"/>
          <p:cNvSpPr>
            <a:spLocks/>
          </p:cNvSpPr>
          <p:nvPr/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isn’t empty (awal ≠ nil). For example, there is list that has two nodes: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82441" y="3680500"/>
            <a:ext cx="6012262" cy="1553636"/>
            <a:chOff x="2382441" y="2332567"/>
            <a:chExt cx="6012262" cy="1553636"/>
          </a:xfrm>
        </p:grpSpPr>
        <p:cxnSp>
          <p:nvCxnSpPr>
            <p:cNvPr id="33" name="Shape 65"/>
            <p:cNvCxnSpPr>
              <a:stCxn id="35" idx="3"/>
              <a:endCxn id="46" idx="0"/>
            </p:cNvCxnSpPr>
            <p:nvPr/>
          </p:nvCxnSpPr>
          <p:spPr>
            <a:xfrm>
              <a:off x="3538141" y="2635110"/>
              <a:ext cx="544908" cy="565293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"/>
            <p:cNvGrpSpPr/>
            <p:nvPr/>
          </p:nvGrpSpPr>
          <p:grpSpPr>
            <a:xfrm>
              <a:off x="5861050" y="3200403"/>
              <a:ext cx="2063751" cy="685800"/>
              <a:chOff x="1752600" y="3352800"/>
              <a:chExt cx="1604211" cy="53419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752600" y="3352800"/>
                <a:ext cx="1604211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rot="5400000">
                <a:off x="2709081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2899610" y="3429000"/>
                <a:ext cx="533400" cy="381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382441" y="2342722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047999" y="3200403"/>
              <a:ext cx="2070100" cy="684781"/>
              <a:chOff x="5175738" y="2362200"/>
              <a:chExt cx="1910862" cy="68478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175738" y="2362200"/>
                <a:ext cx="1910862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>
              <a:off x="4870450" y="34290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79850" y="3276603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61150" y="3276603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39003" y="2332567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Shape 63"/>
            <p:cNvCxnSpPr>
              <a:stCxn id="40" idx="1"/>
              <a:endCxn id="48" idx="0"/>
            </p:cNvCxnSpPr>
            <p:nvPr/>
          </p:nvCxnSpPr>
          <p:spPr>
            <a:xfrm rot="10800000" flipV="1">
              <a:off x="6892927" y="2624955"/>
              <a:ext cx="346077" cy="575448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208491" y="3541769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950680" y="3297720"/>
              <a:ext cx="684781" cy="4901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6012727" y="3541769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>
              <a:off x="5105400" y="3657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895600" y="5843739"/>
            <a:ext cx="2070100" cy="684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129031" y="6185108"/>
            <a:ext cx="684781" cy="2043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056092" y="6185105"/>
            <a:ext cx="684781" cy="2043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4" name="TextBox 53"/>
          <p:cNvSpPr txBox="1"/>
          <p:nvPr/>
        </p:nvSpPr>
        <p:spPr>
          <a:xfrm>
            <a:off x="914400" y="5843740"/>
            <a:ext cx="11557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baru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070100" y="6148540"/>
            <a:ext cx="825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89350" y="592095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2600" y="538653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alloc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49900" y="5792361"/>
            <a:ext cx="313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baru↑.info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 1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62600" y="6249561"/>
            <a:ext cx="340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baru↑.prev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nil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2812043" y="5955804"/>
            <a:ext cx="684781" cy="4901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1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"/>
          <p:cNvSpPr>
            <a:spLocks/>
          </p:cNvSpPr>
          <p:nvPr/>
        </p:nvSpPr>
        <p:spPr bwMode="auto">
          <a:xfrm>
            <a:off x="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33" name="Group 3"/>
          <p:cNvGrpSpPr/>
          <p:nvPr/>
        </p:nvGrpSpPr>
        <p:grpSpPr>
          <a:xfrm>
            <a:off x="5518150" y="3244352"/>
            <a:ext cx="2063751" cy="685800"/>
            <a:chOff x="1752600" y="3352800"/>
            <a:chExt cx="1604211" cy="534194"/>
          </a:xfrm>
        </p:grpSpPr>
        <p:sp>
          <p:nvSpPr>
            <p:cNvPr id="34" name="Rectangle 33"/>
            <p:cNvSpPr/>
            <p:nvPr/>
          </p:nvSpPr>
          <p:spPr>
            <a:xfrm>
              <a:off x="1752600" y="3352800"/>
              <a:ext cx="1604211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2709081" y="361950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899610" y="3429000"/>
              <a:ext cx="533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46"/>
          <p:cNvGrpSpPr/>
          <p:nvPr/>
        </p:nvGrpSpPr>
        <p:grpSpPr>
          <a:xfrm>
            <a:off x="2705099" y="3244352"/>
            <a:ext cx="2070100" cy="684781"/>
            <a:chOff x="5175738" y="2362200"/>
            <a:chExt cx="1910862" cy="684781"/>
          </a:xfrm>
        </p:grpSpPr>
        <p:sp>
          <p:nvSpPr>
            <p:cNvPr id="38" name="Rectangle 37"/>
            <p:cNvSpPr/>
            <p:nvPr/>
          </p:nvSpPr>
          <p:spPr>
            <a:xfrm>
              <a:off x="5175738" y="2362200"/>
              <a:ext cx="1910862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4527550" y="3472949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36950" y="332055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18250" y="332055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3" name="Shape 37"/>
          <p:cNvCxnSpPr/>
          <p:nvPr/>
        </p:nvCxnSpPr>
        <p:spPr>
          <a:xfrm rot="10800000" flipV="1">
            <a:off x="6550026" y="2698540"/>
            <a:ext cx="206375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865591" y="3585718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07780" y="3341669"/>
            <a:ext cx="684781" cy="490141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669827" y="3585718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4762500" y="3701549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33400" y="4983223"/>
            <a:ext cx="4051300" cy="684784"/>
            <a:chOff x="838200" y="4725416"/>
            <a:chExt cx="4051300" cy="684784"/>
          </a:xfrm>
        </p:grpSpPr>
        <p:sp>
          <p:nvSpPr>
            <p:cNvPr id="49" name="Rectangle 48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7"/>
            <p:cNvGrpSpPr/>
            <p:nvPr/>
          </p:nvGrpSpPr>
          <p:grpSpPr>
            <a:xfrm>
              <a:off x="838200" y="4725420"/>
              <a:ext cx="1981200" cy="584775"/>
              <a:chOff x="914400" y="2895600"/>
              <a:chExt cx="1828800" cy="58477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914400" y="28956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70C0"/>
                    </a:solidFill>
                  </a:rPr>
                  <a:t>baru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1981200" y="32004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Connector 54"/>
          <p:cNvCxnSpPr/>
          <p:nvPr/>
        </p:nvCxnSpPr>
        <p:spPr>
          <a:xfrm rot="5400000">
            <a:off x="2431043" y="5095291"/>
            <a:ext cx="684781" cy="490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hape 70"/>
          <p:cNvCxnSpPr/>
          <p:nvPr/>
        </p:nvCxnSpPr>
        <p:spPr>
          <a:xfrm>
            <a:off x="3289300" y="2698540"/>
            <a:ext cx="450849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08350" y="506043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58" name="Shape 76"/>
          <p:cNvCxnSpPr/>
          <p:nvPr/>
        </p:nvCxnSpPr>
        <p:spPr>
          <a:xfrm rot="16200000" flipV="1">
            <a:off x="2704846" y="3586997"/>
            <a:ext cx="1638809" cy="1638301"/>
          </a:xfrm>
          <a:prstGeom prst="bentConnector4">
            <a:avLst>
              <a:gd name="adj1" fmla="val 39554"/>
              <a:gd name="adj2" fmla="val 135558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71800" y="4311152"/>
            <a:ext cx="1981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971006" y="3778546"/>
            <a:ext cx="1981996" cy="1547071"/>
            <a:chOff x="2971006" y="3201194"/>
            <a:chExt cx="1981996" cy="1547071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2705100" y="3467100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hape 88"/>
            <p:cNvCxnSpPr>
              <a:endCxn id="49" idx="3"/>
            </p:cNvCxnSpPr>
            <p:nvPr/>
          </p:nvCxnSpPr>
          <p:spPr>
            <a:xfrm rot="5400000">
              <a:off x="4262414" y="4057677"/>
              <a:ext cx="1012875" cy="368301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905000" y="2774740"/>
            <a:ext cx="609600" cy="2298412"/>
            <a:chOff x="1905000" y="2197388"/>
            <a:chExt cx="609600" cy="2298412"/>
          </a:xfrm>
        </p:grpSpPr>
        <p:cxnSp>
          <p:nvCxnSpPr>
            <p:cNvPr id="64" name="Shape 93"/>
            <p:cNvCxnSpPr/>
            <p:nvPr/>
          </p:nvCxnSpPr>
          <p:spPr>
            <a:xfrm rot="10800000" flipV="1">
              <a:off x="1905000" y="2197388"/>
              <a:ext cx="228600" cy="2298412"/>
            </a:xfrm>
            <a:prstGeom prst="bentConnector2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05000" y="449421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562600" y="438735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baru↑.next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FF0000"/>
                </a:solidFill>
                <a:sym typeface="Wingdings" pitchFamily="2" charset="2"/>
              </a:rPr>
              <a:t>awal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62600" y="486937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awal↑.prev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B05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62600" y="540277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awal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70C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58390" y="2482352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awal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76628" y="2513856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akhir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1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7" grpId="0"/>
      <p:bldP spid="66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"/>
          <p:cNvSpPr>
            <a:spLocks/>
          </p:cNvSpPr>
          <p:nvPr/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front insertion if linked list wasn’t empty: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31" name="Group 3"/>
          <p:cNvGrpSpPr/>
          <p:nvPr/>
        </p:nvGrpSpPr>
        <p:grpSpPr>
          <a:xfrm>
            <a:off x="7078538" y="5012432"/>
            <a:ext cx="2063751" cy="685800"/>
            <a:chOff x="1752600" y="3352800"/>
            <a:chExt cx="1604211" cy="534194"/>
          </a:xfrm>
        </p:grpSpPr>
        <p:sp>
          <p:nvSpPr>
            <p:cNvPr id="32" name="Rectangle 31"/>
            <p:cNvSpPr/>
            <p:nvPr/>
          </p:nvSpPr>
          <p:spPr>
            <a:xfrm>
              <a:off x="1752600" y="3352800"/>
              <a:ext cx="1604211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2709081" y="361950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899610" y="3429000"/>
              <a:ext cx="53340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46"/>
          <p:cNvGrpSpPr/>
          <p:nvPr/>
        </p:nvGrpSpPr>
        <p:grpSpPr>
          <a:xfrm>
            <a:off x="4265487" y="5012432"/>
            <a:ext cx="2070100" cy="684781"/>
            <a:chOff x="5175738" y="2362200"/>
            <a:chExt cx="1910862" cy="684781"/>
          </a:xfrm>
        </p:grpSpPr>
        <p:sp>
          <p:nvSpPr>
            <p:cNvPr id="37" name="Rectangle 36"/>
            <p:cNvSpPr/>
            <p:nvPr/>
          </p:nvSpPr>
          <p:spPr>
            <a:xfrm>
              <a:off x="5175738" y="2362200"/>
              <a:ext cx="1910862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6087938" y="5241029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97338" y="508863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78638" y="5088632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6788" y="4174232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akhir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3" name="Shape 46"/>
          <p:cNvCxnSpPr>
            <a:stCxn id="42" idx="1"/>
            <a:endCxn id="32" idx="0"/>
          </p:cNvCxnSpPr>
          <p:nvPr/>
        </p:nvCxnSpPr>
        <p:spPr>
          <a:xfrm rot="10800000" flipV="1">
            <a:off x="8110414" y="4435842"/>
            <a:ext cx="206374" cy="5765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425979" y="5353798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230215" y="5353798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322888" y="5469629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3528888" y="5469629"/>
            <a:ext cx="9144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458788" y="5012432"/>
            <a:ext cx="2070100" cy="684784"/>
            <a:chOff x="2819400" y="4725416"/>
            <a:chExt cx="2070100" cy="684784"/>
          </a:xfrm>
        </p:grpSpPr>
        <p:sp>
          <p:nvSpPr>
            <p:cNvPr id="49" name="Rectangle 48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 rot="5400000">
            <a:off x="1375231" y="5109755"/>
            <a:ext cx="684781" cy="4901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52538" y="50749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293938" y="5241029"/>
            <a:ext cx="9906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193568" y="5109752"/>
            <a:ext cx="684781" cy="490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hape 38"/>
          <p:cNvCxnSpPr/>
          <p:nvPr/>
        </p:nvCxnSpPr>
        <p:spPr>
          <a:xfrm rot="16200000" flipH="1">
            <a:off x="4530032" y="4508338"/>
            <a:ext cx="634425" cy="398585"/>
          </a:xfrm>
          <a:prstGeom prst="bentConnector3">
            <a:avLst>
              <a:gd name="adj1" fmla="val 36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57352" y="41700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awal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58" name="Shape 48"/>
          <p:cNvCxnSpPr>
            <a:stCxn id="57" idx="1"/>
          </p:cNvCxnSpPr>
          <p:nvPr/>
        </p:nvCxnSpPr>
        <p:spPr>
          <a:xfrm rot="10800000" flipV="1">
            <a:off x="3135784" y="4431649"/>
            <a:ext cx="521568" cy="580785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9488" y="4098032"/>
            <a:ext cx="11557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baru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0" name="Shape 62"/>
          <p:cNvCxnSpPr>
            <a:stCxn id="59" idx="3"/>
          </p:cNvCxnSpPr>
          <p:nvPr/>
        </p:nvCxnSpPr>
        <p:spPr>
          <a:xfrm>
            <a:off x="1865188" y="4390420"/>
            <a:ext cx="444500" cy="62201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8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3" grpId="0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649760"/>
            <a:ext cx="87376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 empty (awal = nil) 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the process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is same as front insertion if </a:t>
            </a:r>
            <a:r>
              <a:rPr lang="id-ID" sz="48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double linked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list is empty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3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/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isn’t empty (awal ≠ </a:t>
            </a: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nil). For example, there is list that has two nodes:</a:t>
            </a:r>
            <a:endParaRPr lang="id-ID" sz="3200" dirty="0" smtClean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59720" y="3858344"/>
            <a:ext cx="5542880" cy="1524003"/>
            <a:chOff x="2712120" y="2362200"/>
            <a:chExt cx="5542880" cy="1524003"/>
          </a:xfrm>
        </p:grpSpPr>
        <p:grpSp>
          <p:nvGrpSpPr>
            <p:cNvPr id="37" name="Group 3"/>
            <p:cNvGrpSpPr/>
            <p:nvPr/>
          </p:nvGrpSpPr>
          <p:grpSpPr>
            <a:xfrm>
              <a:off x="5861050" y="3200403"/>
              <a:ext cx="2063751" cy="685800"/>
              <a:chOff x="1752600" y="3352800"/>
              <a:chExt cx="1604211" cy="53419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52600" y="3352800"/>
                <a:ext cx="1604211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>
                <a:off x="2709081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899610" y="3429000"/>
                <a:ext cx="533400" cy="381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2712120" y="2362200"/>
              <a:ext cx="109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3047999" y="3200403"/>
              <a:ext cx="2070100" cy="684781"/>
              <a:chOff x="5175738" y="2362200"/>
              <a:chExt cx="1910862" cy="68478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175738" y="2362200"/>
                <a:ext cx="1910862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/>
            <p:nvPr/>
          </p:nvCxnSpPr>
          <p:spPr>
            <a:xfrm>
              <a:off x="4870450" y="34290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879850" y="3276603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61150" y="3276603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99300" y="2362203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45" name="Shape 42"/>
            <p:cNvCxnSpPr>
              <a:stCxn id="44" idx="1"/>
              <a:endCxn id="52" idx="0"/>
            </p:cNvCxnSpPr>
            <p:nvPr/>
          </p:nvCxnSpPr>
          <p:spPr>
            <a:xfrm rot="10800000" flipV="1">
              <a:off x="6892926" y="2654591"/>
              <a:ext cx="20637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208491" y="3541769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950680" y="3297720"/>
              <a:ext cx="684781" cy="4901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012727" y="3541769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5105400" y="36576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62000" y="5915744"/>
            <a:ext cx="4051300" cy="684784"/>
            <a:chOff x="838200" y="4725416"/>
            <a:chExt cx="4051300" cy="684784"/>
          </a:xfrm>
        </p:grpSpPr>
        <p:sp>
          <p:nvSpPr>
            <p:cNvPr id="56" name="Rectangle 55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7"/>
            <p:cNvGrpSpPr/>
            <p:nvPr/>
          </p:nvGrpSpPr>
          <p:grpSpPr>
            <a:xfrm>
              <a:off x="838200" y="4725420"/>
              <a:ext cx="1981200" cy="584775"/>
              <a:chOff x="914400" y="2895600"/>
              <a:chExt cx="1828800" cy="58477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914400" y="28956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baru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981200" y="3200400"/>
                <a:ext cx="762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Box 61"/>
          <p:cNvSpPr txBox="1"/>
          <p:nvPr/>
        </p:nvSpPr>
        <p:spPr>
          <a:xfrm>
            <a:off x="3536950" y="599296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0200" y="545854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alloc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baru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97500" y="5864369"/>
            <a:ext cx="313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baru↑.info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10200" y="6321569"/>
            <a:ext cx="37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baru↑.next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 nil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328653" y="5930493"/>
            <a:ext cx="457201" cy="6710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hape 65"/>
          <p:cNvCxnSpPr/>
          <p:nvPr/>
        </p:nvCxnSpPr>
        <p:spPr>
          <a:xfrm>
            <a:off x="3657600" y="4150732"/>
            <a:ext cx="273049" cy="54581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0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6424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New node will be inserted after the node that was refered by akhir.</a:t>
            </a:r>
            <a:endParaRPr lang="en-US" sz="32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2" y="546894"/>
            <a:ext cx="90021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10300" y="5906210"/>
            <a:ext cx="2070100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7858479" y="6247579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756044" y="6247576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Group 7"/>
          <p:cNvGrpSpPr/>
          <p:nvPr/>
        </p:nvGrpSpPr>
        <p:grpSpPr>
          <a:xfrm>
            <a:off x="4629100" y="6173361"/>
            <a:ext cx="1981200" cy="584775"/>
            <a:chOff x="914400" y="2895600"/>
            <a:chExt cx="1828800" cy="584775"/>
          </a:xfrm>
        </p:grpSpPr>
        <p:sp>
          <p:nvSpPr>
            <p:cNvPr id="70" name="TextBox 69"/>
            <p:cNvSpPr txBox="1"/>
            <p:nvPr/>
          </p:nvSpPr>
          <p:spPr>
            <a:xfrm>
              <a:off x="914400" y="2895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baru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981200" y="32004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rot="5400000">
            <a:off x="8096706" y="6019995"/>
            <a:ext cx="684781" cy="457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032450" y="4167336"/>
            <a:ext cx="2063751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7263631" y="4509724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647900" y="3329136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awal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76" name="Group 46"/>
          <p:cNvGrpSpPr/>
          <p:nvPr/>
        </p:nvGrpSpPr>
        <p:grpSpPr>
          <a:xfrm>
            <a:off x="3219399" y="4167336"/>
            <a:ext cx="2070100" cy="684781"/>
            <a:chOff x="5175738" y="2362200"/>
            <a:chExt cx="1910862" cy="684781"/>
          </a:xfrm>
        </p:grpSpPr>
        <p:sp>
          <p:nvSpPr>
            <p:cNvPr id="77" name="Rectangle 76"/>
            <p:cNvSpPr/>
            <p:nvPr/>
          </p:nvSpPr>
          <p:spPr>
            <a:xfrm>
              <a:off x="5175738" y="2362200"/>
              <a:ext cx="1910862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/>
          <p:nvPr/>
        </p:nvCxnSpPr>
        <p:spPr>
          <a:xfrm>
            <a:off x="5041850" y="4395933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051250" y="424353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32550" y="424353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70700" y="3329136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akhir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83" name="Shape 83"/>
          <p:cNvCxnSpPr>
            <a:stCxn id="82" idx="1"/>
            <a:endCxn id="73" idx="0"/>
          </p:cNvCxnSpPr>
          <p:nvPr/>
        </p:nvCxnSpPr>
        <p:spPr>
          <a:xfrm rot="10800000" flipV="1">
            <a:off x="7064326" y="3621524"/>
            <a:ext cx="206375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379891" y="4508702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3122080" y="4264653"/>
            <a:ext cx="684781" cy="490141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184127" y="4508702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5276800" y="4624533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hape 101"/>
          <p:cNvCxnSpPr/>
          <p:nvPr/>
        </p:nvCxnSpPr>
        <p:spPr>
          <a:xfrm>
            <a:off x="3803600" y="3621524"/>
            <a:ext cx="450849" cy="54581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404050" y="598342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63576" y="5234136"/>
            <a:ext cx="434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baru↑.prev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FF0000"/>
                </a:solidFill>
                <a:sym typeface="Wingdings" pitchFamily="2" charset="2"/>
              </a:rPr>
              <a:t>akhir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76300" y="571616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akhir↑.next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B05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76300" y="624956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sym typeface="Wingdings" pitchFamily="2" charset="2"/>
              </a:rPr>
              <a:t>akhir</a:t>
            </a:r>
            <a:r>
              <a:rPr lang="en-US" sz="3200" b="1" dirty="0" smtClean="0">
                <a:solidFill>
                  <a:srgbClr val="002060"/>
                </a:solidFill>
                <a:sym typeface="Wingdings" pitchFamily="2" charset="2"/>
              </a:rPr>
              <a:t> </a:t>
            </a:r>
            <a:r>
              <a:rPr lang="en-US" sz="3200" b="1" dirty="0" err="1" smtClean="0">
                <a:solidFill>
                  <a:srgbClr val="002060"/>
                </a:solidFill>
                <a:sym typeface="Wingdings" pitchFamily="2" charset="2"/>
              </a:rPr>
              <a:t>baru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848301" y="4701531"/>
            <a:ext cx="2057460" cy="1623270"/>
            <a:chOff x="5334001" y="3201195"/>
            <a:chExt cx="2057460" cy="162327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5351208" y="3810000"/>
              <a:ext cx="204019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5334001" y="3201195"/>
              <a:ext cx="2057460" cy="1623270"/>
              <a:chOff x="5334001" y="3201195"/>
              <a:chExt cx="2057460" cy="162327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5400000">
                <a:off x="7087027" y="3505568"/>
                <a:ext cx="608808" cy="6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hape 124"/>
              <p:cNvCxnSpPr/>
              <p:nvPr/>
            </p:nvCxnSpPr>
            <p:spPr>
              <a:xfrm rot="16200000" flipH="1">
                <a:off x="5207768" y="3936233"/>
                <a:ext cx="1014465" cy="762000"/>
              </a:xfrm>
              <a:prstGeom prst="bentConnector2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6152306" y="4571179"/>
            <a:ext cx="2439195" cy="1578945"/>
            <a:chOff x="5638006" y="3070843"/>
            <a:chExt cx="2439195" cy="157894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5638800" y="4038600"/>
              <a:ext cx="2438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5638006" y="3070843"/>
              <a:ext cx="2439195" cy="1578945"/>
              <a:chOff x="5638006" y="3070843"/>
              <a:chExt cx="2439195" cy="157894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10800000">
                <a:off x="5638800" y="4648200"/>
                <a:ext cx="6096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334000" y="4343400"/>
                <a:ext cx="6096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hape 134"/>
              <p:cNvCxnSpPr/>
              <p:nvPr/>
            </p:nvCxnSpPr>
            <p:spPr>
              <a:xfrm rot="16200000" flipV="1">
                <a:off x="7353047" y="3299698"/>
                <a:ext cx="953009" cy="495299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Straight Connector 103"/>
          <p:cNvCxnSpPr/>
          <p:nvPr/>
        </p:nvCxnSpPr>
        <p:spPr>
          <a:xfrm rot="5400000">
            <a:off x="7503580" y="4264656"/>
            <a:ext cx="684781" cy="490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3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75" grpId="0"/>
      <p:bldP spid="80" grpId="0"/>
      <p:bldP spid="81" grpId="0"/>
      <p:bldP spid="82" grpId="0"/>
      <p:bldP spid="89" grpId="0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"/>
          <p:cNvSpPr>
            <a:spLocks/>
          </p:cNvSpPr>
          <p:nvPr/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back insertion if linked list wasn’t empty: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6054418"/>
            <a:ext cx="2070100" cy="684781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810779" y="6395787"/>
            <a:ext cx="684781" cy="20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708344" y="6395784"/>
            <a:ext cx="684781" cy="20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7"/>
          <p:cNvGrpSpPr/>
          <p:nvPr/>
        </p:nvGrpSpPr>
        <p:grpSpPr>
          <a:xfrm>
            <a:off x="3581400" y="6321569"/>
            <a:ext cx="1981200" cy="584775"/>
            <a:chOff x="914400" y="2895600"/>
            <a:chExt cx="1828800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914400" y="2895600"/>
              <a:ext cx="106680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</a:rPr>
                <a:t>baru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981200" y="3200400"/>
              <a:ext cx="76200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rot="5400000">
            <a:off x="7049006" y="6168203"/>
            <a:ext cx="684781" cy="4572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84750" y="4315544"/>
            <a:ext cx="2063751" cy="68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6215931" y="4657932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46"/>
          <p:cNvGrpSpPr/>
          <p:nvPr/>
        </p:nvGrpSpPr>
        <p:grpSpPr>
          <a:xfrm>
            <a:off x="2171699" y="4315544"/>
            <a:ext cx="2070100" cy="684781"/>
            <a:chOff x="5175738" y="2362200"/>
            <a:chExt cx="1910862" cy="684781"/>
          </a:xfrm>
        </p:grpSpPr>
        <p:sp>
          <p:nvSpPr>
            <p:cNvPr id="41" name="Rectangle 40"/>
            <p:cNvSpPr/>
            <p:nvPr/>
          </p:nvSpPr>
          <p:spPr>
            <a:xfrm>
              <a:off x="5175738" y="2362200"/>
              <a:ext cx="1910862" cy="684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287952" y="2703648"/>
              <a:ext cx="684781" cy="18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>
            <a:off x="3994150" y="454414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03550" y="4391744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4850" y="4391744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6" name="Shape 50"/>
          <p:cNvCxnSpPr>
            <a:endCxn id="38" idx="0"/>
          </p:cNvCxnSpPr>
          <p:nvPr/>
        </p:nvCxnSpPr>
        <p:spPr>
          <a:xfrm rot="10800000" flipV="1">
            <a:off x="6016626" y="3769732"/>
            <a:ext cx="206375" cy="5458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332191" y="4656910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074380" y="4412861"/>
            <a:ext cx="684781" cy="490141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136427" y="4656910"/>
            <a:ext cx="684781" cy="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229100" y="4772741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hape 55"/>
          <p:cNvCxnSpPr/>
          <p:nvPr/>
        </p:nvCxnSpPr>
        <p:spPr>
          <a:xfrm>
            <a:off x="2755900" y="3769732"/>
            <a:ext cx="450849" cy="5458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56350" y="6131631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00601" y="4849739"/>
            <a:ext cx="2057460" cy="1623270"/>
            <a:chOff x="5334001" y="3201195"/>
            <a:chExt cx="2057460" cy="162327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351208" y="3810000"/>
              <a:ext cx="204019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1" name="Group 136"/>
            <p:cNvGrpSpPr/>
            <p:nvPr/>
          </p:nvGrpSpPr>
          <p:grpSpPr>
            <a:xfrm>
              <a:off x="5334001" y="3201195"/>
              <a:ext cx="2057460" cy="1623270"/>
              <a:chOff x="5334001" y="3201195"/>
              <a:chExt cx="2057460" cy="162327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7087027" y="3505568"/>
                <a:ext cx="608808" cy="6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hape 64"/>
              <p:cNvCxnSpPr/>
              <p:nvPr/>
            </p:nvCxnSpPr>
            <p:spPr>
              <a:xfrm rot="16200000" flipH="1">
                <a:off x="5207768" y="3936233"/>
                <a:ext cx="1014465" cy="762000"/>
              </a:xfrm>
              <a:prstGeom prst="bentConnector2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5104606" y="4719387"/>
            <a:ext cx="2439195" cy="1578945"/>
            <a:chOff x="5638006" y="3070843"/>
            <a:chExt cx="2439195" cy="1578945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638800" y="4038600"/>
              <a:ext cx="2438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6" name="Group 135"/>
            <p:cNvGrpSpPr/>
            <p:nvPr/>
          </p:nvGrpSpPr>
          <p:grpSpPr>
            <a:xfrm>
              <a:off x="5638006" y="3070843"/>
              <a:ext cx="2439195" cy="1578945"/>
              <a:chOff x="5638006" y="3070843"/>
              <a:chExt cx="2439195" cy="157894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10800000">
                <a:off x="5638800" y="4648200"/>
                <a:ext cx="6096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5334000" y="4343400"/>
                <a:ext cx="6096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hape 70"/>
              <p:cNvCxnSpPr/>
              <p:nvPr/>
            </p:nvCxnSpPr>
            <p:spPr>
              <a:xfrm rot="16200000" flipV="1">
                <a:off x="7353047" y="3299698"/>
                <a:ext cx="953009" cy="495299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0" name="Elbow Connector 69"/>
          <p:cNvCxnSpPr>
            <a:endCxn id="31" idx="3"/>
          </p:cNvCxnSpPr>
          <p:nvPr/>
        </p:nvCxnSpPr>
        <p:spPr>
          <a:xfrm>
            <a:off x="7378700" y="3769732"/>
            <a:ext cx="254000" cy="2627077"/>
          </a:xfrm>
          <a:prstGeom prst="bentConnector3">
            <a:avLst>
              <a:gd name="adj1" fmla="val 190000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455880" y="4412864"/>
            <a:ext cx="684781" cy="490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00200" y="347734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awal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23000" y="3477344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akhir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09600" y="3477344"/>
            <a:ext cx="8610600" cy="1524000"/>
            <a:chOff x="609600" y="1828800"/>
            <a:chExt cx="8610600" cy="1524000"/>
          </a:xfrm>
        </p:grpSpPr>
        <p:grpSp>
          <p:nvGrpSpPr>
            <p:cNvPr id="75" name="Group 3"/>
            <p:cNvGrpSpPr/>
            <p:nvPr/>
          </p:nvGrpSpPr>
          <p:grpSpPr>
            <a:xfrm>
              <a:off x="3994150" y="2667000"/>
              <a:ext cx="2063751" cy="685800"/>
              <a:chOff x="1752600" y="3352800"/>
              <a:chExt cx="1604211" cy="53419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752600" y="3352800"/>
                <a:ext cx="1604211" cy="533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2709081" y="3619500"/>
                <a:ext cx="5334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609600" y="18288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awal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grpSp>
          <p:nvGrpSpPr>
            <p:cNvPr id="77" name="Group 46"/>
            <p:cNvGrpSpPr/>
            <p:nvPr/>
          </p:nvGrpSpPr>
          <p:grpSpPr>
            <a:xfrm>
              <a:off x="1181099" y="2667000"/>
              <a:ext cx="2070100" cy="684781"/>
              <a:chOff x="5175738" y="2362200"/>
              <a:chExt cx="1910862" cy="68478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175738" y="2362200"/>
                <a:ext cx="1910862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rot="5400000">
                <a:off x="6287952" y="2703648"/>
                <a:ext cx="684781" cy="18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Arrow Connector 77"/>
            <p:cNvCxnSpPr/>
            <p:nvPr/>
          </p:nvCxnSpPr>
          <p:spPr>
            <a:xfrm>
              <a:off x="3003550" y="2895597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012950" y="27432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2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94250" y="2743200"/>
              <a:ext cx="577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64500" y="1828800"/>
              <a:ext cx="115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</a:rPr>
                <a:t>akhir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cxnSp>
          <p:nvCxnSpPr>
            <p:cNvPr id="82" name="Shape 84"/>
            <p:cNvCxnSpPr>
              <a:stCxn id="81" idx="1"/>
            </p:cNvCxnSpPr>
            <p:nvPr/>
          </p:nvCxnSpPr>
          <p:spPr>
            <a:xfrm rot="10800000" flipV="1">
              <a:off x="7858126" y="2121188"/>
              <a:ext cx="206375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1341591" y="3008366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1083780" y="2764317"/>
              <a:ext cx="684781" cy="490141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4145827" y="3008366"/>
              <a:ext cx="684781" cy="2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>
              <a:off x="3238500" y="3124197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5791200" y="2895597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hape 90"/>
            <p:cNvCxnSpPr/>
            <p:nvPr/>
          </p:nvCxnSpPr>
          <p:spPr>
            <a:xfrm>
              <a:off x="1765300" y="2121188"/>
              <a:ext cx="450849" cy="54581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80"/>
            <p:cNvGrpSpPr/>
            <p:nvPr/>
          </p:nvGrpSpPr>
          <p:grpSpPr>
            <a:xfrm>
              <a:off x="6781800" y="2653274"/>
              <a:ext cx="2070100" cy="699526"/>
              <a:chOff x="6096000" y="4405874"/>
              <a:chExt cx="2070100" cy="69952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6096000" y="4420619"/>
                <a:ext cx="2070100" cy="68478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9" name="Group 79"/>
              <p:cNvGrpSpPr/>
              <p:nvPr/>
            </p:nvGrpSpPr>
            <p:grpSpPr>
              <a:xfrm>
                <a:off x="6583113" y="4405874"/>
                <a:ext cx="1570286" cy="699523"/>
                <a:chOff x="6583113" y="4405874"/>
                <a:chExt cx="1570286" cy="699523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7344179" y="4747243"/>
                  <a:ext cx="684781" cy="20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>
                  <a:off x="6241744" y="4761985"/>
                  <a:ext cx="684781" cy="20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7582406" y="4534404"/>
                  <a:ext cx="684781" cy="45720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6889750" y="4497832"/>
                  <a:ext cx="5778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cxnSp>
          <p:nvCxnSpPr>
            <p:cNvPr id="107" name="Straight Arrow Connector 106"/>
            <p:cNvCxnSpPr/>
            <p:nvPr/>
          </p:nvCxnSpPr>
          <p:spPr>
            <a:xfrm rot="10800000">
              <a:off x="6026150" y="3124197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96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8" grpId="0" animBg="1"/>
      <p:bldP spid="38" grpId="1" animBg="1"/>
      <p:bldP spid="44" grpId="0"/>
      <p:bldP spid="44" grpId="1"/>
      <p:bldP spid="45" grpId="0"/>
      <p:bldP spid="45" grpId="1"/>
      <p:bldP spid="52" grpId="0"/>
      <p:bldP spid="52" grpId="1"/>
      <p:bldP spid="72" grpId="0"/>
      <p:bldP spid="72" grpId="1"/>
      <p:bldP spid="73" grpId="0"/>
      <p:bldP spid="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 empty (awal = nil) 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the process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Wingdings" pitchFamily="2" charset="2"/>
              </a:rPr>
              <a:t>is same as front insertion if linked list is empty</a:t>
            </a: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5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1"/>
          <p:cNvSpPr>
            <a:spLocks/>
          </p:cNvSpPr>
          <p:nvPr/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list isn’t empty (awal ≠ nil). 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135697" y="4692960"/>
            <a:ext cx="7924800" cy="685800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/>
          <a:p>
            <a:pPr marL="0" marR="0" lvl="2" indent="1587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Node 4 will </a:t>
            </a: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be 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inserted before 9</a:t>
            </a:r>
            <a:r>
              <a:rPr lang="en-US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3200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33385"/>
              </p:ext>
            </p:extLst>
          </p:nvPr>
        </p:nvGraphicFramePr>
        <p:xfrm>
          <a:off x="275902" y="2781672"/>
          <a:ext cx="97726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3" imgW="5453345" imgH="892940" progId="Visio.Drawing.11">
                  <p:embed/>
                </p:oleObj>
              </mc:Choice>
              <mc:Fallback>
                <p:oleObj name="Visio" r:id="rId3" imgW="5453345" imgH="8929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2" y="2781672"/>
                        <a:ext cx="97726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81632"/>
              </p:ext>
            </p:extLst>
          </p:nvPr>
        </p:nvGraphicFramePr>
        <p:xfrm>
          <a:off x="7490" y="5205933"/>
          <a:ext cx="98250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Visio" r:id="rId5" imgW="5453345" imgH="1201474" progId="Visio.Drawing.11">
                  <p:embed/>
                </p:oleObj>
              </mc:Choice>
              <mc:Fallback>
                <p:oleObj name="Visio" r:id="rId5" imgW="5453345" imgH="120147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" y="5205933"/>
                        <a:ext cx="9825038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97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88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DEFINITION</a:t>
            </a:r>
            <a:endParaRPr lang="en-US" sz="88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7240240" y="117386"/>
            <a:ext cx="274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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/>
              </a:rPr>
              <a:t>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62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"/>
          <p:cNvSpPr>
            <a:spLocks/>
          </p:cNvSpPr>
          <p:nvPr/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611434" y="4658072"/>
            <a:ext cx="3428999" cy="609600"/>
            <a:chOff x="1010597" y="4725416"/>
            <a:chExt cx="3878903" cy="684784"/>
          </a:xfrm>
        </p:grpSpPr>
        <p:sp>
          <p:nvSpPr>
            <p:cNvPr id="45" name="Rectangle 44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7"/>
            <p:cNvGrpSpPr/>
            <p:nvPr/>
          </p:nvGrpSpPr>
          <p:grpSpPr>
            <a:xfrm>
              <a:off x="1010597" y="4725420"/>
              <a:ext cx="1808799" cy="584775"/>
              <a:chOff x="1073538" y="2895600"/>
              <a:chExt cx="1669662" cy="58477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073538" y="2895600"/>
                <a:ext cx="1066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baru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1981200" y="3200400"/>
                <a:ext cx="762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4929184" y="4687300"/>
            <a:ext cx="577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</a:rPr>
              <a:t>4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59234" y="526767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alloc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46534" y="573505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baru↑.info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4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1834" y="3972272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</a:rPr>
              <a:t>baru↑.next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sym typeface="Wingdings" pitchFamily="2" charset="2"/>
              </a:rPr>
              <a:t> bantu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3972272"/>
            <a:ext cx="4440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err="1" smtClean="0">
                <a:solidFill>
                  <a:srgbClr val="7030A0"/>
                </a:solidFill>
              </a:rPr>
              <a:t>baru↑.prev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sz="2600" b="1" dirty="0" err="1" smtClean="0">
                <a:solidFill>
                  <a:srgbClr val="7030A0"/>
                </a:solidFill>
                <a:sym typeface="Wingdings" pitchFamily="2" charset="2"/>
              </a:rPr>
              <a:t>bantu↑.prev</a:t>
            </a:r>
            <a:endParaRPr lang="en-US" sz="2600" b="1" dirty="0">
              <a:solidFill>
                <a:srgbClr val="7030A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5278434" y="4353272"/>
            <a:ext cx="1066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3907628" y="4352478"/>
            <a:ext cx="10668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764210" y="4881928"/>
            <a:ext cx="76200" cy="762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97370" y="4891440"/>
            <a:ext cx="76200" cy="76200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26815"/>
              </p:ext>
            </p:extLst>
          </p:nvPr>
        </p:nvGraphicFramePr>
        <p:xfrm>
          <a:off x="-136526" y="2005352"/>
          <a:ext cx="98250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3" imgW="5453345" imgH="1201474" progId="Visio.Drawing.11">
                  <p:embed/>
                </p:oleObj>
              </mc:Choice>
              <mc:Fallback>
                <p:oleObj name="Visio" r:id="rId3" imgW="5453345" imgH="12014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6526" y="2005352"/>
                        <a:ext cx="9825038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67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1"/>
          <p:cNvSpPr>
            <a:spLocks/>
          </p:cNvSpPr>
          <p:nvPr/>
        </p:nvSpPr>
        <p:spPr bwMode="auto">
          <a:xfrm>
            <a:off x="-9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456" y="4176117"/>
            <a:ext cx="4540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92D050"/>
                </a:solidFill>
              </a:rPr>
              <a:t>bantu↑.prev↑.next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r>
              <a:rPr lang="en-US" sz="2600" b="1" dirty="0" smtClean="0">
                <a:solidFill>
                  <a:srgbClr val="92D050"/>
                </a:solidFill>
                <a:sym typeface="Wingdings" pitchFamily="2" charset="2"/>
              </a:rPr>
              <a:t> </a:t>
            </a:r>
            <a:r>
              <a:rPr lang="en-US" sz="2600" b="1" dirty="0" err="1" smtClean="0">
                <a:solidFill>
                  <a:srgbClr val="92D050"/>
                </a:solidFill>
                <a:sym typeface="Wingdings" pitchFamily="2" charset="2"/>
              </a:rPr>
              <a:t>baru</a:t>
            </a:r>
            <a:endParaRPr lang="en-US" sz="2600" b="1" dirty="0">
              <a:solidFill>
                <a:srgbClr val="92D050"/>
              </a:solidFill>
            </a:endParaRPr>
          </a:p>
        </p:txBody>
      </p:sp>
      <p:graphicFrame>
        <p:nvGraphicFramePr>
          <p:cNvPr id="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5578"/>
              </p:ext>
            </p:extLst>
          </p:nvPr>
        </p:nvGraphicFramePr>
        <p:xfrm>
          <a:off x="-71438" y="2423517"/>
          <a:ext cx="98250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3" imgW="5453345" imgH="1201474" progId="Visio.Drawing.11">
                  <p:embed/>
                </p:oleObj>
              </mc:Choice>
              <mc:Fallback>
                <p:oleObj name="Visio" r:id="rId3" imgW="5453345" imgH="12014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2423517"/>
                        <a:ext cx="9825038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Arrow Connector 68"/>
          <p:cNvCxnSpPr/>
          <p:nvPr/>
        </p:nvCxnSpPr>
        <p:spPr>
          <a:xfrm>
            <a:off x="2419354" y="3493492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2676530" y="3722092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672010" y="3480792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4914898" y="3709392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934202" y="3480792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7191378" y="3709392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2487712" y="4890119"/>
            <a:ext cx="3717825" cy="648072"/>
            <a:chOff x="683875" y="4682199"/>
            <a:chExt cx="4205625" cy="728001"/>
          </a:xfrm>
        </p:grpSpPr>
        <p:sp>
          <p:nvSpPr>
            <p:cNvPr id="76" name="Rectangle 75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9" name="Group 7"/>
            <p:cNvGrpSpPr/>
            <p:nvPr/>
          </p:nvGrpSpPr>
          <p:grpSpPr>
            <a:xfrm>
              <a:off x="683875" y="4682199"/>
              <a:ext cx="2135521" cy="584775"/>
              <a:chOff x="771949" y="2852379"/>
              <a:chExt cx="1971251" cy="584775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771949" y="2852379"/>
                <a:ext cx="1066803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70C0"/>
                    </a:solidFill>
                  </a:rPr>
                  <a:t>baru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1981200" y="3200400"/>
                <a:ext cx="762000" cy="1588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>
            <a:off x="5094288" y="5014615"/>
            <a:ext cx="57785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4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4187030" y="4346775"/>
            <a:ext cx="1143000" cy="1588"/>
          </a:xfrm>
          <a:prstGeom prst="straightConnector1">
            <a:avLst/>
          </a:prstGeom>
          <a:ln w="31750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090316" y="4346775"/>
            <a:ext cx="1143000" cy="1588"/>
          </a:xfrm>
          <a:prstGeom prst="straightConnector1">
            <a:avLst/>
          </a:prstGeom>
          <a:ln w="31750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3943346" y="4595216"/>
            <a:ext cx="1276352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5237944" y="4589662"/>
            <a:ext cx="1276352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943600" y="4176117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7030A0"/>
                </a:solidFill>
              </a:rPr>
              <a:t>bantu↑.prev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sz="2600" b="1" dirty="0" err="1" smtClean="0">
                <a:solidFill>
                  <a:srgbClr val="7030A0"/>
                </a:solidFill>
                <a:sym typeface="Wingdings" pitchFamily="2" charset="2"/>
              </a:rPr>
              <a:t>baru</a:t>
            </a:r>
            <a:endParaRPr 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2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Shape 1"/>
          <p:cNvSpPr>
            <a:spLocks/>
          </p:cNvSpPr>
          <p:nvPr/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middle insertion if linked list wasn’t empty: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Insertion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63213"/>
              </p:ext>
            </p:extLst>
          </p:nvPr>
        </p:nvGraphicFramePr>
        <p:xfrm>
          <a:off x="-490568" y="3457203"/>
          <a:ext cx="10323096" cy="185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Visio" r:id="rId3" imgW="6333353" imgH="1087023" progId="Visio.Drawing.11">
                  <p:embed/>
                </p:oleObj>
              </mc:Choice>
              <mc:Fallback>
                <p:oleObj name="Visio" r:id="rId3" imgW="6333353" imgH="1087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0568" y="3457203"/>
                        <a:ext cx="10323096" cy="1850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2517328" y="5652715"/>
            <a:ext cx="3428999" cy="609600"/>
            <a:chOff x="1010597" y="4725416"/>
            <a:chExt cx="3878903" cy="684784"/>
          </a:xfrm>
        </p:grpSpPr>
        <p:sp>
          <p:nvSpPr>
            <p:cNvPr id="92" name="Rectangle 91"/>
            <p:cNvSpPr/>
            <p:nvPr/>
          </p:nvSpPr>
          <p:spPr>
            <a:xfrm>
              <a:off x="2819400" y="4725419"/>
              <a:ext cx="2070100" cy="684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>
              <a:off x="4052831" y="5066788"/>
              <a:ext cx="684781" cy="204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2979892" y="5066785"/>
              <a:ext cx="684781" cy="2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7"/>
            <p:cNvGrpSpPr/>
            <p:nvPr/>
          </p:nvGrpSpPr>
          <p:grpSpPr>
            <a:xfrm>
              <a:off x="1010597" y="4725420"/>
              <a:ext cx="1808799" cy="584775"/>
              <a:chOff x="1073538" y="2895600"/>
              <a:chExt cx="1669662" cy="584775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073538" y="2895600"/>
                <a:ext cx="1066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baru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1981200" y="3200400"/>
                <a:ext cx="762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TextBox 97"/>
          <p:cNvSpPr txBox="1"/>
          <p:nvPr/>
        </p:nvSpPr>
        <p:spPr>
          <a:xfrm>
            <a:off x="4835078" y="5738738"/>
            <a:ext cx="57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4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5099"/>
              </p:ext>
            </p:extLst>
          </p:nvPr>
        </p:nvGraphicFramePr>
        <p:xfrm>
          <a:off x="-302072" y="3161928"/>
          <a:ext cx="9825038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Visio" r:id="rId5" imgW="5453345" imgH="1201474" progId="Visio.Drawing.11">
                  <p:embed/>
                </p:oleObj>
              </mc:Choice>
              <mc:Fallback>
                <p:oleObj name="Visio" r:id="rId5" imgW="5453345" imgH="12014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2072" y="3161928"/>
                        <a:ext cx="9825038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>
          <a:xfrm>
            <a:off x="2198240" y="4514483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>
            <a:off x="2441128" y="4743083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498528" y="4514483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741664" y="4514483"/>
            <a:ext cx="8382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0800000">
            <a:off x="4665216" y="4743083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0800000">
            <a:off x="7017888" y="4743083"/>
            <a:ext cx="7620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3793679" y="5424115"/>
            <a:ext cx="914400" cy="1588"/>
          </a:xfrm>
          <a:prstGeom prst="straightConnector1">
            <a:avLst/>
          </a:prstGeom>
          <a:ln w="28575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5259733" y="5423321"/>
            <a:ext cx="914400" cy="1588"/>
          </a:xfrm>
          <a:prstGeom prst="straightConnector1">
            <a:avLst/>
          </a:prstGeom>
          <a:ln w="28575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4041328" y="5181227"/>
            <a:ext cx="914400" cy="1588"/>
          </a:xfrm>
          <a:prstGeom prst="straightConnector1">
            <a:avLst/>
          </a:prstGeom>
          <a:ln w="28575"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5031928" y="5195515"/>
            <a:ext cx="9144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1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115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DELETION</a:t>
            </a:r>
            <a:endParaRPr lang="en-US" sz="115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7168232" y="117386"/>
            <a:ext cx="274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</a:t>
            </a:r>
            <a:r>
              <a:rPr lang="en-US" sz="6000" dirty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</a:t>
            </a:r>
            <a:r>
              <a:rPr lang="en-US" sz="6000" dirty="0">
                <a:solidFill>
                  <a:srgbClr val="E5812E"/>
                </a:solidFill>
                <a:latin typeface="Wingdings" pitchFamily="2" charset="2"/>
                <a:sym typeface="Wingdings"/>
              </a:rPr>
              <a:t></a:t>
            </a:r>
            <a:endParaRPr lang="en-US" sz="6000" dirty="0">
              <a:solidFill>
                <a:srgbClr val="E5812E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983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Delete one node in beggining of linked list if linked list has only one node (awal = akhir).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9600" y="6125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phapus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  <a:sym typeface="Wingdings" pitchFamily="2" charset="2"/>
              </a:rPr>
              <a:t>awal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86947"/>
              </p:ext>
            </p:extLst>
          </p:nvPr>
        </p:nvGraphicFramePr>
        <p:xfrm>
          <a:off x="3754968" y="3381980"/>
          <a:ext cx="29062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Visio" r:id="rId3" imgW="1561608" imgH="407870" progId="Visio.Drawing.11">
                  <p:embed/>
                </p:oleObj>
              </mc:Choice>
              <mc:Fallback>
                <p:oleObj name="Visio" r:id="rId3" imgW="1561608" imgH="4078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968" y="3381980"/>
                        <a:ext cx="290623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17736"/>
              </p:ext>
            </p:extLst>
          </p:nvPr>
        </p:nvGraphicFramePr>
        <p:xfrm>
          <a:off x="1555800" y="4220180"/>
          <a:ext cx="7086600" cy="1889762"/>
        </p:xfrm>
        <a:graphic>
          <a:graphicData uri="http://schemas.openxmlformats.org/drawingml/2006/table">
            <a:tbl>
              <a:tblPr/>
              <a:tblGrid>
                <a:gridCol w="2827987"/>
                <a:gridCol w="1530439"/>
                <a:gridCol w="2728174"/>
              </a:tblGrid>
              <a:tr h="1889762">
                <a:tc>
                  <a:txBody>
                    <a:bodyPr/>
                    <a:lstStyle/>
                    <a:p>
                      <a:pPr marL="5588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27159"/>
              </p:ext>
            </p:extLst>
          </p:nvPr>
        </p:nvGraphicFramePr>
        <p:xfrm>
          <a:off x="1555800" y="4738342"/>
          <a:ext cx="277368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Visio" r:id="rId5" imgW="1608578" imgH="618418" progId="Visio.Drawing.11">
                  <p:embed/>
                </p:oleObj>
              </mc:Choice>
              <mc:Fallback>
                <p:oleObj name="Visio" r:id="rId5" imgW="1608578" imgH="6184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800" y="4738342"/>
                        <a:ext cx="277368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69806"/>
              </p:ext>
            </p:extLst>
          </p:nvPr>
        </p:nvGraphicFramePr>
        <p:xfrm>
          <a:off x="6889800" y="4357342"/>
          <a:ext cx="990600" cy="183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Visio" r:id="rId7" imgW="584152" imgH="1075685" progId="Visio.Drawing.11">
                  <p:embed/>
                </p:oleObj>
              </mc:Choice>
              <mc:Fallback>
                <p:oleObj name="Visio" r:id="rId7" imgW="584152" imgH="10756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800" y="4357342"/>
                        <a:ext cx="990600" cy="1835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79600" y="6506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B050"/>
                </a:solidFill>
                <a:latin typeface="Arial Narrow" pitchFamily="34" charset="0"/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B050"/>
                </a:solidFill>
                <a:latin typeface="Arial Narrow"/>
                <a:sym typeface="Wingdings" pitchFamily="2" charset="2"/>
              </a:rPr>
              <a:t>↑.info</a:t>
            </a:r>
            <a:endParaRPr lang="en-US" sz="2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5400" y="6125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 Narrow" pitchFamily="34" charset="0"/>
              </a:rPr>
              <a:t>awal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     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  <a:sym typeface="Wingdings" pitchFamily="2" charset="2"/>
              </a:rPr>
              <a:t> nil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5400" y="6506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Arial Narrow" pitchFamily="34" charset="0"/>
              </a:rPr>
              <a:t>akhir</a:t>
            </a:r>
            <a:r>
              <a:rPr lang="en-US" sz="2800" b="1" dirty="0" smtClean="0">
                <a:solidFill>
                  <a:srgbClr val="00B0F0"/>
                </a:solidFill>
                <a:latin typeface="Arial Narrow" pitchFamily="34" charset="0"/>
              </a:rPr>
              <a:t>     </a:t>
            </a:r>
            <a:r>
              <a:rPr lang="en-US" sz="2800" b="1" dirty="0" smtClean="0">
                <a:solidFill>
                  <a:srgbClr val="00B0F0"/>
                </a:solidFill>
                <a:latin typeface="Arial Narrow" pitchFamily="34" charset="0"/>
                <a:sym typeface="Wingdings" pitchFamily="2" charset="2"/>
              </a:rPr>
              <a:t> nil</a:t>
            </a:r>
            <a:endParaRPr lang="en-US" sz="28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9600" y="6887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dealloc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5200" y="4982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menjadi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4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deletion happens in linked list with one node then linked list will be empty.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36557"/>
              </p:ext>
            </p:extLst>
          </p:nvPr>
        </p:nvGraphicFramePr>
        <p:xfrm>
          <a:off x="715234" y="3962400"/>
          <a:ext cx="88292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34" y="3962400"/>
                        <a:ext cx="882926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858234" y="510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awal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7082" y="449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phapus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420082" y="4724400"/>
            <a:ext cx="533400" cy="22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58234" y="54965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phapus↑.info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87034" y="3810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772634" y="4191000"/>
            <a:ext cx="990600" cy="5334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2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1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93341"/>
              </p:ext>
            </p:extLst>
          </p:nvPr>
        </p:nvGraphicFramePr>
        <p:xfrm>
          <a:off x="235520" y="3174504"/>
          <a:ext cx="9525000" cy="166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0" y="3174504"/>
                        <a:ext cx="9525000" cy="1661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607120" y="463248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</a:rPr>
              <a:t>awal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awal</a:t>
            </a:r>
            <a:r>
              <a:rPr lang="en-US" sz="2800" b="1" dirty="0" err="1" smtClean="0">
                <a:solidFill>
                  <a:srgbClr val="0066FF"/>
                </a:solidFill>
                <a:latin typeface="Arial Narrow"/>
                <a:sym typeface="Wingdings" pitchFamily="2" charset="2"/>
              </a:rPr>
              <a:t>↑.next</a:t>
            </a:r>
            <a:endParaRPr lang="en-US" sz="28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6984" y="463248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atau</a:t>
            </a:r>
            <a:r>
              <a:rPr lang="en-US" sz="2800" dirty="0" smtClean="0">
                <a:latin typeface="Arial Narrow" pitchFamily="34" charset="0"/>
              </a:rPr>
              <a:t>  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</a:rPr>
              <a:t>awal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66FF"/>
                </a:solidFill>
                <a:latin typeface="Arial Narrow"/>
                <a:sym typeface="Wingdings" pitchFamily="2" charset="2"/>
              </a:rPr>
              <a:t>↑.next</a:t>
            </a:r>
            <a:endParaRPr lang="en-US" sz="28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8720" y="294590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Awal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43" name="Shape 36"/>
          <p:cNvCxnSpPr/>
          <p:nvPr/>
        </p:nvCxnSpPr>
        <p:spPr>
          <a:xfrm rot="10800000" flipV="1">
            <a:off x="2597720" y="3181496"/>
            <a:ext cx="3810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hape 38"/>
          <p:cNvCxnSpPr>
            <a:stCxn id="42" idx="3"/>
          </p:cNvCxnSpPr>
          <p:nvPr/>
        </p:nvCxnSpPr>
        <p:spPr>
          <a:xfrm>
            <a:off x="3816920" y="3145959"/>
            <a:ext cx="457200" cy="561945"/>
          </a:xfrm>
          <a:prstGeom prst="bentConnector2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86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71600" y="3620924"/>
            <a:ext cx="2133600" cy="106680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962400" y="4840124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awal↑.prev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nil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6600" y="4840124"/>
            <a:ext cx="322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dealloc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40864"/>
              </p:ext>
            </p:extLst>
          </p:nvPr>
        </p:nvGraphicFramePr>
        <p:xfrm>
          <a:off x="353963" y="3305944"/>
          <a:ext cx="91710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63" y="3305944"/>
                        <a:ext cx="91710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Arrow Connector 89"/>
          <p:cNvCxnSpPr/>
          <p:nvPr/>
        </p:nvCxnSpPr>
        <p:spPr>
          <a:xfrm>
            <a:off x="3048000" y="4034608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3281360" y="4234632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124448" y="4058416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0800000">
            <a:off x="5357808" y="4258440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186608" y="4058416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7419968" y="4258440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569168" y="3917600"/>
            <a:ext cx="634066" cy="4571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6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"/>
          <p:cNvSpPr>
            <a:spLocks/>
          </p:cNvSpPr>
          <p:nvPr/>
        </p:nvSpPr>
        <p:spPr bwMode="auto">
          <a:xfrm>
            <a:off x="-180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front deletion if linked list has more than one node: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1513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Front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37958"/>
              </p:ext>
            </p:extLst>
          </p:nvPr>
        </p:nvGraphicFramePr>
        <p:xfrm>
          <a:off x="1770571" y="4226016"/>
          <a:ext cx="63486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Visio" r:id="rId3" imgW="3477648" imgH="880793" progId="Visio.Drawing.11">
                  <p:embed/>
                </p:oleObj>
              </mc:Choice>
              <mc:Fallback>
                <p:oleObj name="Visio" r:id="rId3" imgW="347764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571" y="4226016"/>
                        <a:ext cx="634862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0097"/>
              </p:ext>
            </p:extLst>
          </p:nvPr>
        </p:nvGraphicFramePr>
        <p:xfrm>
          <a:off x="589483" y="4226024"/>
          <a:ext cx="91710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Visio" r:id="rId5" imgW="5077858" imgH="880793" progId="Visio.Drawing.11">
                  <p:embed/>
                </p:oleObj>
              </mc:Choice>
              <mc:Fallback>
                <p:oleObj name="Visio" r:id="rId5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83" y="4226024"/>
                        <a:ext cx="91710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283533" y="4973733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516893" y="5173757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59981" y="4997541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5593341" y="5197565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22141" y="4997541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7655501" y="5197565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780359" y="4849916"/>
            <a:ext cx="657224" cy="4286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14645" y="4764184"/>
            <a:ext cx="1603787" cy="62388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2792932" y="5084863"/>
            <a:ext cx="623885" cy="15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030932" y="5084863"/>
            <a:ext cx="623885" cy="15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1448" y="4811816"/>
            <a:ext cx="1392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phapus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78610" y="4850205"/>
            <a:ext cx="506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2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437224" y="5053826"/>
            <a:ext cx="457200" cy="8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hape 36"/>
          <p:cNvCxnSpPr/>
          <p:nvPr/>
        </p:nvCxnSpPr>
        <p:spPr>
          <a:xfrm rot="10800000" flipV="1">
            <a:off x="2799284" y="4213673"/>
            <a:ext cx="3810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hape 37"/>
          <p:cNvCxnSpPr/>
          <p:nvPr/>
        </p:nvCxnSpPr>
        <p:spPr>
          <a:xfrm>
            <a:off x="4013723" y="4221264"/>
            <a:ext cx="457200" cy="531167"/>
          </a:xfrm>
          <a:prstGeom prst="bentConnector2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99324" y="399742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Awal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808683" y="4849912"/>
            <a:ext cx="623888" cy="4429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0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/>
      <p:bldP spid="39" grpId="1"/>
      <p:bldP spid="40" grpId="0"/>
      <p:bldP spid="40" grpId="1"/>
      <p:bldP spid="44" grpId="0"/>
      <p:bldP spid="4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Delete one node in back of linked list if linked list has only one node (awal = akhir). This process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is same as front deletion if linked list has only one node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510828" y="1793776"/>
            <a:ext cx="92890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200000"/>
              </a:lnSpc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Linked list that its node consists of two connection fields (prev and next).</a:t>
            </a:r>
          </a:p>
          <a:p>
            <a:pPr algn="ctr"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Double Linked List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5401" y="4739288"/>
            <a:ext cx="1962150" cy="685797"/>
            <a:chOff x="1752600" y="3352802"/>
            <a:chExt cx="1219200" cy="534192"/>
          </a:xfrm>
        </p:grpSpPr>
        <p:sp>
          <p:nvSpPr>
            <p:cNvPr id="8" name="Rectangle 7"/>
            <p:cNvSpPr/>
            <p:nvPr/>
          </p:nvSpPr>
          <p:spPr>
            <a:xfrm>
              <a:off x="1752600" y="3352802"/>
              <a:ext cx="12192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432057" y="361950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38980" y="6317581"/>
            <a:ext cx="2063750" cy="70786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0070C0"/>
                </a:solidFill>
              </a:rPr>
              <a:t>Info Field 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Info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550" y="6074180"/>
            <a:ext cx="2889250" cy="70786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0070C0"/>
                </a:solidFill>
              </a:rPr>
              <a:t>Right Connection Field</a:t>
            </a:r>
            <a:r>
              <a:rPr lang="en-US" sz="2000" dirty="0" smtClean="0">
                <a:solidFill>
                  <a:srgbClr val="0070C0"/>
                </a:solidFill>
              </a:rPr>
              <a:t> (</a:t>
            </a:r>
            <a:r>
              <a:rPr lang="en-US" sz="2000" b="1" dirty="0" smtClean="0">
                <a:solidFill>
                  <a:srgbClr val="0070C0"/>
                </a:solidFill>
              </a:rPr>
              <a:t>Next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2273300" y="5272688"/>
            <a:ext cx="1866900" cy="801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6074180"/>
            <a:ext cx="2717800" cy="70786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0070C0"/>
                </a:solidFill>
              </a:rPr>
              <a:t>Left Connection Field</a:t>
            </a:r>
            <a:r>
              <a:rPr lang="en-US" sz="2000" dirty="0" smtClean="0">
                <a:solidFill>
                  <a:srgbClr val="0070C0"/>
                </a:solidFill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</a:rPr>
              <a:t>Prev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5638800" y="5348889"/>
            <a:ext cx="2365375" cy="725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4935929" y="5239389"/>
            <a:ext cx="34926" cy="107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51488" y="5070888"/>
            <a:ext cx="684781" cy="2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If linked list has more than one node (awal ≠ akhir). For example, linked list has 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four nodes</a:t>
            </a:r>
            <a:r>
              <a:rPr lang="id-ID" sz="3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02060"/>
              </p:ext>
            </p:extLst>
          </p:nvPr>
        </p:nvGraphicFramePr>
        <p:xfrm>
          <a:off x="355194" y="4560912"/>
          <a:ext cx="88292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94" y="4560912"/>
                        <a:ext cx="882926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98194" y="5703912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phapus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akhir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5194" y="4099247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phapus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8241894" y="4827612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98194" y="6095092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B050"/>
                </a:solidFill>
                <a:sym typeface="Wingdings" pitchFamily="2" charset="2"/>
              </a:rPr>
              <a:t>phapus↑.info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2194" y="600871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 Narrow" pitchFamily="34" charset="0"/>
              </a:rPr>
              <a:t>elemen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517994" y="5399112"/>
            <a:ext cx="762000" cy="762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6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utoShape 1"/>
          <p:cNvSpPr>
            <a:spLocks/>
          </p:cNvSpPr>
          <p:nvPr/>
        </p:nvSpPr>
        <p:spPr bwMode="auto">
          <a:xfrm>
            <a:off x="1905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2" y="546894"/>
            <a:ext cx="8840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10282"/>
              </p:ext>
            </p:extLst>
          </p:nvPr>
        </p:nvGraphicFramePr>
        <p:xfrm>
          <a:off x="-268536" y="3196952"/>
          <a:ext cx="9525000" cy="166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8536" y="3196952"/>
                        <a:ext cx="9525000" cy="1661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874464" y="465493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</a:rPr>
              <a:t>akhir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akhir</a:t>
            </a:r>
            <a:r>
              <a:rPr lang="en-US" sz="2800" b="1" dirty="0" err="1" smtClean="0">
                <a:solidFill>
                  <a:srgbClr val="0066FF"/>
                </a:solidFill>
                <a:latin typeface="Arial Narrow"/>
                <a:sym typeface="Wingdings" pitchFamily="2" charset="2"/>
              </a:rPr>
              <a:t>↑.prev</a:t>
            </a:r>
            <a:endParaRPr lang="en-US" sz="28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46264" y="465493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</a:rPr>
              <a:t>atau</a:t>
            </a:r>
            <a:r>
              <a:rPr lang="en-US" sz="2800" dirty="0" smtClean="0">
                <a:latin typeface="Arial Narrow" pitchFamily="34" charset="0"/>
              </a:rPr>
              <a:t>  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</a:rPr>
              <a:t>akhir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 </a:t>
            </a:r>
            <a:r>
              <a:rPr lang="en-US" sz="2800" b="1" dirty="0" err="1" smtClean="0">
                <a:solidFill>
                  <a:srgbClr val="0066FF"/>
                </a:solidFill>
                <a:latin typeface="Arial Narrow" pitchFamily="34" charset="0"/>
                <a:sym typeface="Wingdings" pitchFamily="2" charset="2"/>
              </a:rPr>
              <a:t>phapus</a:t>
            </a:r>
            <a:r>
              <a:rPr lang="en-US" sz="2800" b="1" dirty="0" err="1" smtClean="0">
                <a:solidFill>
                  <a:srgbClr val="0066FF"/>
                </a:solidFill>
                <a:latin typeface="Arial Narrow"/>
                <a:sym typeface="Wingdings" pitchFamily="2" charset="2"/>
              </a:rPr>
              <a:t>↑.prev</a:t>
            </a:r>
            <a:endParaRPr lang="en-US" sz="2800" b="1" dirty="0">
              <a:solidFill>
                <a:srgbClr val="0066FF"/>
              </a:solidFill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27064" y="296835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Awal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3" name="Shape 36"/>
          <p:cNvCxnSpPr/>
          <p:nvPr/>
        </p:nvCxnSpPr>
        <p:spPr>
          <a:xfrm rot="10800000" flipV="1">
            <a:off x="2246064" y="3203944"/>
            <a:ext cx="3810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hape 38"/>
          <p:cNvCxnSpPr/>
          <p:nvPr/>
        </p:nvCxnSpPr>
        <p:spPr>
          <a:xfrm>
            <a:off x="7351464" y="3211240"/>
            <a:ext cx="4572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513264" y="296835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Akhir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6" name="Shape 15"/>
          <p:cNvCxnSpPr/>
          <p:nvPr/>
        </p:nvCxnSpPr>
        <p:spPr>
          <a:xfrm rot="10800000" flipV="1">
            <a:off x="6132264" y="3196952"/>
            <a:ext cx="381000" cy="531167"/>
          </a:xfrm>
          <a:prstGeom prst="bentConnector2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39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1"/>
          <p:cNvSpPr>
            <a:spLocks/>
          </p:cNvSpPr>
          <p:nvPr/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29896" y="3433936"/>
            <a:ext cx="2133600" cy="106680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53296" y="434833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akhir↑.next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 pitchFamily="2" charset="2"/>
              </a:rPr>
              <a:t> nil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20296" y="451091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dealloc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18891"/>
              </p:ext>
            </p:extLst>
          </p:nvPr>
        </p:nvGraphicFramePr>
        <p:xfrm>
          <a:off x="-209104" y="3052936"/>
          <a:ext cx="91710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9104" y="3052936"/>
                        <a:ext cx="91710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2484933" y="3781600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2718293" y="3981624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61381" y="3805408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794741" y="4005432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623541" y="3805408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6856901" y="4005432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6331862" y="3674770"/>
            <a:ext cx="634066" cy="4571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39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1"/>
          <p:cNvSpPr>
            <a:spLocks/>
          </p:cNvSpPr>
          <p:nvPr/>
        </p:nvSpPr>
        <p:spPr bwMode="auto">
          <a:xfrm>
            <a:off x="-16239" y="0"/>
            <a:ext cx="10176419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 w="25400">
            <a:noFill/>
            <a:round/>
            <a:headEnd/>
            <a:tailEnd/>
          </a:ln>
          <a:ex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85258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last result for back deletion if linked list has more than one node: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471488" y="515144"/>
            <a:ext cx="9358312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471488" y="546894"/>
            <a:ext cx="9358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Back Deletion (cont’d)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09304"/>
              </p:ext>
            </p:extLst>
          </p:nvPr>
        </p:nvGraphicFramePr>
        <p:xfrm>
          <a:off x="394931" y="4027859"/>
          <a:ext cx="1004446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Visio" r:id="rId3" imgW="5077858" imgH="880793" progId="Visio.Drawing.11">
                  <p:embed/>
                </p:oleObj>
              </mc:Choice>
              <mc:Fallback>
                <p:oleObj name="Visio" r:id="rId3" imgW="5077858" imgH="8807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31" y="4027859"/>
                        <a:ext cx="10044469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516243" y="4864318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680932" y="5064342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769667" y="4888126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4973531" y="5088150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23551" y="4888126"/>
            <a:ext cx="619120" cy="86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7197919" y="5088150"/>
            <a:ext cx="609600" cy="158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6624279" y="4737471"/>
            <a:ext cx="657224" cy="4286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663427" y="4607963"/>
            <a:ext cx="1603787" cy="714373"/>
            <a:chOff x="1858562" y="3276600"/>
            <a:chExt cx="1603787" cy="638173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2722101" y="3602039"/>
              <a:ext cx="623885" cy="158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858562" y="3276600"/>
              <a:ext cx="1603787" cy="638173"/>
              <a:chOff x="1858562" y="3276600"/>
              <a:chExt cx="1603787" cy="638173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858562" y="3281360"/>
                <a:ext cx="1603787" cy="623885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>
                <a:off x="1974849" y="3602039"/>
                <a:ext cx="623885" cy="1583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2422527" y="3367381"/>
                <a:ext cx="5064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2"/>
                    </a:solidFill>
                  </a:rPr>
                  <a:t>9</a:t>
                </a:r>
                <a:endParaRPr lang="en-US" sz="22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rot="5400000">
                <a:off x="2925556" y="3367088"/>
                <a:ext cx="623888" cy="44291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1995132" y="383006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Awal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0" name="Shape 44"/>
          <p:cNvCxnSpPr/>
          <p:nvPr/>
        </p:nvCxnSpPr>
        <p:spPr>
          <a:xfrm rot="10800000" flipV="1">
            <a:off x="1614132" y="4065660"/>
            <a:ext cx="3810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hape 45"/>
          <p:cNvCxnSpPr/>
          <p:nvPr/>
        </p:nvCxnSpPr>
        <p:spPr>
          <a:xfrm>
            <a:off x="7786331" y="4070723"/>
            <a:ext cx="457200" cy="53116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71931" y="38157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Akhir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3" name="Shape 47"/>
          <p:cNvCxnSpPr/>
          <p:nvPr/>
        </p:nvCxnSpPr>
        <p:spPr>
          <a:xfrm rot="10800000" flipV="1">
            <a:off x="6490931" y="4044380"/>
            <a:ext cx="381000" cy="531167"/>
          </a:xfrm>
          <a:prstGeom prst="bentConnector2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167331" y="3593976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phapus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>
            <a:off x="8434031" y="4322341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2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4" grpId="0"/>
      <p:bldP spid="7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49344" y="1809463"/>
            <a:ext cx="8737600" cy="45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Middle deletion in double linked list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is </a:t>
            </a:r>
            <a:r>
              <a:rPr lang="id-ID" sz="48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similar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as </a:t>
            </a:r>
            <a:r>
              <a:rPr lang="id-ID" sz="48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middle </a:t>
            </a:r>
            <a:r>
              <a:rPr lang="id-ID" sz="4800" dirty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deletion </a:t>
            </a:r>
            <a:r>
              <a:rPr lang="id-ID" sz="48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" pitchFamily="34" charset="0"/>
              </a:rPr>
              <a:t>in single linked list</a:t>
            </a:r>
            <a:r>
              <a:rPr lang="id-ID" sz="32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.</a:t>
            </a:r>
            <a:endParaRPr lang="en-US" sz="36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620713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Middle Deletion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5334001"/>
            <a:ext cx="8604250" cy="220133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norm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		</a:t>
            </a:r>
            <a:r>
              <a:rPr lang="id-ID" b="1" dirty="0" smtClean="0">
                <a:solidFill>
                  <a:schemeClr val="bg1"/>
                </a:solidFill>
              </a:rPr>
              <a:t>Contact Person: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Adam Mukharil Bachtiar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Informatics Engineering UNIKOM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Jalan Dipati Ukur Nomor. 112-114 Bandung 40132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Email: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adfbipotter@gmail.com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Blog: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http://adfbipotter.wordpress.com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© Adam Mukharil </a:t>
            </a:r>
            <a:r>
              <a:rPr lang="id-ID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Bachtiar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667" y="3672167"/>
            <a:ext cx="9652000" cy="12173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80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n-US" sz="44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0667" y="2540000"/>
            <a:ext cx="9660000" cy="71084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4000" dirty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4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Declaration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9560" y="2009800"/>
            <a:ext cx="7992888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9088" indent="-319088">
              <a:lnSpc>
                <a:spcPct val="150000"/>
              </a:lnSpc>
              <a:buNone/>
            </a:pPr>
            <a:r>
              <a:rPr lang="en-US" sz="2400" b="1" u="sng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en-US" sz="2400" b="1" u="sng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u="sng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pPr marL="1262063" indent="-319088">
              <a:lnSpc>
                <a:spcPct val="150000"/>
              </a:lnSpc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nama_pointer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↑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Simpul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Simpul  </a:t>
            </a: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pt-BR" sz="2400" b="1" u="sng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medan_data  </a:t>
            </a: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tipedata,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pr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ev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next	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nama_pointer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&gt;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u="sng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EndRecord</a:t>
            </a:r>
            <a:endParaRPr lang="en-US" sz="2400" b="1" u="sng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nama_var_pointer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nama_pointer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9560" y="2009800"/>
            <a:ext cx="7992888" cy="511256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300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Example of Declaration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9560" y="2009800"/>
            <a:ext cx="7992888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9088" indent="-319088">
              <a:lnSpc>
                <a:spcPct val="150000"/>
              </a:lnSpc>
              <a:buNone/>
            </a:pPr>
            <a:r>
              <a:rPr lang="en-US" sz="2400" b="1" u="sng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en-US" sz="2400" b="1" u="sng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u="sng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pPr marL="1262063" indent="-319088">
              <a:lnSpc>
                <a:spcPct val="150000"/>
              </a:lnSpc>
              <a:buNone/>
            </a:pP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point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↑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Simp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ul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Simpul  </a:t>
            </a: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pt-BR" sz="2400" b="1" u="sng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 info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d-ID" sz="2400" b="1" u="sng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pt-B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pr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next	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d-ID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point &gt;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u="sng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EndRecor</a:t>
            </a:r>
            <a:r>
              <a:rPr lang="id-ID" sz="2400" b="1" u="sng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</a:t>
            </a:r>
            <a:endParaRPr lang="en-US" sz="2400" b="1" u="sng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1262063" indent="-319088">
              <a:lnSpc>
                <a:spcPct val="150000"/>
              </a:lnSpc>
              <a:buNone/>
            </a:pPr>
            <a:r>
              <a:rPr lang="id-ID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wal,akhir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id-ID" sz="2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point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9560" y="2009800"/>
            <a:ext cx="7992888" cy="511256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955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Operation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119560" y="1865784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ctr"/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Creation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Insertion</a:t>
            </a:r>
            <a:endParaRPr lang="id-ID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Delete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Traversal</a:t>
            </a:r>
            <a:endParaRPr lang="id-ID" sz="32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Searching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Sorting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3200" dirty="0">
                <a:solidFill>
                  <a:schemeClr val="bg1"/>
                </a:solidFill>
              </a:rPr>
              <a:t>Destroy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457700" y="4533900"/>
            <a:ext cx="1066800" cy="24444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2088" y="5217517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70C0"/>
                </a:solidFill>
              </a:rPr>
              <a:t>Same with single linked list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96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CREATION</a:t>
            </a:r>
            <a:endParaRPr lang="en-US" sz="96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7096224" y="117386"/>
            <a:ext cx="274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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</a:t>
            </a:r>
            <a:r>
              <a:rPr lang="en-US" sz="6000" dirty="0">
                <a:solidFill>
                  <a:srgbClr val="CCCCCC"/>
                </a:solidFill>
                <a:latin typeface="Wingdings" pitchFamily="2" charset="2"/>
                <a:sym typeface="Wingdings"/>
              </a:rPr>
              <a:t>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654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85688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46894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Process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863991" y="1865784"/>
            <a:ext cx="857298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id-ID" sz="40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Pointer awal and akhir is given nil value.</a:t>
            </a:r>
            <a:endParaRPr lang="en-US" sz="4000" dirty="0">
              <a:solidFill>
                <a:srgbClr val="333333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688804" y="4200128"/>
            <a:ext cx="577850" cy="762000"/>
            <a:chOff x="1905000" y="2438400"/>
            <a:chExt cx="533400" cy="533400"/>
          </a:xfrm>
        </p:grpSpPr>
        <p:sp>
          <p:nvSpPr>
            <p:cNvPr id="132" name="Rectangle 131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7238454" y="4200128"/>
            <a:ext cx="577850" cy="762000"/>
            <a:chOff x="1905000" y="2438400"/>
            <a:chExt cx="533400" cy="533400"/>
          </a:xfrm>
        </p:grpSpPr>
        <p:sp>
          <p:nvSpPr>
            <p:cNvPr id="135" name="Rectangle 134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1707604" y="4276328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awal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38" name="Straight Arrow Connector 137"/>
          <p:cNvCxnSpPr>
            <a:endCxn id="132" idx="1"/>
          </p:cNvCxnSpPr>
          <p:nvPr/>
        </p:nvCxnSpPr>
        <p:spPr>
          <a:xfrm>
            <a:off x="2863304" y="4581128"/>
            <a:ext cx="825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5257254" y="4276327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akhir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330404" y="4581128"/>
            <a:ext cx="825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115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INSERTION</a:t>
            </a:r>
            <a:endParaRPr lang="en-US" sz="115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7168232" y="117386"/>
            <a:ext cx="274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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</a:t>
            </a:r>
            <a:r>
              <a:rPr lang="en-US" sz="6000" dirty="0">
                <a:solidFill>
                  <a:srgbClr val="CCCCCC"/>
                </a:solidFill>
                <a:latin typeface="Wingdings" pitchFamily="2" charset="2"/>
                <a:sym typeface="Wingdings"/>
              </a:rPr>
              <a:t></a:t>
            </a:r>
            <a:endParaRPr lang="en-US" sz="6000" dirty="0">
              <a:solidFill>
                <a:srgbClr val="E5812E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885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 Bold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o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ation">
      <a:majorFont>
        <a:latin typeface="Tahoma Bold"/>
        <a:ea typeface="ヒラギノ角ゴ ProN W6"/>
        <a:cs typeface="ヒラギノ角ゴ ProN W6"/>
      </a:majorFont>
      <a:minorFont>
        <a:latin typeface="Tahom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Quo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Pages>0</Pages>
  <Words>772</Words>
  <Characters>0</Characters>
  <Application>Microsoft Office PowerPoint</Application>
  <PresentationFormat>Custom</PresentationFormat>
  <Lines>0</Lines>
  <Paragraphs>212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Title &amp; Subtitle</vt:lpstr>
      <vt:lpstr>Quotation</vt:lpstr>
      <vt:lpstr>Visio</vt:lpstr>
      <vt:lpstr>Double Linked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6 - Double Linked List</dc:title>
  <dc:creator>Adam MB</dc:creator>
  <cp:lastModifiedBy>Adam MB</cp:lastModifiedBy>
  <cp:revision>151</cp:revision>
  <dcterms:modified xsi:type="dcterms:W3CDTF">2012-04-10T00:42:10Z</dcterms:modified>
</cp:coreProperties>
</file>