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F10FC-9932-4AD9-9D5D-01A0A1C3BD27}" type="datetimeFigureOut">
              <a:rPr lang="en-US" smtClean="0"/>
              <a:t>4/12/2012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45328-59E6-4BD1-A89C-E852D61BB4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: how to evaluate the value of web site base on the</a:t>
            </a:r>
            <a:r>
              <a:rPr lang="en-US" baseline="0" dirty="0" smtClean="0"/>
              <a:t> criteria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45328-59E6-4BD1-A89C-E852D61BB4E1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Virtual reality : Computer systems able to combine a mixture of real world experiences and computer generated material to allow for simulated real world representation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45328-59E6-4BD1-A89C-E852D61BB4E1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about BMP, JPEG, PNG, GIF, TIFF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45328-59E6-4BD1-A89C-E852D61BB4E1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436E-C505-45B2-B09A-054F1CB11792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A57C-9A67-432E-AFFA-A05165D4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436E-C505-45B2-B09A-054F1CB11792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A57C-9A67-432E-AFFA-A05165D4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436E-C505-45B2-B09A-054F1CB11792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A57C-9A67-432E-AFFA-A05165D4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436E-C505-45B2-B09A-054F1CB11792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A57C-9A67-432E-AFFA-A05165D4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436E-C505-45B2-B09A-054F1CB11792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A57C-9A67-432E-AFFA-A05165D4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436E-C505-45B2-B09A-054F1CB11792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A57C-9A67-432E-AFFA-A05165D4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436E-C505-45B2-B09A-054F1CB11792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A57C-9A67-432E-AFFA-A05165D4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436E-C505-45B2-B09A-054F1CB11792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A57C-9A67-432E-AFFA-A05165D4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436E-C505-45B2-B09A-054F1CB11792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A57C-9A67-432E-AFFA-A05165D4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436E-C505-45B2-B09A-054F1CB11792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A57C-9A67-432E-AFFA-A05165D4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436E-C505-45B2-B09A-054F1CB11792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A57C-9A67-432E-AFFA-A05165D4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2436E-C505-45B2-B09A-054F1CB11792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EA57C-9A67-432E-AFFA-A05165D4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csite.com/dc2006cp/ch2/weblink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scsite.com/dc2006cp/ch2/weblink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ite.com/dc2006cp/ch2/weblink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Email%20basics%20(broadband).wmv" TargetMode="External"/><Relationship Id="rId2" Type="http://schemas.openxmlformats.org/officeDocument/2006/relationships/hyperlink" Target="Email%20basics%20(dial%20up).wm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scsite.com/dc2006cp/ch2/weblin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scsite.com/dc2006cp/ch2/weblink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scsite.com/dc2006cp/ch2/weblink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ite.com/dc2006cp/ch2/weblink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site.com/dc2006cp/ch2/weblink/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site.com/dc2006cp/ch2/weblink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Internet and World Wide Web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II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World Wide Web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/>
              <a:t>What is </a:t>
            </a:r>
            <a:r>
              <a:rPr lang="en-US">
                <a:solidFill>
                  <a:srgbClr val="D94439"/>
                </a:solidFill>
              </a:rPr>
              <a:t>virtual reality (VR)</a:t>
            </a:r>
            <a:r>
              <a:rPr lang="en-US"/>
              <a:t>?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78857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8" name="Text Box 1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304800" y="1524000"/>
            <a:ext cx="85852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Use of computers to simulate real or imagined environment</a:t>
            </a:r>
          </a:p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Appears as a three dimensional (3-D) space</a:t>
            </a:r>
          </a:p>
          <a:p>
            <a:pPr marL="1028700" lvl="2" indent="-457200">
              <a:spcBef>
                <a:spcPct val="20000"/>
              </a:spcBef>
              <a:buClr>
                <a:srgbClr val="D94439"/>
              </a:buClr>
              <a:buFont typeface="Wingdings" pitchFamily="2" charset="2"/>
              <a:buChar char="§"/>
            </a:pPr>
            <a:r>
              <a:rPr kumimoji="1" lang="en-US">
                <a:solidFill>
                  <a:srgbClr val="000000"/>
                </a:solidFill>
                <a:latin typeface="Times New Roman" charset="0"/>
              </a:rPr>
              <a:t>Used for games and many </a:t>
            </a:r>
            <a:br>
              <a:rPr kumimoji="1" lang="en-US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charset="0"/>
              </a:rPr>
              <a:t>practical applications</a:t>
            </a:r>
          </a:p>
        </p:txBody>
      </p:sp>
      <p:pic>
        <p:nvPicPr>
          <p:cNvPr id="78861" name="Picture 13" descr="04-069_ch02_fig_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657600"/>
            <a:ext cx="3886200" cy="273526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8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8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bldLvl="2" autoUpdateAnimBg="0" advAuto="1000"/>
      <p:bldP spid="78859" grpId="0" build="p" bldLvl="3" autoUpdateAnimBg="0" advAuto="4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World Wide Web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4191000" cy="4757737"/>
          </a:xfrm>
        </p:spPr>
        <p:txBody>
          <a:bodyPr/>
          <a:lstStyle/>
          <a:p>
            <a:r>
              <a:rPr lang="en-US"/>
              <a:t>What are </a:t>
            </a:r>
            <a:r>
              <a:rPr lang="en-US">
                <a:solidFill>
                  <a:srgbClr val="D94439"/>
                </a:solidFill>
              </a:rPr>
              <a:t>plug-ins</a:t>
            </a:r>
            <a:r>
              <a:rPr lang="en-US"/>
              <a:t>?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80920" name="AutoShape 24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1" name="Text Box 25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80923" name="Rectangle 27"/>
          <p:cNvSpPr>
            <a:spLocks noChangeArrowheads="1"/>
          </p:cNvSpPr>
          <p:nvPr/>
        </p:nvSpPr>
        <p:spPr bwMode="auto">
          <a:xfrm>
            <a:off x="304800" y="1524000"/>
            <a:ext cx="41910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Programs that </a:t>
            </a:r>
            <a:br>
              <a:rPr kumimoji="1" lang="en-US" sz="2600" b="1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extend the </a:t>
            </a:r>
            <a:br>
              <a:rPr kumimoji="1" lang="en-US" sz="2600" b="1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capability of </a:t>
            </a:r>
            <a:br>
              <a:rPr kumimoji="1" lang="en-US" sz="2600" b="1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a browser</a:t>
            </a:r>
          </a:p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You can </a:t>
            </a:r>
            <a:br>
              <a:rPr kumimoji="1" lang="en-US" sz="2600" b="1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download many </a:t>
            </a:r>
            <a:br>
              <a:rPr kumimoji="1" lang="en-US" sz="2600" b="1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plug-ins at no</a:t>
            </a:r>
            <a:br>
              <a:rPr kumimoji="1" lang="en-US" sz="2600" b="1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cost from various</a:t>
            </a:r>
            <a:br>
              <a:rPr kumimoji="1" lang="en-US" sz="2600" b="1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Web sites</a:t>
            </a:r>
          </a:p>
        </p:txBody>
      </p: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0" y="4800600"/>
            <a:ext cx="1981200" cy="1295400"/>
            <a:chOff x="0" y="3024"/>
            <a:chExt cx="1248" cy="816"/>
          </a:xfrm>
        </p:grpSpPr>
        <p:sp>
          <p:nvSpPr>
            <p:cNvPr id="80968" name="Rectangle 72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Click to view Web Link,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click Chapter 2, Click Web Link</a:t>
              </a:r>
              <a:b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 dirty="0">
                  <a:solidFill>
                    <a:schemeClr val="bg2"/>
                  </a:solidFill>
                  <a:latin typeface="Arial Narrow" pitchFamily="34" charset="0"/>
                </a:rPr>
                <a:t>then click Plug-Ins below Chapter 2</a:t>
              </a:r>
            </a:p>
          </p:txBody>
        </p:sp>
        <p:sp>
          <p:nvSpPr>
            <p:cNvPr id="80969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5187 w 21600"/>
                <a:gd name="T1" fmla="*/ 21600 h 21600"/>
                <a:gd name="T2" fmla="*/ 0 w 21600"/>
                <a:gd name="T3" fmla="*/ 17509 h 21600"/>
                <a:gd name="T4" fmla="*/ 21600 w 21600"/>
                <a:gd name="T5" fmla="*/ 0 h 21600"/>
                <a:gd name="T6" fmla="*/ 0 w 21600"/>
                <a:gd name="T7" fmla="*/ 0 h 21600"/>
                <a:gd name="T8" fmla="*/ 10800 w 21600"/>
                <a:gd name="T9" fmla="*/ 0 h 21600"/>
                <a:gd name="T10" fmla="*/ 21600 w 21600"/>
                <a:gd name="T11" fmla="*/ 0 h 21600"/>
                <a:gd name="T12" fmla="*/ 21600 w 21600"/>
                <a:gd name="T13" fmla="*/ 10800 h 21600"/>
                <a:gd name="T14" fmla="*/ 21600 w 21600"/>
                <a:gd name="T15" fmla="*/ 21600 h 21600"/>
                <a:gd name="T16" fmla="*/ 10800 w 21600"/>
                <a:gd name="T17" fmla="*/ 21600 h 21600"/>
                <a:gd name="T18" fmla="*/ 0 w 21600"/>
                <a:gd name="T19" fmla="*/ 10800 h 21600"/>
                <a:gd name="T20" fmla="*/ 1955 w 21600"/>
                <a:gd name="T21" fmla="*/ 12829 h 21600"/>
                <a:gd name="T22" fmla="*/ 19814 w 21600"/>
                <a:gd name="T23" fmla="*/ 207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0970" name="Picture 74"/>
          <p:cNvPicPr>
            <a:picLocks noChangeAspect="1" noChangeArrowheads="1"/>
          </p:cNvPicPr>
          <p:nvPr/>
        </p:nvPicPr>
        <p:blipFill>
          <a:blip r:embed="rId3"/>
          <a:srcRect l="14844" t="16577" r="17969" b="9030"/>
          <a:stretch>
            <a:fillRect/>
          </a:stretch>
        </p:blipFill>
        <p:spPr bwMode="auto">
          <a:xfrm>
            <a:off x="3733800" y="1524000"/>
            <a:ext cx="5181600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0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 advAuto="1000"/>
      <p:bldP spid="80923" grpId="0" build="p" bldLvl="2" autoUpdateAnimBg="0" advAuto="4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Publishing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r>
              <a:rPr lang="en-US"/>
              <a:t>What is </a:t>
            </a:r>
            <a:r>
              <a:rPr lang="en-US">
                <a:solidFill>
                  <a:srgbClr val="D94439"/>
                </a:solidFill>
              </a:rPr>
              <a:t>Web publishing</a:t>
            </a:r>
            <a:r>
              <a:rPr lang="en-US"/>
              <a:t>?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05481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2" name="Text Box 1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685800" y="2782888"/>
            <a:ext cx="2286000" cy="1223962"/>
            <a:chOff x="96" y="1392"/>
            <a:chExt cx="1440" cy="771"/>
          </a:xfrm>
        </p:grpSpPr>
        <p:sp>
          <p:nvSpPr>
            <p:cNvPr id="105485" name="Rectangle 13"/>
            <p:cNvSpPr>
              <a:spLocks noChangeArrowheads="1"/>
            </p:cNvSpPr>
            <p:nvPr/>
          </p:nvSpPr>
          <p:spPr bwMode="auto">
            <a:xfrm>
              <a:off x="96" y="1392"/>
              <a:ext cx="720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1600" b="1">
                  <a:solidFill>
                    <a:srgbClr val="000000"/>
                  </a:solidFill>
                  <a:latin typeface="Arial (W1)" pitchFamily="34" charset="0"/>
                </a:rPr>
                <a:t>Step 1.</a:t>
              </a:r>
              <a:r>
                <a:rPr kumimoji="1" lang="en-US" sz="1800">
                  <a:solidFill>
                    <a:srgbClr val="000000"/>
                  </a:solidFill>
                  <a:latin typeface="Times New Roman" charset="0"/>
                </a:rPr>
                <a:t/>
              </a:r>
              <a:br>
                <a:rPr kumimoji="1" lang="en-US" sz="1800">
                  <a:solidFill>
                    <a:srgbClr val="000000"/>
                  </a:solidFill>
                  <a:latin typeface="Times New Roman" charset="0"/>
                </a:rPr>
              </a:br>
              <a:r>
                <a:rPr kumimoji="1" lang="en-US" sz="1500">
                  <a:solidFill>
                    <a:srgbClr val="000000"/>
                  </a:solidFill>
                  <a:latin typeface="Times New Roman" charset="0"/>
                </a:rPr>
                <a:t>Plan the Web site</a:t>
              </a:r>
            </a:p>
          </p:txBody>
        </p:sp>
        <p:pic>
          <p:nvPicPr>
            <p:cNvPr id="105490" name="Picture 18" descr="Fig02-32-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4" y="1392"/>
              <a:ext cx="912" cy="771"/>
            </a:xfrm>
            <a:prstGeom prst="rect">
              <a:avLst/>
            </a:prstGeom>
            <a:noFill/>
          </p:spPr>
        </p:pic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657600" y="2503488"/>
            <a:ext cx="2965450" cy="1212850"/>
            <a:chOff x="1824" y="1488"/>
            <a:chExt cx="1868" cy="764"/>
          </a:xfrm>
        </p:grpSpPr>
        <p:sp>
          <p:nvSpPr>
            <p:cNvPr id="105486" name="Rectangle 14"/>
            <p:cNvSpPr>
              <a:spLocks noChangeArrowheads="1"/>
            </p:cNvSpPr>
            <p:nvPr/>
          </p:nvSpPr>
          <p:spPr bwMode="auto">
            <a:xfrm>
              <a:off x="1824" y="1488"/>
              <a:ext cx="816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1600" b="1">
                  <a:solidFill>
                    <a:srgbClr val="000000"/>
                  </a:solidFill>
                  <a:latin typeface="Arial (W1)" pitchFamily="34" charset="0"/>
                </a:rPr>
                <a:t>Step 2.</a:t>
              </a:r>
              <a:r>
                <a:rPr kumimoji="1" lang="en-US" sz="1800">
                  <a:solidFill>
                    <a:srgbClr val="000000"/>
                  </a:solidFill>
                  <a:latin typeface="Times New Roman" charset="0"/>
                </a:rPr>
                <a:t/>
              </a:r>
              <a:br>
                <a:rPr kumimoji="1" lang="en-US" sz="1800">
                  <a:solidFill>
                    <a:srgbClr val="000000"/>
                  </a:solidFill>
                  <a:latin typeface="Times New Roman" charset="0"/>
                </a:rPr>
              </a:br>
              <a:r>
                <a:rPr kumimoji="1" lang="en-US" sz="1500">
                  <a:solidFill>
                    <a:srgbClr val="000000"/>
                  </a:solidFill>
                  <a:latin typeface="Times New Roman" charset="0"/>
                </a:rPr>
                <a:t>Analyze and design the Web site</a:t>
              </a:r>
            </a:p>
          </p:txBody>
        </p:sp>
        <p:pic>
          <p:nvPicPr>
            <p:cNvPr id="105491" name="Picture 19" descr="Fig02-32-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44" y="1488"/>
              <a:ext cx="1148" cy="764"/>
            </a:xfrm>
            <a:prstGeom prst="rect">
              <a:avLst/>
            </a:prstGeom>
            <a:noFill/>
          </p:spPr>
        </p:pic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6019800" y="3657600"/>
            <a:ext cx="2819400" cy="1295400"/>
            <a:chOff x="3648" y="2208"/>
            <a:chExt cx="1776" cy="816"/>
          </a:xfrm>
        </p:grpSpPr>
        <p:sp>
          <p:nvSpPr>
            <p:cNvPr id="105487" name="Rectangle 15"/>
            <p:cNvSpPr>
              <a:spLocks noChangeArrowheads="1"/>
            </p:cNvSpPr>
            <p:nvPr/>
          </p:nvSpPr>
          <p:spPr bwMode="auto">
            <a:xfrm>
              <a:off x="4704" y="2208"/>
              <a:ext cx="720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1600" b="1">
                  <a:solidFill>
                    <a:srgbClr val="000000"/>
                  </a:solidFill>
                  <a:latin typeface="Arial (W1)" pitchFamily="34" charset="0"/>
                </a:rPr>
                <a:t>Step 3.</a:t>
              </a:r>
              <a:r>
                <a:rPr kumimoji="1" lang="en-US" sz="1800">
                  <a:solidFill>
                    <a:srgbClr val="000000"/>
                  </a:solidFill>
                  <a:latin typeface="Times New Roman" charset="0"/>
                </a:rPr>
                <a:t/>
              </a:r>
              <a:br>
                <a:rPr kumimoji="1" lang="en-US" sz="1800">
                  <a:solidFill>
                    <a:srgbClr val="000000"/>
                  </a:solidFill>
                  <a:latin typeface="Times New Roman" charset="0"/>
                </a:rPr>
              </a:br>
              <a:r>
                <a:rPr kumimoji="1" lang="en-US" sz="1500">
                  <a:solidFill>
                    <a:srgbClr val="000000"/>
                  </a:solidFill>
                  <a:latin typeface="Times New Roman" charset="0"/>
                </a:rPr>
                <a:t>Create the Web site</a:t>
              </a:r>
            </a:p>
          </p:txBody>
        </p:sp>
        <p:pic>
          <p:nvPicPr>
            <p:cNvPr id="105492" name="Picture 20" descr="Fig02-32-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48" y="2256"/>
              <a:ext cx="1019" cy="768"/>
            </a:xfrm>
            <a:prstGeom prst="rect">
              <a:avLst/>
            </a:prstGeom>
            <a:noFill/>
          </p:spPr>
        </p:pic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3505200" y="5257800"/>
            <a:ext cx="2895600" cy="1331913"/>
            <a:chOff x="3072" y="3168"/>
            <a:chExt cx="1824" cy="839"/>
          </a:xfrm>
        </p:grpSpPr>
        <p:sp>
          <p:nvSpPr>
            <p:cNvPr id="105488" name="Rectangle 16"/>
            <p:cNvSpPr>
              <a:spLocks noChangeArrowheads="1"/>
            </p:cNvSpPr>
            <p:nvPr/>
          </p:nvSpPr>
          <p:spPr bwMode="auto">
            <a:xfrm>
              <a:off x="4128" y="3168"/>
              <a:ext cx="768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1600" b="1">
                  <a:solidFill>
                    <a:srgbClr val="000000"/>
                  </a:solidFill>
                  <a:latin typeface="Arial (W1)" pitchFamily="34" charset="0"/>
                </a:rPr>
                <a:t>Step 4.</a:t>
              </a:r>
              <a:r>
                <a:rPr kumimoji="1" lang="en-US" sz="1800">
                  <a:solidFill>
                    <a:srgbClr val="000000"/>
                  </a:solidFill>
                  <a:latin typeface="Times New Roman" charset="0"/>
                </a:rPr>
                <a:t/>
              </a:r>
              <a:br>
                <a:rPr kumimoji="1" lang="en-US" sz="1800">
                  <a:solidFill>
                    <a:srgbClr val="000000"/>
                  </a:solidFill>
                  <a:latin typeface="Times New Roman" charset="0"/>
                </a:rPr>
              </a:br>
              <a:r>
                <a:rPr kumimoji="1" lang="en-US" sz="1500">
                  <a:solidFill>
                    <a:srgbClr val="000000"/>
                  </a:solidFill>
                  <a:latin typeface="Times New Roman" charset="0"/>
                </a:rPr>
                <a:t>Deploy the Web site</a:t>
              </a:r>
            </a:p>
          </p:txBody>
        </p:sp>
        <p:pic>
          <p:nvPicPr>
            <p:cNvPr id="105493" name="Picture 21" descr="Fig02-32-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72" y="3216"/>
              <a:ext cx="1039" cy="791"/>
            </a:xfrm>
            <a:prstGeom prst="rect">
              <a:avLst/>
            </a:prstGeom>
            <a:noFill/>
          </p:spPr>
        </p:pic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304800" y="4267200"/>
            <a:ext cx="2714625" cy="1233488"/>
            <a:chOff x="856" y="3168"/>
            <a:chExt cx="1710" cy="777"/>
          </a:xfrm>
        </p:grpSpPr>
        <p:sp>
          <p:nvSpPr>
            <p:cNvPr id="105489" name="Rectangle 17"/>
            <p:cNvSpPr>
              <a:spLocks noChangeArrowheads="1"/>
            </p:cNvSpPr>
            <p:nvPr/>
          </p:nvSpPr>
          <p:spPr bwMode="auto">
            <a:xfrm>
              <a:off x="856" y="3192"/>
              <a:ext cx="91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1600" b="1">
                  <a:solidFill>
                    <a:srgbClr val="000000"/>
                  </a:solidFill>
                  <a:latin typeface="Arial (W1)" pitchFamily="34" charset="0"/>
                </a:rPr>
                <a:t>Step 5.</a:t>
              </a:r>
              <a:r>
                <a:rPr kumimoji="1" lang="en-US" sz="1800">
                  <a:solidFill>
                    <a:srgbClr val="000000"/>
                  </a:solidFill>
                  <a:latin typeface="Times New Roman" charset="0"/>
                </a:rPr>
                <a:t/>
              </a:r>
              <a:br>
                <a:rPr kumimoji="1" lang="en-US" sz="1800">
                  <a:solidFill>
                    <a:srgbClr val="000000"/>
                  </a:solidFill>
                  <a:latin typeface="Times New Roman" charset="0"/>
                </a:rPr>
              </a:br>
              <a:r>
                <a:rPr kumimoji="1" lang="en-US" sz="1500">
                  <a:solidFill>
                    <a:srgbClr val="000000"/>
                  </a:solidFill>
                  <a:latin typeface="Times New Roman" charset="0"/>
                </a:rPr>
                <a:t>Maintain </a:t>
              </a:r>
              <a:br>
                <a:rPr kumimoji="1" lang="en-US" sz="1500">
                  <a:solidFill>
                    <a:srgbClr val="000000"/>
                  </a:solidFill>
                  <a:latin typeface="Times New Roman" charset="0"/>
                </a:rPr>
              </a:br>
              <a:r>
                <a:rPr kumimoji="1" lang="en-US" sz="1500">
                  <a:solidFill>
                    <a:srgbClr val="000000"/>
                  </a:solidFill>
                  <a:latin typeface="Times New Roman" charset="0"/>
                </a:rPr>
                <a:t>the Web site</a:t>
              </a:r>
            </a:p>
          </p:txBody>
        </p:sp>
        <p:pic>
          <p:nvPicPr>
            <p:cNvPr id="105494" name="Picture 22" descr="Fig02-32-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36" y="3168"/>
              <a:ext cx="1030" cy="777"/>
            </a:xfrm>
            <a:prstGeom prst="rect">
              <a:avLst/>
            </a:prstGeom>
            <a:noFill/>
          </p:spPr>
        </p:pic>
      </p:grpSp>
      <p:sp>
        <p:nvSpPr>
          <p:cNvPr id="105501" name="Arc 29"/>
          <p:cNvSpPr>
            <a:spLocks/>
          </p:cNvSpPr>
          <p:nvPr/>
        </p:nvSpPr>
        <p:spPr bwMode="auto">
          <a:xfrm rot="-1840200">
            <a:off x="1612900" y="2109788"/>
            <a:ext cx="2120900" cy="2178050"/>
          </a:xfrm>
          <a:custGeom>
            <a:avLst/>
            <a:gdLst>
              <a:gd name="G0" fmla="+- 2635 0 0"/>
              <a:gd name="G1" fmla="+- 21600 0 0"/>
              <a:gd name="G2" fmla="+- 21600 0 0"/>
              <a:gd name="T0" fmla="*/ 0 w 21458"/>
              <a:gd name="T1" fmla="*/ 161 h 21600"/>
              <a:gd name="T2" fmla="*/ 21458 w 21458"/>
              <a:gd name="T3" fmla="*/ 11006 h 21600"/>
              <a:gd name="T4" fmla="*/ 2635 w 2145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58" h="21600" fill="none" extrusionOk="0">
                <a:moveTo>
                  <a:pt x="0" y="161"/>
                </a:moveTo>
                <a:cubicBezTo>
                  <a:pt x="874" y="53"/>
                  <a:pt x="1754" y="-1"/>
                  <a:pt x="2635" y="0"/>
                </a:cubicBezTo>
                <a:cubicBezTo>
                  <a:pt x="10436" y="0"/>
                  <a:pt x="17631" y="4206"/>
                  <a:pt x="21458" y="11005"/>
                </a:cubicBezTo>
              </a:path>
              <a:path w="21458" h="21600" stroke="0" extrusionOk="0">
                <a:moveTo>
                  <a:pt x="0" y="161"/>
                </a:moveTo>
                <a:cubicBezTo>
                  <a:pt x="874" y="53"/>
                  <a:pt x="1754" y="-1"/>
                  <a:pt x="2635" y="0"/>
                </a:cubicBezTo>
                <a:cubicBezTo>
                  <a:pt x="10436" y="0"/>
                  <a:pt x="17631" y="4206"/>
                  <a:pt x="21458" y="11005"/>
                </a:cubicBezTo>
                <a:lnTo>
                  <a:pt x="2635" y="21600"/>
                </a:lnTo>
                <a:close/>
              </a:path>
            </a:pathLst>
          </a:custGeom>
          <a:noFill/>
          <a:ln w="762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502" name="Arc 30"/>
          <p:cNvSpPr>
            <a:spLocks/>
          </p:cNvSpPr>
          <p:nvPr/>
        </p:nvSpPr>
        <p:spPr bwMode="auto">
          <a:xfrm rot="846747">
            <a:off x="6394450" y="2976563"/>
            <a:ext cx="1470025" cy="2435225"/>
          </a:xfrm>
          <a:custGeom>
            <a:avLst/>
            <a:gdLst>
              <a:gd name="G0" fmla="+- 1058 0 0"/>
              <a:gd name="G1" fmla="+- 21600 0 0"/>
              <a:gd name="G2" fmla="+- 21600 0 0"/>
              <a:gd name="T0" fmla="*/ 0 w 10489"/>
              <a:gd name="T1" fmla="*/ 26 h 21600"/>
              <a:gd name="T2" fmla="*/ 10489 w 10489"/>
              <a:gd name="T3" fmla="*/ 2168 h 21600"/>
              <a:gd name="T4" fmla="*/ 1058 w 1048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89" h="21600" fill="none" extrusionOk="0">
                <a:moveTo>
                  <a:pt x="-1" y="25"/>
                </a:moveTo>
                <a:cubicBezTo>
                  <a:pt x="352" y="8"/>
                  <a:pt x="705" y="-1"/>
                  <a:pt x="1058" y="0"/>
                </a:cubicBezTo>
                <a:cubicBezTo>
                  <a:pt x="4325" y="0"/>
                  <a:pt x="7549" y="741"/>
                  <a:pt x="10489" y="2167"/>
                </a:cubicBezTo>
              </a:path>
              <a:path w="10489" h="21600" stroke="0" extrusionOk="0">
                <a:moveTo>
                  <a:pt x="-1" y="25"/>
                </a:moveTo>
                <a:cubicBezTo>
                  <a:pt x="352" y="8"/>
                  <a:pt x="705" y="-1"/>
                  <a:pt x="1058" y="0"/>
                </a:cubicBezTo>
                <a:cubicBezTo>
                  <a:pt x="4325" y="0"/>
                  <a:pt x="7549" y="741"/>
                  <a:pt x="10489" y="2167"/>
                </a:cubicBezTo>
                <a:lnTo>
                  <a:pt x="1058" y="21600"/>
                </a:lnTo>
                <a:close/>
              </a:path>
            </a:pathLst>
          </a:custGeom>
          <a:noFill/>
          <a:ln w="762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503" name="Arc 31"/>
          <p:cNvSpPr>
            <a:spLocks/>
          </p:cNvSpPr>
          <p:nvPr/>
        </p:nvSpPr>
        <p:spPr bwMode="auto">
          <a:xfrm rot="-14288127">
            <a:off x="5683250" y="3765550"/>
            <a:ext cx="2197100" cy="2286000"/>
          </a:xfrm>
          <a:custGeom>
            <a:avLst/>
            <a:gdLst>
              <a:gd name="G0" fmla="+- 1058 0 0"/>
              <a:gd name="G1" fmla="+- 21600 0 0"/>
              <a:gd name="G2" fmla="+- 21600 0 0"/>
              <a:gd name="T0" fmla="*/ 0 w 20081"/>
              <a:gd name="T1" fmla="*/ 26 h 21600"/>
              <a:gd name="T2" fmla="*/ 20081 w 20081"/>
              <a:gd name="T3" fmla="*/ 11368 h 21600"/>
              <a:gd name="T4" fmla="*/ 1058 w 2008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081" h="21600" fill="none" extrusionOk="0">
                <a:moveTo>
                  <a:pt x="-1" y="25"/>
                </a:moveTo>
                <a:cubicBezTo>
                  <a:pt x="352" y="8"/>
                  <a:pt x="705" y="-1"/>
                  <a:pt x="1058" y="0"/>
                </a:cubicBezTo>
                <a:cubicBezTo>
                  <a:pt x="9007" y="0"/>
                  <a:pt x="16315" y="4366"/>
                  <a:pt x="20080" y="11368"/>
                </a:cubicBezTo>
              </a:path>
              <a:path w="20081" h="21600" stroke="0" extrusionOk="0">
                <a:moveTo>
                  <a:pt x="-1" y="25"/>
                </a:moveTo>
                <a:cubicBezTo>
                  <a:pt x="352" y="8"/>
                  <a:pt x="705" y="-1"/>
                  <a:pt x="1058" y="0"/>
                </a:cubicBezTo>
                <a:cubicBezTo>
                  <a:pt x="9007" y="0"/>
                  <a:pt x="16315" y="4366"/>
                  <a:pt x="20080" y="11368"/>
                </a:cubicBezTo>
                <a:lnTo>
                  <a:pt x="1058" y="21600"/>
                </a:lnTo>
                <a:close/>
              </a:path>
            </a:pathLst>
          </a:custGeom>
          <a:noFill/>
          <a:ln w="762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504" name="Arc 32"/>
          <p:cNvSpPr>
            <a:spLocks/>
          </p:cNvSpPr>
          <p:nvPr/>
        </p:nvSpPr>
        <p:spPr bwMode="auto">
          <a:xfrm rot="-11036458">
            <a:off x="914400" y="4114800"/>
            <a:ext cx="2197100" cy="2286000"/>
          </a:xfrm>
          <a:custGeom>
            <a:avLst/>
            <a:gdLst>
              <a:gd name="G0" fmla="+- 1058 0 0"/>
              <a:gd name="G1" fmla="+- 21600 0 0"/>
              <a:gd name="G2" fmla="+- 21600 0 0"/>
              <a:gd name="T0" fmla="*/ 0 w 20081"/>
              <a:gd name="T1" fmla="*/ 26 h 21600"/>
              <a:gd name="T2" fmla="*/ 20081 w 20081"/>
              <a:gd name="T3" fmla="*/ 11368 h 21600"/>
              <a:gd name="T4" fmla="*/ 1058 w 2008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081" h="21600" fill="none" extrusionOk="0">
                <a:moveTo>
                  <a:pt x="-1" y="25"/>
                </a:moveTo>
                <a:cubicBezTo>
                  <a:pt x="352" y="8"/>
                  <a:pt x="705" y="-1"/>
                  <a:pt x="1058" y="0"/>
                </a:cubicBezTo>
                <a:cubicBezTo>
                  <a:pt x="9007" y="0"/>
                  <a:pt x="16315" y="4366"/>
                  <a:pt x="20080" y="11368"/>
                </a:cubicBezTo>
              </a:path>
              <a:path w="20081" h="21600" stroke="0" extrusionOk="0">
                <a:moveTo>
                  <a:pt x="-1" y="25"/>
                </a:moveTo>
                <a:cubicBezTo>
                  <a:pt x="352" y="8"/>
                  <a:pt x="705" y="-1"/>
                  <a:pt x="1058" y="0"/>
                </a:cubicBezTo>
                <a:cubicBezTo>
                  <a:pt x="9007" y="0"/>
                  <a:pt x="16315" y="4366"/>
                  <a:pt x="20080" y="11368"/>
                </a:cubicBezTo>
                <a:lnTo>
                  <a:pt x="1058" y="21600"/>
                </a:lnTo>
                <a:close/>
              </a:path>
            </a:pathLst>
          </a:custGeom>
          <a:noFill/>
          <a:ln w="762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505" name="Rectangle 33"/>
          <p:cNvSpPr>
            <a:spLocks noChangeArrowheads="1"/>
          </p:cNvSpPr>
          <p:nvPr/>
        </p:nvSpPr>
        <p:spPr bwMode="auto">
          <a:xfrm>
            <a:off x="304800" y="1547813"/>
            <a:ext cx="8585200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Development and maintenance of Web pages</a:t>
            </a:r>
            <a:endParaRPr kumimoji="1" lang="en-US" sz="14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5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5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05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bldLvl="5" autoUpdateAnimBg="0" advAuto="1000"/>
      <p:bldP spid="105501" grpId="0" animBg="1"/>
      <p:bldP spid="105502" grpId="0" animBg="1"/>
      <p:bldP spid="105503" grpId="0" animBg="1"/>
      <p:bldP spid="105504" grpId="0" animBg="1"/>
      <p:bldP spid="105505" grpId="0" build="p" bldLvl="2" autoUpdateAnimBg="0" advAuto="4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73" name="Rectangle 29"/>
          <p:cNvSpPr>
            <a:spLocks noChangeArrowheads="1"/>
          </p:cNvSpPr>
          <p:nvPr/>
        </p:nvSpPr>
        <p:spPr bwMode="auto">
          <a:xfrm>
            <a:off x="2500313" y="4953000"/>
            <a:ext cx="3290887" cy="9144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kumimoji="1" lang="en-US" sz="1800" b="1">
                <a:solidFill>
                  <a:srgbClr val="FFFFCC"/>
                </a:solidFill>
                <a:latin typeface="Times New Roman" charset="0"/>
              </a:rPr>
              <a:t>Business to business (B2B)</a:t>
            </a:r>
            <a:br>
              <a:rPr kumimoji="1" lang="en-US" sz="1800" b="1">
                <a:solidFill>
                  <a:srgbClr val="FFFFCC"/>
                </a:solidFill>
                <a:latin typeface="Times New Roman" charset="0"/>
              </a:rPr>
            </a:br>
            <a:r>
              <a:rPr kumimoji="1" lang="en-US" sz="1400" b="1">
                <a:solidFill>
                  <a:srgbClr val="FFFFCC"/>
                </a:solidFill>
                <a:latin typeface="Times New Roman" charset="0"/>
              </a:rPr>
              <a:t>Business providing goods and</a:t>
            </a:r>
            <a:br>
              <a:rPr kumimoji="1" lang="en-US" sz="1400" b="1">
                <a:solidFill>
                  <a:srgbClr val="FFFFCC"/>
                </a:solidFill>
                <a:latin typeface="Times New Roman" charset="0"/>
              </a:rPr>
            </a:br>
            <a:r>
              <a:rPr kumimoji="1" lang="en-US" sz="1400" b="1">
                <a:solidFill>
                  <a:srgbClr val="FFFFCC"/>
                </a:solidFill>
                <a:latin typeface="Times New Roman" charset="0"/>
              </a:rPr>
              <a:t>services to other businesses</a:t>
            </a:r>
          </a:p>
        </p:txBody>
      </p:sp>
      <p:sp>
        <p:nvSpPr>
          <p:cNvPr id="82974" name="Rectangle 30"/>
          <p:cNvSpPr>
            <a:spLocks noChangeArrowheads="1"/>
          </p:cNvSpPr>
          <p:nvPr/>
        </p:nvSpPr>
        <p:spPr bwMode="auto">
          <a:xfrm>
            <a:off x="1828800" y="4025900"/>
            <a:ext cx="3290888" cy="914400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99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kumimoji="1" lang="en-US" sz="1800" b="1">
                <a:solidFill>
                  <a:srgbClr val="FFFFCC"/>
                </a:solidFill>
                <a:latin typeface="Times New Roman" charset="0"/>
              </a:rPr>
              <a:t>Consumer to consumer (C2C)</a:t>
            </a:r>
            <a:br>
              <a:rPr kumimoji="1" lang="en-US" sz="1800" b="1">
                <a:solidFill>
                  <a:srgbClr val="FFFFCC"/>
                </a:solidFill>
                <a:latin typeface="Times New Roman" charset="0"/>
              </a:rPr>
            </a:br>
            <a:r>
              <a:rPr kumimoji="1" lang="en-US" sz="1400" b="1">
                <a:solidFill>
                  <a:srgbClr val="FFFFCC"/>
                </a:solidFill>
                <a:latin typeface="Times New Roman" charset="0"/>
              </a:rPr>
              <a:t>One consumer sells directly to another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E-Commerce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r>
              <a:rPr lang="en-US"/>
              <a:t>What is </a:t>
            </a:r>
            <a:r>
              <a:rPr lang="en-US">
                <a:solidFill>
                  <a:srgbClr val="D94439"/>
                </a:solidFill>
              </a:rPr>
              <a:t>E-commerce</a:t>
            </a:r>
            <a:r>
              <a:rPr lang="en-US"/>
              <a:t>?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82968" name="AutoShape 24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9" name="Text Box 25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82972" name="Rectangle 28"/>
          <p:cNvSpPr>
            <a:spLocks noChangeArrowheads="1"/>
          </p:cNvSpPr>
          <p:nvPr/>
        </p:nvSpPr>
        <p:spPr bwMode="auto">
          <a:xfrm>
            <a:off x="990600" y="3098800"/>
            <a:ext cx="3290888" cy="914400"/>
          </a:xfrm>
          <a:prstGeom prst="rect">
            <a:avLst/>
          </a:prstGeom>
          <a:solidFill>
            <a:srgbClr val="D94439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9443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kumimoji="1" lang="en-US" sz="1800" b="1">
                <a:solidFill>
                  <a:srgbClr val="FFFFCC"/>
                </a:solidFill>
                <a:latin typeface="Times New Roman" charset="0"/>
              </a:rPr>
              <a:t>Business to consumer (B2C)</a:t>
            </a:r>
            <a:br>
              <a:rPr kumimoji="1" lang="en-US" sz="1800" b="1">
                <a:solidFill>
                  <a:srgbClr val="FFFFCC"/>
                </a:solidFill>
                <a:latin typeface="Times New Roman" charset="0"/>
              </a:rPr>
            </a:br>
            <a:r>
              <a:rPr kumimoji="1" lang="en-US" sz="1400" b="1">
                <a:solidFill>
                  <a:srgbClr val="FFFFCC"/>
                </a:solidFill>
                <a:latin typeface="Times New Roman" charset="0"/>
              </a:rPr>
              <a:t>Sale of goods to general public</a:t>
            </a:r>
          </a:p>
        </p:txBody>
      </p:sp>
      <p:sp>
        <p:nvSpPr>
          <p:cNvPr id="82975" name="Rectangle 31"/>
          <p:cNvSpPr>
            <a:spLocks noChangeArrowheads="1"/>
          </p:cNvSpPr>
          <p:nvPr/>
        </p:nvSpPr>
        <p:spPr bwMode="auto">
          <a:xfrm>
            <a:off x="304800" y="1547813"/>
            <a:ext cx="8585200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Short for electronic commerce</a:t>
            </a:r>
          </a:p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Business transaction that occurs over </a:t>
            </a:r>
            <a:br>
              <a:rPr kumimoji="1" lang="en-US" sz="2600" b="1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the Internet</a:t>
            </a:r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0" y="4800600"/>
            <a:ext cx="1981200" cy="1295400"/>
            <a:chOff x="0" y="3024"/>
            <a:chExt cx="1248" cy="816"/>
          </a:xfrm>
        </p:grpSpPr>
        <p:sp>
          <p:nvSpPr>
            <p:cNvPr id="82998" name="Rectangle 54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Link,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Chapter 2, Click Web Link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then click E-Commerce below Chapter 2</a:t>
              </a:r>
            </a:p>
          </p:txBody>
        </p:sp>
        <p:sp>
          <p:nvSpPr>
            <p:cNvPr id="82999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5187 w 21600"/>
                <a:gd name="T1" fmla="*/ 21600 h 21600"/>
                <a:gd name="T2" fmla="*/ 0 w 21600"/>
                <a:gd name="T3" fmla="*/ 17509 h 21600"/>
                <a:gd name="T4" fmla="*/ 21600 w 21600"/>
                <a:gd name="T5" fmla="*/ 0 h 21600"/>
                <a:gd name="T6" fmla="*/ 0 w 21600"/>
                <a:gd name="T7" fmla="*/ 0 h 21600"/>
                <a:gd name="T8" fmla="*/ 10800 w 21600"/>
                <a:gd name="T9" fmla="*/ 0 h 21600"/>
                <a:gd name="T10" fmla="*/ 21600 w 21600"/>
                <a:gd name="T11" fmla="*/ 0 h 21600"/>
                <a:gd name="T12" fmla="*/ 21600 w 21600"/>
                <a:gd name="T13" fmla="*/ 10800 h 21600"/>
                <a:gd name="T14" fmla="*/ 21600 w 21600"/>
                <a:gd name="T15" fmla="*/ 21600 h 21600"/>
                <a:gd name="T16" fmla="*/ 10800 w 21600"/>
                <a:gd name="T17" fmla="*/ 21600 h 21600"/>
                <a:gd name="T18" fmla="*/ 0 w 21600"/>
                <a:gd name="T19" fmla="*/ 10800 h 21600"/>
                <a:gd name="T20" fmla="*/ 1955 w 21600"/>
                <a:gd name="T21" fmla="*/ 12829 h 21600"/>
                <a:gd name="T22" fmla="*/ 19814 w 21600"/>
                <a:gd name="T23" fmla="*/ 207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3000" name="Picture 56" descr="04-069_ch02_fig_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895600"/>
            <a:ext cx="2819400" cy="21145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2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73" grpId="0" animBg="1" autoUpdateAnimBg="0"/>
      <p:bldP spid="82974" grpId="0" animBg="1" autoUpdateAnimBg="0"/>
      <p:bldP spid="82947" grpId="0" build="p" bldLvl="3" autoUpdateAnimBg="0" advAuto="1000"/>
      <p:bldP spid="82972" grpId="0" animBg="1" autoUpdateAnimBg="0"/>
      <p:bldP spid="82975" grpId="0" build="p" bldLvl="3" autoUpdateAnimBg="0" advAuto="4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Internet Services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16013"/>
            <a:ext cx="8610600" cy="40798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/>
              <a:t>What is </a:t>
            </a:r>
            <a:r>
              <a:rPr lang="en-US">
                <a:solidFill>
                  <a:srgbClr val="D94439"/>
                </a:solidFill>
              </a:rPr>
              <a:t>E-mail</a:t>
            </a:r>
            <a:r>
              <a:rPr lang="en-US"/>
              <a:t>?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85015" name="AutoShape 23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6" name="Text Box 24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85018" name="Picture 26" descr="Fig02-slide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4572000"/>
            <a:ext cx="2590800" cy="1684338"/>
          </a:xfrm>
          <a:prstGeom prst="rect">
            <a:avLst/>
          </a:prstGeom>
          <a:noFill/>
        </p:spPr>
      </p:pic>
      <p:sp>
        <p:nvSpPr>
          <p:cNvPr id="85019" name="Rectangle 27"/>
          <p:cNvSpPr>
            <a:spLocks noChangeArrowheads="1"/>
          </p:cNvSpPr>
          <p:nvPr/>
        </p:nvSpPr>
        <p:spPr bwMode="auto">
          <a:xfrm>
            <a:off x="304800" y="1524000"/>
            <a:ext cx="8610600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lnSpc>
                <a:spcPct val="90000"/>
              </a:lnSpc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Short for electronic mail</a:t>
            </a:r>
          </a:p>
          <a:p>
            <a:pPr marL="609600" lvl="1" indent="-495300">
              <a:lnSpc>
                <a:spcPct val="90000"/>
              </a:lnSpc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The transmission of messages and files via a computer network</a:t>
            </a:r>
          </a:p>
          <a:p>
            <a:pPr marL="1028700" lvl="2" indent="-457200">
              <a:lnSpc>
                <a:spcPct val="90000"/>
              </a:lnSpc>
              <a:spcBef>
                <a:spcPct val="20000"/>
              </a:spcBef>
              <a:buClr>
                <a:srgbClr val="D94439"/>
              </a:buClr>
              <a:buFont typeface="Wingdings" pitchFamily="2" charset="2"/>
              <a:buChar char="§"/>
            </a:pPr>
            <a:r>
              <a:rPr kumimoji="1" lang="en-US" sz="2200">
                <a:solidFill>
                  <a:srgbClr val="000000"/>
                </a:solidFill>
                <a:latin typeface="Times New Roman" charset="0"/>
              </a:rPr>
              <a:t>Messages can consist of simple text or can contain attachments, such as documents, graphics, or audio/video clips</a:t>
            </a:r>
          </a:p>
          <a:p>
            <a:pPr marL="1028700" lvl="2" indent="-457200">
              <a:lnSpc>
                <a:spcPct val="90000"/>
              </a:lnSpc>
              <a:spcBef>
                <a:spcPct val="20000"/>
              </a:spcBef>
              <a:buClr>
                <a:srgbClr val="D94439"/>
              </a:buClr>
              <a:buFont typeface="Wingdings" pitchFamily="2" charset="2"/>
              <a:buChar char="§"/>
            </a:pPr>
            <a:r>
              <a:rPr kumimoji="1" lang="en-US" sz="2200">
                <a:solidFill>
                  <a:srgbClr val="000000"/>
                </a:solidFill>
                <a:latin typeface="Times New Roman" charset="0"/>
              </a:rPr>
              <a:t>Internet </a:t>
            </a:r>
            <a:r>
              <a:rPr kumimoji="1" lang="en-US" sz="2200">
                <a:solidFill>
                  <a:schemeClr val="bg2"/>
                </a:solidFill>
                <a:latin typeface="Times New Roman" charset="0"/>
              </a:rPr>
              <a:t>access providers</a:t>
            </a:r>
            <a:r>
              <a:rPr kumimoji="1" lang="en-US" sz="2200">
                <a:solidFill>
                  <a:srgbClr val="000000"/>
                </a:solidFill>
                <a:latin typeface="Times New Roman" charset="0"/>
              </a:rPr>
              <a:t> usually provide an </a:t>
            </a:r>
            <a:r>
              <a:rPr kumimoji="1" lang="en-US" sz="2200">
                <a:solidFill>
                  <a:srgbClr val="D94439"/>
                </a:solidFill>
                <a:latin typeface="Times New Roman" charset="0"/>
              </a:rPr>
              <a:t>e-mail program</a:t>
            </a:r>
          </a:p>
          <a:p>
            <a:pPr marL="1028700" lvl="2" indent="-457200">
              <a:lnSpc>
                <a:spcPct val="90000"/>
              </a:lnSpc>
              <a:spcBef>
                <a:spcPct val="20000"/>
              </a:spcBef>
              <a:buClr>
                <a:srgbClr val="D94439"/>
              </a:buClr>
              <a:buFont typeface="Wingdings" pitchFamily="2" charset="2"/>
              <a:buChar char="§"/>
            </a:pPr>
            <a:r>
              <a:rPr kumimoji="1" lang="en-US" sz="2200">
                <a:solidFill>
                  <a:srgbClr val="000000"/>
                </a:solidFill>
                <a:latin typeface="Times New Roman" charset="0"/>
              </a:rPr>
              <a:t>Some Web sites—such as MSN Hotmail and Yahoo!—provide free e-mail services</a:t>
            </a:r>
          </a:p>
          <a:p>
            <a:pPr marL="609600" lvl="1" indent="-495300">
              <a:lnSpc>
                <a:spcPct val="90000"/>
              </a:lnSpc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One of the original services on the Internet</a:t>
            </a: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0" y="4800600"/>
            <a:ext cx="1981200" cy="1295400"/>
            <a:chOff x="0" y="3024"/>
            <a:chExt cx="1248" cy="816"/>
          </a:xfrm>
        </p:grpSpPr>
        <p:sp>
          <p:nvSpPr>
            <p:cNvPr id="85036" name="Rectangle 44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Link,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Chapter 2, Click Web Link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then click E-Mail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below Chapter 2</a:t>
              </a:r>
            </a:p>
          </p:txBody>
        </p:sp>
        <p:sp>
          <p:nvSpPr>
            <p:cNvPr id="85037" name="Webpage">
              <a:hlinkClick r:id="rId3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5187 w 21600"/>
                <a:gd name="T1" fmla="*/ 21600 h 21600"/>
                <a:gd name="T2" fmla="*/ 0 w 21600"/>
                <a:gd name="T3" fmla="*/ 17509 h 21600"/>
                <a:gd name="T4" fmla="*/ 21600 w 21600"/>
                <a:gd name="T5" fmla="*/ 0 h 21600"/>
                <a:gd name="T6" fmla="*/ 0 w 21600"/>
                <a:gd name="T7" fmla="*/ 0 h 21600"/>
                <a:gd name="T8" fmla="*/ 10800 w 21600"/>
                <a:gd name="T9" fmla="*/ 0 h 21600"/>
                <a:gd name="T10" fmla="*/ 21600 w 21600"/>
                <a:gd name="T11" fmla="*/ 0 h 21600"/>
                <a:gd name="T12" fmla="*/ 21600 w 21600"/>
                <a:gd name="T13" fmla="*/ 10800 h 21600"/>
                <a:gd name="T14" fmla="*/ 21600 w 21600"/>
                <a:gd name="T15" fmla="*/ 21600 h 21600"/>
                <a:gd name="T16" fmla="*/ 10800 w 21600"/>
                <a:gd name="T17" fmla="*/ 21600 h 21600"/>
                <a:gd name="T18" fmla="*/ 0 w 21600"/>
                <a:gd name="T19" fmla="*/ 10800 h 21600"/>
                <a:gd name="T20" fmla="*/ 1955 w 21600"/>
                <a:gd name="T21" fmla="*/ 12829 h 21600"/>
                <a:gd name="T22" fmla="*/ 19814 w 21600"/>
                <a:gd name="T23" fmla="*/ 207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5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5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5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5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5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5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bldLvl="4" autoUpdateAnimBg="0" advAuto="1000"/>
      <p:bldP spid="85019" grpId="0" build="p" bldLvl="3" autoUpdateAnimBg="0" advAuto="5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Video: E-mail Basics</a:t>
            </a: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Times New Roman" charset="0"/>
              </a:rPr>
              <a:t>Learn how to use e-mail quickly and efficiently</a:t>
            </a:r>
          </a:p>
        </p:txBody>
      </p:sp>
      <p:sp>
        <p:nvSpPr>
          <p:cNvPr id="147460" name="AutoShape 4">
            <a:hlinkClick r:id="rId2" action="ppaction://program" highlightClick="1"/>
          </p:cNvPr>
          <p:cNvSpPr>
            <a:spLocks noChangeArrowheads="1"/>
          </p:cNvSpPr>
          <p:nvPr/>
        </p:nvSpPr>
        <p:spPr bwMode="auto">
          <a:xfrm>
            <a:off x="4724400" y="2667000"/>
            <a:ext cx="617538" cy="685800"/>
          </a:xfrm>
          <a:prstGeom prst="actionButtonMovi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461" name="AutoShape 5">
            <a:hlinkClick r:id="rId3" action="ppaction://program" highlightClick="1"/>
          </p:cNvPr>
          <p:cNvSpPr>
            <a:spLocks noChangeArrowheads="1"/>
          </p:cNvSpPr>
          <p:nvPr/>
        </p:nvSpPr>
        <p:spPr bwMode="auto">
          <a:xfrm>
            <a:off x="4724400" y="3733800"/>
            <a:ext cx="617538" cy="685800"/>
          </a:xfrm>
          <a:prstGeom prst="actionButtonMovie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5470525" y="2590800"/>
            <a:ext cx="16319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Times New Roman" charset="0"/>
              </a:rPr>
              <a:t>low quality</a:t>
            </a:r>
            <a:br>
              <a:rPr lang="en-US" b="1">
                <a:solidFill>
                  <a:srgbClr val="000000"/>
                </a:solidFill>
                <a:latin typeface="Times New Roman" charset="0"/>
              </a:rPr>
            </a:br>
            <a:r>
              <a:rPr lang="en-US" sz="1800">
                <a:solidFill>
                  <a:srgbClr val="000000"/>
                </a:solidFill>
                <a:latin typeface="Times New Roman" charset="0"/>
              </a:rPr>
              <a:t>(click to start)</a:t>
            </a: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5486400" y="3733800"/>
            <a:ext cx="1751013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Times New Roman" charset="0"/>
              </a:rPr>
              <a:t>high quality</a:t>
            </a:r>
            <a:br>
              <a:rPr lang="en-US" b="1">
                <a:solidFill>
                  <a:srgbClr val="000000"/>
                </a:solidFill>
                <a:latin typeface="Times New Roman" charset="0"/>
              </a:rPr>
            </a:br>
            <a:r>
              <a:rPr lang="en-US" sz="1800">
                <a:solidFill>
                  <a:srgbClr val="000000"/>
                </a:solidFill>
                <a:latin typeface="Times New Roman" charset="0"/>
              </a:rPr>
              <a:t>(click to start)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47465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66" name="Text Box 1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147467" name="Picture 11"/>
          <p:cNvPicPr>
            <a:picLocks noChangeAspect="1" noChangeArrowheads="1"/>
          </p:cNvPicPr>
          <p:nvPr/>
        </p:nvPicPr>
        <p:blipFill>
          <a:blip r:embed="rId4"/>
          <a:srcRect l="27432" t="18733" r="46887" b="52156"/>
          <a:stretch>
            <a:fillRect/>
          </a:stretch>
        </p:blipFill>
        <p:spPr bwMode="auto">
          <a:xfrm>
            <a:off x="1752600" y="2514600"/>
            <a:ext cx="2514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Internet Services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/>
              <a:t>How do you send an e-mail message?</a:t>
            </a:r>
            <a:endParaRPr lang="en-US" sz="1800"/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533400" y="1901825"/>
            <a:ext cx="3660775" cy="1527175"/>
            <a:chOff x="336" y="1104"/>
            <a:chExt cx="2306" cy="962"/>
          </a:xfrm>
        </p:grpSpPr>
        <p:pic>
          <p:nvPicPr>
            <p:cNvPr id="87065" name="Picture 25" descr="Fig02-24-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56" y="1152"/>
              <a:ext cx="1586" cy="914"/>
            </a:xfrm>
            <a:prstGeom prst="rect">
              <a:avLst/>
            </a:prstGeom>
            <a:noFill/>
          </p:spPr>
        </p:pic>
        <p:sp>
          <p:nvSpPr>
            <p:cNvPr id="87064" name="Rectangle 24"/>
            <p:cNvSpPr>
              <a:spLocks noChangeArrowheads="1"/>
            </p:cNvSpPr>
            <p:nvPr/>
          </p:nvSpPr>
          <p:spPr bwMode="auto">
            <a:xfrm>
              <a:off x="336" y="1104"/>
              <a:ext cx="912" cy="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1600" b="1">
                  <a:solidFill>
                    <a:srgbClr val="000000"/>
                  </a:solidFill>
                  <a:latin typeface="Arial (W1)" pitchFamily="34" charset="0"/>
                </a:rPr>
                <a:t>Step 1.</a:t>
              </a:r>
              <a:r>
                <a:rPr kumimoji="1" lang="en-US" sz="1800">
                  <a:solidFill>
                    <a:srgbClr val="000000"/>
                  </a:solidFill>
                  <a:latin typeface="Times New Roman" charset="0"/>
                </a:rPr>
                <a:t/>
              </a:r>
              <a:br>
                <a:rPr kumimoji="1" lang="en-US" sz="1800">
                  <a:solidFill>
                    <a:srgbClr val="000000"/>
                  </a:solidFill>
                  <a:latin typeface="Times New Roman" charset="0"/>
                </a:rPr>
              </a:br>
              <a:r>
                <a:rPr kumimoji="1" lang="en-US" sz="1400">
                  <a:solidFill>
                    <a:srgbClr val="000000"/>
                  </a:solidFill>
                  <a:latin typeface="Times New Roman" charset="0"/>
                </a:rPr>
                <a:t>Start an e-mail program (Microsoft Outlook, for example)</a:t>
              </a:r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5181600" y="1730375"/>
            <a:ext cx="3124200" cy="1930400"/>
            <a:chOff x="3264" y="1090"/>
            <a:chExt cx="1968" cy="1216"/>
          </a:xfrm>
        </p:grpSpPr>
        <p:pic>
          <p:nvPicPr>
            <p:cNvPr id="87067" name="Picture 27" descr="Fig02-24-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87" y="1392"/>
              <a:ext cx="1497" cy="914"/>
            </a:xfrm>
            <a:prstGeom prst="rect">
              <a:avLst/>
            </a:prstGeom>
            <a:noFill/>
          </p:spPr>
        </p:pic>
        <p:sp>
          <p:nvSpPr>
            <p:cNvPr id="87066" name="Rectangle 26"/>
            <p:cNvSpPr>
              <a:spLocks noChangeArrowheads="1"/>
            </p:cNvSpPr>
            <p:nvPr/>
          </p:nvSpPr>
          <p:spPr bwMode="auto">
            <a:xfrm>
              <a:off x="3264" y="1090"/>
              <a:ext cx="196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1" lang="en-US" sz="1600" b="1">
                  <a:solidFill>
                    <a:srgbClr val="000000"/>
                  </a:solidFill>
                  <a:latin typeface="Arial (W1)" pitchFamily="34" charset="0"/>
                </a:rPr>
                <a:t>Step 2.</a:t>
              </a:r>
              <a:r>
                <a:rPr kumimoji="1" lang="en-US" sz="1800">
                  <a:solidFill>
                    <a:srgbClr val="000000"/>
                  </a:solidFill>
                  <a:latin typeface="Times New Roman" charset="0"/>
                </a:rPr>
                <a:t/>
              </a:r>
              <a:br>
                <a:rPr kumimoji="1" lang="en-US" sz="1800">
                  <a:solidFill>
                    <a:srgbClr val="000000"/>
                  </a:solidFill>
                  <a:latin typeface="Times New Roman" charset="0"/>
                </a:rPr>
              </a:br>
              <a:r>
                <a:rPr kumimoji="1" lang="en-US" sz="1400">
                  <a:solidFill>
                    <a:srgbClr val="000000"/>
                  </a:solidFill>
                  <a:latin typeface="Times New Roman" charset="0"/>
                </a:rPr>
                <a:t>Click the New Mail Message button</a:t>
              </a:r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5218113" y="3733800"/>
            <a:ext cx="3925887" cy="1289050"/>
            <a:chOff x="3383" y="2400"/>
            <a:chExt cx="2473" cy="812"/>
          </a:xfrm>
        </p:grpSpPr>
        <p:pic>
          <p:nvPicPr>
            <p:cNvPr id="87069" name="Picture 29" descr="Fig02-24-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83" y="2425"/>
              <a:ext cx="1378" cy="787"/>
            </a:xfrm>
            <a:prstGeom prst="rect">
              <a:avLst/>
            </a:prstGeom>
            <a:noFill/>
          </p:spPr>
        </p:pic>
        <p:sp>
          <p:nvSpPr>
            <p:cNvPr id="87071" name="Rectangle 31"/>
            <p:cNvSpPr>
              <a:spLocks noChangeArrowheads="1"/>
            </p:cNvSpPr>
            <p:nvPr/>
          </p:nvSpPr>
          <p:spPr bwMode="auto">
            <a:xfrm>
              <a:off x="4752" y="2400"/>
              <a:ext cx="110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1600" b="1">
                  <a:solidFill>
                    <a:srgbClr val="000000"/>
                  </a:solidFill>
                  <a:latin typeface="Arial (W1)" pitchFamily="34" charset="0"/>
                </a:rPr>
                <a:t>Step 3.</a:t>
              </a:r>
              <a:r>
                <a:rPr kumimoji="1" lang="en-US" sz="1800">
                  <a:solidFill>
                    <a:srgbClr val="000000"/>
                  </a:solidFill>
                  <a:latin typeface="Times New Roman" charset="0"/>
                </a:rPr>
                <a:t/>
              </a:r>
              <a:br>
                <a:rPr kumimoji="1" lang="en-US" sz="1800">
                  <a:solidFill>
                    <a:srgbClr val="000000"/>
                  </a:solidFill>
                  <a:latin typeface="Times New Roman" charset="0"/>
                </a:rPr>
              </a:br>
              <a:r>
                <a:rPr kumimoji="1" lang="en-US" sz="1400">
                  <a:solidFill>
                    <a:srgbClr val="000000"/>
                  </a:solidFill>
                  <a:latin typeface="Times New Roman" charset="0"/>
                </a:rPr>
                <a:t>Enter the recipient’s </a:t>
              </a:r>
              <a:br>
                <a:rPr kumimoji="1" lang="en-US" sz="1400">
                  <a:solidFill>
                    <a:srgbClr val="000000"/>
                  </a:solidFill>
                  <a:latin typeface="Times New Roman" charset="0"/>
                </a:rPr>
              </a:br>
              <a:r>
                <a:rPr kumimoji="1" lang="en-US" sz="1400">
                  <a:solidFill>
                    <a:srgbClr val="000000"/>
                  </a:solidFill>
                  <a:latin typeface="Times New Roman" charset="0"/>
                </a:rPr>
                <a:t>e-mail address, the subject, and the message</a:t>
              </a:r>
            </a:p>
          </p:txBody>
        </p:sp>
      </p:grp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2514600" y="4038600"/>
            <a:ext cx="2514600" cy="2574925"/>
            <a:chOff x="192" y="2256"/>
            <a:chExt cx="1440" cy="1622"/>
          </a:xfrm>
        </p:grpSpPr>
        <p:pic>
          <p:nvPicPr>
            <p:cNvPr id="87051" name="Picture 11" descr="Fig02-24-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0" y="2256"/>
              <a:ext cx="1386" cy="1006"/>
            </a:xfrm>
            <a:prstGeom prst="rect">
              <a:avLst/>
            </a:prstGeom>
            <a:noFill/>
          </p:spPr>
        </p:pic>
        <p:sp>
          <p:nvSpPr>
            <p:cNvPr id="87072" name="Rectangle 32"/>
            <p:cNvSpPr>
              <a:spLocks noChangeArrowheads="1"/>
            </p:cNvSpPr>
            <p:nvPr/>
          </p:nvSpPr>
          <p:spPr bwMode="auto">
            <a:xfrm>
              <a:off x="192" y="3264"/>
              <a:ext cx="1440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1600" b="1">
                  <a:solidFill>
                    <a:srgbClr val="000000"/>
                  </a:solidFill>
                  <a:latin typeface="Arial (W1)" pitchFamily="34" charset="0"/>
                </a:rPr>
                <a:t>Step 4.</a:t>
              </a:r>
              <a:r>
                <a:rPr kumimoji="1" lang="en-US" sz="1800">
                  <a:solidFill>
                    <a:srgbClr val="000000"/>
                  </a:solidFill>
                  <a:latin typeface="Times New Roman" charset="0"/>
                </a:rPr>
                <a:t/>
              </a:r>
              <a:br>
                <a:rPr kumimoji="1" lang="en-US" sz="1800">
                  <a:solidFill>
                    <a:srgbClr val="000000"/>
                  </a:solidFill>
                  <a:latin typeface="Times New Roman" charset="0"/>
                </a:rPr>
              </a:br>
              <a:r>
                <a:rPr kumimoji="1" lang="en-US" sz="1400">
                  <a:solidFill>
                    <a:srgbClr val="000000"/>
                  </a:solidFill>
                  <a:latin typeface="Times New Roman" charset="0"/>
                </a:rPr>
                <a:t>Click the Insert file button if you want to attach a picture, for example, and click Send</a:t>
              </a:r>
            </a:p>
          </p:txBody>
        </p:sp>
      </p:grpSp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222250" y="3505200"/>
            <a:ext cx="3278188" cy="2438400"/>
            <a:chOff x="140" y="2208"/>
            <a:chExt cx="2065" cy="1536"/>
          </a:xfrm>
        </p:grpSpPr>
        <p:grpSp>
          <p:nvGrpSpPr>
            <p:cNvPr id="7" name="Group 58"/>
            <p:cNvGrpSpPr>
              <a:grpSpLocks/>
            </p:cNvGrpSpPr>
            <p:nvPr/>
          </p:nvGrpSpPr>
          <p:grpSpPr bwMode="auto">
            <a:xfrm>
              <a:off x="144" y="2208"/>
              <a:ext cx="1394" cy="1536"/>
              <a:chOff x="1776" y="2400"/>
              <a:chExt cx="1394" cy="1536"/>
            </a:xfrm>
          </p:grpSpPr>
          <p:pic>
            <p:nvPicPr>
              <p:cNvPr id="87075" name="Picture 35" descr="Fig02-24-5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776" y="2400"/>
                <a:ext cx="1394" cy="1058"/>
              </a:xfrm>
              <a:prstGeom prst="rect">
                <a:avLst/>
              </a:prstGeom>
              <a:noFill/>
            </p:spPr>
          </p:pic>
          <p:sp>
            <p:nvSpPr>
              <p:cNvPr id="87074" name="Rectangle 34"/>
              <p:cNvSpPr>
                <a:spLocks noChangeArrowheads="1"/>
              </p:cNvSpPr>
              <p:nvPr/>
            </p:nvSpPr>
            <p:spPr bwMode="auto">
              <a:xfrm>
                <a:off x="1824" y="3456"/>
                <a:ext cx="1248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accent1"/>
                  </a:buClr>
                  <a:buSzPct val="80000"/>
                  <a:buFont typeface="Monotype Sorts" pitchFamily="2" charset="2"/>
                  <a:buNone/>
                </a:pPr>
                <a:r>
                  <a:rPr kumimoji="1" lang="en-US" sz="1600" b="1">
                    <a:solidFill>
                      <a:srgbClr val="000000"/>
                    </a:solidFill>
                    <a:latin typeface="Arial (W1)" pitchFamily="34" charset="0"/>
                  </a:rPr>
                  <a:t>Step 5.</a:t>
                </a:r>
                <a:r>
                  <a:rPr kumimoji="1" lang="en-US" sz="1800">
                    <a:solidFill>
                      <a:srgbClr val="000000"/>
                    </a:solidFill>
                    <a:latin typeface="Times New Roman" charset="0"/>
                  </a:rPr>
                  <a:t/>
                </a:r>
                <a:br>
                  <a:rPr kumimoji="1" lang="en-US" sz="1800">
                    <a:solidFill>
                      <a:srgbClr val="000000"/>
                    </a:solidFill>
                    <a:latin typeface="Times New Roman" charset="0"/>
                  </a:rPr>
                </a:br>
                <a:r>
                  <a:rPr kumimoji="1" lang="en-US" sz="1400">
                    <a:solidFill>
                      <a:srgbClr val="000000"/>
                    </a:solidFill>
                    <a:latin typeface="Times New Roman" charset="0"/>
                  </a:rPr>
                  <a:t>The recipient opens the message</a:t>
                </a:r>
              </a:p>
            </p:txBody>
          </p:sp>
        </p:grpSp>
        <p:grpSp>
          <p:nvGrpSpPr>
            <p:cNvPr id="8" name="Group 67"/>
            <p:cNvGrpSpPr>
              <a:grpSpLocks/>
            </p:cNvGrpSpPr>
            <p:nvPr/>
          </p:nvGrpSpPr>
          <p:grpSpPr bwMode="auto">
            <a:xfrm>
              <a:off x="140" y="2277"/>
              <a:ext cx="2065" cy="891"/>
              <a:chOff x="140" y="2277"/>
              <a:chExt cx="2065" cy="891"/>
            </a:xfrm>
          </p:grpSpPr>
          <p:sp>
            <p:nvSpPr>
              <p:cNvPr id="87086" name="Line 46"/>
              <p:cNvSpPr>
                <a:spLocks noChangeShapeType="1"/>
              </p:cNvSpPr>
              <p:nvPr/>
            </p:nvSpPr>
            <p:spPr bwMode="auto">
              <a:xfrm rot="21293678" flipH="1">
                <a:off x="140" y="3069"/>
                <a:ext cx="2065" cy="99"/>
              </a:xfrm>
              <a:prstGeom prst="line">
                <a:avLst/>
              </a:prstGeom>
              <a:noFill/>
              <a:ln w="22225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87" name="Line 47"/>
              <p:cNvSpPr>
                <a:spLocks noChangeShapeType="1"/>
              </p:cNvSpPr>
              <p:nvPr/>
            </p:nvSpPr>
            <p:spPr bwMode="auto">
              <a:xfrm rot="-304400" flipH="1" flipV="1">
                <a:off x="1532" y="2277"/>
                <a:ext cx="624" cy="697"/>
              </a:xfrm>
              <a:prstGeom prst="line">
                <a:avLst/>
              </a:prstGeom>
              <a:noFill/>
              <a:ln w="22225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" name="Group 49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87090" name="AutoShape 50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1" name="Text Box 51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87102" name="Arc 62"/>
          <p:cNvSpPr>
            <a:spLocks/>
          </p:cNvSpPr>
          <p:nvPr/>
        </p:nvSpPr>
        <p:spPr bwMode="auto">
          <a:xfrm rot="-1840200">
            <a:off x="3295650" y="1420813"/>
            <a:ext cx="1941513" cy="2036762"/>
          </a:xfrm>
          <a:custGeom>
            <a:avLst/>
            <a:gdLst>
              <a:gd name="G0" fmla="+- 0 0 0"/>
              <a:gd name="G1" fmla="+- 21376 0 0"/>
              <a:gd name="G2" fmla="+- 21600 0 0"/>
              <a:gd name="T0" fmla="*/ 3102 w 19023"/>
              <a:gd name="T1" fmla="*/ 0 h 21376"/>
              <a:gd name="T2" fmla="*/ 19023 w 19023"/>
              <a:gd name="T3" fmla="*/ 11144 h 21376"/>
              <a:gd name="T4" fmla="*/ 0 w 19023"/>
              <a:gd name="T5" fmla="*/ 21376 h 21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023" h="21376" fill="none" extrusionOk="0">
                <a:moveTo>
                  <a:pt x="3102" y="-1"/>
                </a:moveTo>
                <a:cubicBezTo>
                  <a:pt x="9874" y="982"/>
                  <a:pt x="15780" y="5116"/>
                  <a:pt x="19022" y="11144"/>
                </a:cubicBezTo>
              </a:path>
              <a:path w="19023" h="21376" stroke="0" extrusionOk="0">
                <a:moveTo>
                  <a:pt x="3102" y="-1"/>
                </a:moveTo>
                <a:cubicBezTo>
                  <a:pt x="9874" y="982"/>
                  <a:pt x="15780" y="5116"/>
                  <a:pt x="19022" y="11144"/>
                </a:cubicBezTo>
                <a:lnTo>
                  <a:pt x="0" y="21376"/>
                </a:lnTo>
                <a:close/>
              </a:path>
            </a:pathLst>
          </a:custGeom>
          <a:noFill/>
          <a:ln w="762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103" name="Arc 63"/>
          <p:cNvSpPr>
            <a:spLocks/>
          </p:cNvSpPr>
          <p:nvPr/>
        </p:nvSpPr>
        <p:spPr bwMode="auto">
          <a:xfrm rot="2954508">
            <a:off x="6553200" y="2552700"/>
            <a:ext cx="1511300" cy="2286000"/>
          </a:xfrm>
          <a:custGeom>
            <a:avLst/>
            <a:gdLst>
              <a:gd name="G0" fmla="+- 1058 0 0"/>
              <a:gd name="G1" fmla="+- 21600 0 0"/>
              <a:gd name="G2" fmla="+- 21600 0 0"/>
              <a:gd name="T0" fmla="*/ 0 w 13815"/>
              <a:gd name="T1" fmla="*/ 26 h 21600"/>
              <a:gd name="T2" fmla="*/ 13815 w 13815"/>
              <a:gd name="T3" fmla="*/ 4169 h 21600"/>
              <a:gd name="T4" fmla="*/ 1058 w 1381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815" h="21600" fill="none" extrusionOk="0">
                <a:moveTo>
                  <a:pt x="-1" y="25"/>
                </a:moveTo>
                <a:cubicBezTo>
                  <a:pt x="352" y="8"/>
                  <a:pt x="705" y="-1"/>
                  <a:pt x="1058" y="0"/>
                </a:cubicBezTo>
                <a:cubicBezTo>
                  <a:pt x="5645" y="0"/>
                  <a:pt x="10113" y="1460"/>
                  <a:pt x="13814" y="4169"/>
                </a:cubicBezTo>
              </a:path>
              <a:path w="13815" h="21600" stroke="0" extrusionOk="0">
                <a:moveTo>
                  <a:pt x="-1" y="25"/>
                </a:moveTo>
                <a:cubicBezTo>
                  <a:pt x="352" y="8"/>
                  <a:pt x="705" y="-1"/>
                  <a:pt x="1058" y="0"/>
                </a:cubicBezTo>
                <a:cubicBezTo>
                  <a:pt x="5645" y="0"/>
                  <a:pt x="10113" y="1460"/>
                  <a:pt x="13814" y="4169"/>
                </a:cubicBezTo>
                <a:lnTo>
                  <a:pt x="1058" y="21600"/>
                </a:lnTo>
                <a:close/>
              </a:path>
            </a:pathLst>
          </a:custGeom>
          <a:noFill/>
          <a:ln w="762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104" name="Arc 64"/>
          <p:cNvSpPr>
            <a:spLocks/>
          </p:cNvSpPr>
          <p:nvPr/>
        </p:nvSpPr>
        <p:spPr bwMode="auto">
          <a:xfrm rot="-14288127">
            <a:off x="4203700" y="3082925"/>
            <a:ext cx="2698750" cy="4032250"/>
          </a:xfrm>
          <a:custGeom>
            <a:avLst/>
            <a:gdLst>
              <a:gd name="G0" fmla="+- 4365 0 0"/>
              <a:gd name="G1" fmla="+- 21600 0 0"/>
              <a:gd name="G2" fmla="+- 21600 0 0"/>
              <a:gd name="T0" fmla="*/ 0 w 22852"/>
              <a:gd name="T1" fmla="*/ 446 h 21600"/>
              <a:gd name="T2" fmla="*/ 22852 w 22852"/>
              <a:gd name="T3" fmla="*/ 10429 h 21600"/>
              <a:gd name="T4" fmla="*/ 4365 w 2285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852" h="21600" fill="none" extrusionOk="0">
                <a:moveTo>
                  <a:pt x="-1" y="445"/>
                </a:moveTo>
                <a:cubicBezTo>
                  <a:pt x="1436" y="149"/>
                  <a:pt x="2898" y="-1"/>
                  <a:pt x="4365" y="0"/>
                </a:cubicBezTo>
                <a:cubicBezTo>
                  <a:pt x="11928" y="0"/>
                  <a:pt x="18940" y="3955"/>
                  <a:pt x="22851" y="10429"/>
                </a:cubicBezTo>
              </a:path>
              <a:path w="22852" h="21600" stroke="0" extrusionOk="0">
                <a:moveTo>
                  <a:pt x="-1" y="445"/>
                </a:moveTo>
                <a:cubicBezTo>
                  <a:pt x="1436" y="149"/>
                  <a:pt x="2898" y="-1"/>
                  <a:pt x="4365" y="0"/>
                </a:cubicBezTo>
                <a:cubicBezTo>
                  <a:pt x="11928" y="0"/>
                  <a:pt x="18940" y="3955"/>
                  <a:pt x="22851" y="10429"/>
                </a:cubicBezTo>
                <a:lnTo>
                  <a:pt x="4365" y="21600"/>
                </a:lnTo>
                <a:close/>
              </a:path>
            </a:pathLst>
          </a:custGeom>
          <a:noFill/>
          <a:ln w="762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7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7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bldLvl="5" autoUpdateAnimBg="0" advAuto="2000"/>
      <p:bldP spid="87102" grpId="0" animBg="1"/>
      <p:bldP spid="87103" grpId="0" animBg="1"/>
      <p:bldP spid="8710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Internet Services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/>
              <a:t>What is an </a:t>
            </a:r>
            <a:r>
              <a:rPr lang="en-US">
                <a:solidFill>
                  <a:srgbClr val="D94439"/>
                </a:solidFill>
              </a:rPr>
              <a:t>e-mail address</a:t>
            </a:r>
            <a:r>
              <a:rPr lang="en-US"/>
              <a:t>?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89097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8" name="Text Box 1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304800" y="1547813"/>
            <a:ext cx="8585200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Unique name that consists of a </a:t>
            </a:r>
            <a:r>
              <a:rPr kumimoji="1" lang="en-US" sz="2600" b="1">
                <a:solidFill>
                  <a:srgbClr val="D94439"/>
                </a:solidFill>
                <a:latin typeface="Times New Roman" charset="0"/>
              </a:rPr>
              <a:t>user name</a:t>
            </a: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 and domain name that identifies the user</a:t>
            </a:r>
          </a:p>
        </p:txBody>
      </p:sp>
      <p:pic>
        <p:nvPicPr>
          <p:cNvPr id="89100" name="Picture 12" descr="Fig02-0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514600"/>
            <a:ext cx="6781800" cy="3382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9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bldLvl="5" autoUpdateAnimBg="0" advAuto="1000"/>
      <p:bldP spid="89099" grpId="0" build="p" bldLvl="2" autoUpdateAnimBg="0" advAuto="4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Internet Services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r>
              <a:rPr lang="en-US"/>
              <a:t>How does an e-mail message travel?</a:t>
            </a:r>
            <a:endParaRPr lang="en-US" sz="1400" b="0"/>
          </a:p>
          <a:p>
            <a:endParaRPr lang="en-US" sz="1400" b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91145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6" name="Text Box 1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3124200" y="1676400"/>
            <a:ext cx="2895600" cy="1347788"/>
            <a:chOff x="1968" y="1056"/>
            <a:chExt cx="1824" cy="849"/>
          </a:xfrm>
        </p:grpSpPr>
        <p:sp>
          <p:nvSpPr>
            <p:cNvPr id="91149" name="Rectangle 13"/>
            <p:cNvSpPr>
              <a:spLocks noChangeArrowheads="1"/>
            </p:cNvSpPr>
            <p:nvPr/>
          </p:nvSpPr>
          <p:spPr bwMode="auto">
            <a:xfrm>
              <a:off x="2928" y="1056"/>
              <a:ext cx="86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1600" b="1">
                  <a:solidFill>
                    <a:srgbClr val="000000"/>
                  </a:solidFill>
                  <a:latin typeface="Arial (W1)" pitchFamily="34" charset="0"/>
                </a:rPr>
                <a:t>Step 1.</a:t>
              </a:r>
              <a:r>
                <a:rPr kumimoji="1" lang="en-US" sz="1800">
                  <a:solidFill>
                    <a:srgbClr val="000000"/>
                  </a:solidFill>
                  <a:latin typeface="Times New Roman" charset="0"/>
                </a:rPr>
                <a:t/>
              </a:r>
              <a:br>
                <a:rPr kumimoji="1" lang="en-US" sz="1800">
                  <a:solidFill>
                    <a:srgbClr val="000000"/>
                  </a:solidFill>
                  <a:latin typeface="Times New Roman" charset="0"/>
                </a:rPr>
              </a:br>
              <a:r>
                <a:rPr kumimoji="1" lang="en-US" sz="1400">
                  <a:solidFill>
                    <a:srgbClr val="000000"/>
                  </a:solidFill>
                  <a:latin typeface="Times New Roman" charset="0"/>
                </a:rPr>
                <a:t>Using e-mail </a:t>
              </a:r>
              <a:br>
                <a:rPr kumimoji="1" lang="en-US" sz="1400">
                  <a:solidFill>
                    <a:srgbClr val="000000"/>
                  </a:solidFill>
                  <a:latin typeface="Times New Roman" charset="0"/>
                </a:rPr>
              </a:br>
              <a:r>
                <a:rPr kumimoji="1" lang="en-US" sz="1400">
                  <a:solidFill>
                    <a:srgbClr val="000000"/>
                  </a:solidFill>
                  <a:latin typeface="Times New Roman" charset="0"/>
                </a:rPr>
                <a:t>software, you </a:t>
              </a:r>
              <a:br>
                <a:rPr kumimoji="1" lang="en-US" sz="1400">
                  <a:solidFill>
                    <a:srgbClr val="000000"/>
                  </a:solidFill>
                  <a:latin typeface="Times New Roman" charset="0"/>
                </a:rPr>
              </a:br>
              <a:r>
                <a:rPr kumimoji="1" lang="en-US" sz="1400">
                  <a:solidFill>
                    <a:srgbClr val="000000"/>
                  </a:solidFill>
                  <a:latin typeface="Times New Roman" charset="0"/>
                </a:rPr>
                <a:t>create and send </a:t>
              </a:r>
              <a:br>
                <a:rPr kumimoji="1" lang="en-US" sz="1400">
                  <a:solidFill>
                    <a:srgbClr val="000000"/>
                  </a:solidFill>
                  <a:latin typeface="Times New Roman" charset="0"/>
                </a:rPr>
              </a:br>
              <a:r>
                <a:rPr kumimoji="1" lang="en-US" sz="1400">
                  <a:solidFill>
                    <a:srgbClr val="000000"/>
                  </a:solidFill>
                  <a:latin typeface="Times New Roman" charset="0"/>
                </a:rPr>
                <a:t>message</a:t>
              </a:r>
            </a:p>
          </p:txBody>
        </p:sp>
        <p:pic>
          <p:nvPicPr>
            <p:cNvPr id="91153" name="Picture 17" descr="Fig02-26-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68" y="1056"/>
              <a:ext cx="952" cy="849"/>
            </a:xfrm>
            <a:prstGeom prst="rect">
              <a:avLst/>
            </a:prstGeom>
            <a:noFill/>
          </p:spPr>
        </p:pic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228600" y="3121025"/>
            <a:ext cx="2438400" cy="1603375"/>
            <a:chOff x="144" y="1966"/>
            <a:chExt cx="1536" cy="1010"/>
          </a:xfrm>
        </p:grpSpPr>
        <p:sp>
          <p:nvSpPr>
            <p:cNvPr id="91150" name="Rectangle 14"/>
            <p:cNvSpPr>
              <a:spLocks noChangeArrowheads="1"/>
            </p:cNvSpPr>
            <p:nvPr/>
          </p:nvSpPr>
          <p:spPr bwMode="auto">
            <a:xfrm>
              <a:off x="144" y="2094"/>
              <a:ext cx="912" cy="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1600" b="1">
                  <a:solidFill>
                    <a:srgbClr val="000000"/>
                  </a:solidFill>
                  <a:latin typeface="Arial (W1)" pitchFamily="34" charset="0"/>
                </a:rPr>
                <a:t>Step 2.</a:t>
              </a:r>
              <a:r>
                <a:rPr kumimoji="1" lang="en-US" sz="1800">
                  <a:solidFill>
                    <a:srgbClr val="000000"/>
                  </a:solidFill>
                  <a:latin typeface="Times New Roman" charset="0"/>
                </a:rPr>
                <a:t/>
              </a:r>
              <a:br>
                <a:rPr kumimoji="1" lang="en-US" sz="1800">
                  <a:solidFill>
                    <a:srgbClr val="000000"/>
                  </a:solidFill>
                  <a:latin typeface="Times New Roman" charset="0"/>
                </a:rPr>
              </a:br>
              <a:r>
                <a:rPr kumimoji="1" lang="en-US" sz="1400">
                  <a:solidFill>
                    <a:srgbClr val="000000"/>
                  </a:solidFill>
                  <a:latin typeface="Times New Roman" charset="0"/>
                </a:rPr>
                <a:t>Your software contacts software on your ISP’s outgoing mail server</a:t>
              </a:r>
            </a:p>
          </p:txBody>
        </p:sp>
        <p:pic>
          <p:nvPicPr>
            <p:cNvPr id="91154" name="Picture 18" descr="Fig02-26-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8" y="1966"/>
              <a:ext cx="672" cy="1010"/>
            </a:xfrm>
            <a:prstGeom prst="rect">
              <a:avLst/>
            </a:prstGeom>
            <a:noFill/>
          </p:spPr>
        </p:pic>
      </p:grpSp>
      <p:sp>
        <p:nvSpPr>
          <p:cNvPr id="91161" name="Arc 25"/>
          <p:cNvSpPr>
            <a:spLocks/>
          </p:cNvSpPr>
          <p:nvPr/>
        </p:nvSpPr>
        <p:spPr bwMode="auto">
          <a:xfrm rot="-4796430">
            <a:off x="2733675" y="1965326"/>
            <a:ext cx="1082675" cy="1835150"/>
          </a:xfrm>
          <a:custGeom>
            <a:avLst/>
            <a:gdLst>
              <a:gd name="G0" fmla="+- 0 0 0"/>
              <a:gd name="G1" fmla="+- 21375 0 0"/>
              <a:gd name="G2" fmla="+- 21600 0 0"/>
              <a:gd name="T0" fmla="*/ 3106 w 16694"/>
              <a:gd name="T1" fmla="*/ 0 h 21375"/>
              <a:gd name="T2" fmla="*/ 16694 w 16694"/>
              <a:gd name="T3" fmla="*/ 7668 h 21375"/>
              <a:gd name="T4" fmla="*/ 0 w 16694"/>
              <a:gd name="T5" fmla="*/ 21375 h 2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694" h="21375" fill="none" extrusionOk="0">
                <a:moveTo>
                  <a:pt x="3106" y="-1"/>
                </a:moveTo>
                <a:cubicBezTo>
                  <a:pt x="8432" y="773"/>
                  <a:pt x="13278" y="3508"/>
                  <a:pt x="16693" y="7668"/>
                </a:cubicBezTo>
              </a:path>
              <a:path w="16694" h="21375" stroke="0" extrusionOk="0">
                <a:moveTo>
                  <a:pt x="3106" y="-1"/>
                </a:moveTo>
                <a:cubicBezTo>
                  <a:pt x="8432" y="773"/>
                  <a:pt x="13278" y="3508"/>
                  <a:pt x="16693" y="7668"/>
                </a:cubicBezTo>
                <a:lnTo>
                  <a:pt x="0" y="21375"/>
                </a:lnTo>
                <a:close/>
              </a:path>
            </a:pathLst>
          </a:custGeom>
          <a:noFill/>
          <a:ln w="76200">
            <a:solidFill>
              <a:srgbClr val="339966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5410200" y="3811588"/>
            <a:ext cx="3656013" cy="1612900"/>
            <a:chOff x="3408" y="2401"/>
            <a:chExt cx="2303" cy="1016"/>
          </a:xfrm>
        </p:grpSpPr>
        <p:sp>
          <p:nvSpPr>
            <p:cNvPr id="91152" name="Rectangle 16"/>
            <p:cNvSpPr>
              <a:spLocks noChangeArrowheads="1"/>
            </p:cNvSpPr>
            <p:nvPr/>
          </p:nvSpPr>
          <p:spPr bwMode="auto">
            <a:xfrm>
              <a:off x="4509" y="2401"/>
              <a:ext cx="1202" cy="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1600" b="1">
                  <a:solidFill>
                    <a:srgbClr val="000000"/>
                  </a:solidFill>
                  <a:latin typeface="Arial (W1)" pitchFamily="34" charset="0"/>
                </a:rPr>
                <a:t>Step 4.</a:t>
              </a:r>
              <a:r>
                <a:rPr kumimoji="1" lang="en-US" sz="1800">
                  <a:solidFill>
                    <a:srgbClr val="000000"/>
                  </a:solidFill>
                  <a:latin typeface="Times New Roman" charset="0"/>
                </a:rPr>
                <a:t/>
              </a:r>
              <a:br>
                <a:rPr kumimoji="1" lang="en-US" sz="1800">
                  <a:solidFill>
                    <a:srgbClr val="000000"/>
                  </a:solidFill>
                  <a:latin typeface="Times New Roman" charset="0"/>
                </a:rPr>
              </a:br>
              <a:r>
                <a:rPr kumimoji="1" lang="en-US" sz="1400">
                  <a:solidFill>
                    <a:srgbClr val="000000"/>
                  </a:solidFill>
                  <a:latin typeface="Times New Roman" charset="0"/>
                </a:rPr>
                <a:t>When recipient uses </a:t>
              </a:r>
              <a:br>
                <a:rPr kumimoji="1" lang="en-US" sz="1400">
                  <a:solidFill>
                    <a:srgbClr val="000000"/>
                  </a:solidFill>
                  <a:latin typeface="Times New Roman" charset="0"/>
                </a:rPr>
              </a:br>
              <a:r>
                <a:rPr kumimoji="1" lang="en-US" sz="1400">
                  <a:solidFill>
                    <a:srgbClr val="000000"/>
                  </a:solidFill>
                  <a:latin typeface="Times New Roman" charset="0"/>
                </a:rPr>
                <a:t>e-mail software to check for e-mail messages, the message transfers from incoming mail server to recipient’s computer</a:t>
              </a:r>
            </a:p>
          </p:txBody>
        </p:sp>
        <p:pic>
          <p:nvPicPr>
            <p:cNvPr id="91156" name="Picture 20" descr="Fig02-26-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08" y="2401"/>
              <a:ext cx="921" cy="987"/>
            </a:xfrm>
            <a:prstGeom prst="rect">
              <a:avLst/>
            </a:prstGeom>
            <a:noFill/>
          </p:spPr>
        </p:pic>
      </p:grpSp>
      <p:pic>
        <p:nvPicPr>
          <p:cNvPr id="91164" name="Picture 28" descr="Fig02-26-4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5538" y="1524000"/>
            <a:ext cx="1741487" cy="1676400"/>
          </a:xfrm>
          <a:prstGeom prst="rect">
            <a:avLst/>
          </a:prstGeom>
          <a:noFill/>
        </p:spPr>
      </p:pic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1676400" y="4572000"/>
            <a:ext cx="3429000" cy="2209800"/>
            <a:chOff x="1056" y="2880"/>
            <a:chExt cx="2160" cy="1392"/>
          </a:xfrm>
        </p:grpSpPr>
        <p:sp>
          <p:nvSpPr>
            <p:cNvPr id="91151" name="Rectangle 15"/>
            <p:cNvSpPr>
              <a:spLocks noChangeArrowheads="1"/>
            </p:cNvSpPr>
            <p:nvPr/>
          </p:nvSpPr>
          <p:spPr bwMode="auto">
            <a:xfrm>
              <a:off x="1056" y="3524"/>
              <a:ext cx="2160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1600" b="1">
                  <a:solidFill>
                    <a:srgbClr val="000000"/>
                  </a:solidFill>
                  <a:latin typeface="Arial (W1)" pitchFamily="34" charset="0"/>
                </a:rPr>
                <a:t>Step 3.</a:t>
              </a:r>
              <a:r>
                <a:rPr kumimoji="1" lang="en-US" sz="1800">
                  <a:solidFill>
                    <a:srgbClr val="000000"/>
                  </a:solidFill>
                  <a:latin typeface="Times New Roman" charset="0"/>
                </a:rPr>
                <a:t/>
              </a:r>
              <a:br>
                <a:rPr kumimoji="1" lang="en-US" sz="1800">
                  <a:solidFill>
                    <a:srgbClr val="000000"/>
                  </a:solidFill>
                  <a:latin typeface="Times New Roman" charset="0"/>
                </a:rPr>
              </a:br>
              <a:r>
                <a:rPr kumimoji="1" lang="en-US" sz="1400">
                  <a:solidFill>
                    <a:srgbClr val="000000"/>
                  </a:solidFill>
                  <a:latin typeface="Times New Roman" charset="0"/>
                </a:rPr>
                <a:t>Software on outgoing mail server </a:t>
              </a:r>
              <a:br>
                <a:rPr kumimoji="1" lang="en-US" sz="1400">
                  <a:solidFill>
                    <a:srgbClr val="000000"/>
                  </a:solidFill>
                  <a:latin typeface="Times New Roman" charset="0"/>
                </a:rPr>
              </a:br>
              <a:r>
                <a:rPr kumimoji="1" lang="en-US" sz="1400">
                  <a:solidFill>
                    <a:srgbClr val="000000"/>
                  </a:solidFill>
                  <a:latin typeface="Times New Roman" charset="0"/>
                </a:rPr>
                <a:t>determines best route for data and sends message, which travels along Internet </a:t>
              </a:r>
              <a:br>
                <a:rPr kumimoji="1" lang="en-US" sz="1400">
                  <a:solidFill>
                    <a:srgbClr val="000000"/>
                  </a:solidFill>
                  <a:latin typeface="Times New Roman" charset="0"/>
                </a:rPr>
              </a:br>
              <a:r>
                <a:rPr kumimoji="1" lang="en-US" sz="1400">
                  <a:solidFill>
                    <a:srgbClr val="000000"/>
                  </a:solidFill>
                  <a:latin typeface="Times New Roman" charset="0"/>
                </a:rPr>
                <a:t>routers to recipient’s incoming mail server</a:t>
              </a:r>
            </a:p>
          </p:txBody>
        </p:sp>
        <p:pic>
          <p:nvPicPr>
            <p:cNvPr id="91155" name="Picture 19" descr="Fig02-26-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2880"/>
              <a:ext cx="445" cy="695"/>
            </a:xfrm>
            <a:prstGeom prst="rect">
              <a:avLst/>
            </a:prstGeom>
            <a:noFill/>
          </p:spPr>
        </p:pic>
        <p:pic>
          <p:nvPicPr>
            <p:cNvPr id="91167" name="Picture 31" descr="Fig02-26-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2" y="2976"/>
              <a:ext cx="445" cy="695"/>
            </a:xfrm>
            <a:prstGeom prst="rect">
              <a:avLst/>
            </a:prstGeom>
            <a:noFill/>
          </p:spPr>
        </p:pic>
      </p:grpSp>
      <p:sp>
        <p:nvSpPr>
          <p:cNvPr id="91163" name="Arc 27"/>
          <p:cNvSpPr>
            <a:spLocks/>
          </p:cNvSpPr>
          <p:nvPr/>
        </p:nvSpPr>
        <p:spPr bwMode="auto">
          <a:xfrm rot="-9544610">
            <a:off x="2320925" y="2981325"/>
            <a:ext cx="1250950" cy="2187575"/>
          </a:xfrm>
          <a:custGeom>
            <a:avLst/>
            <a:gdLst>
              <a:gd name="G0" fmla="+- 0 0 0"/>
              <a:gd name="G1" fmla="+- 21588 0 0"/>
              <a:gd name="G2" fmla="+- 21600 0 0"/>
              <a:gd name="T0" fmla="*/ 723 w 11949"/>
              <a:gd name="T1" fmla="*/ 0 h 21588"/>
              <a:gd name="T2" fmla="*/ 11949 w 11949"/>
              <a:gd name="T3" fmla="*/ 3594 h 21588"/>
              <a:gd name="T4" fmla="*/ 0 w 11949"/>
              <a:gd name="T5" fmla="*/ 21588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949" h="21588" fill="none" extrusionOk="0">
                <a:moveTo>
                  <a:pt x="722" y="0"/>
                </a:moveTo>
                <a:cubicBezTo>
                  <a:pt x="4725" y="134"/>
                  <a:pt x="8612" y="1378"/>
                  <a:pt x="11948" y="3594"/>
                </a:cubicBezTo>
              </a:path>
              <a:path w="11949" h="21588" stroke="0" extrusionOk="0">
                <a:moveTo>
                  <a:pt x="722" y="0"/>
                </a:moveTo>
                <a:cubicBezTo>
                  <a:pt x="4725" y="134"/>
                  <a:pt x="8612" y="1378"/>
                  <a:pt x="11948" y="3594"/>
                </a:cubicBezTo>
                <a:lnTo>
                  <a:pt x="0" y="21588"/>
                </a:lnTo>
                <a:close/>
              </a:path>
            </a:pathLst>
          </a:custGeom>
          <a:noFill/>
          <a:ln w="76200">
            <a:solidFill>
              <a:srgbClr val="339966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170" name="Arc 34"/>
          <p:cNvSpPr>
            <a:spLocks/>
          </p:cNvSpPr>
          <p:nvPr/>
        </p:nvSpPr>
        <p:spPr bwMode="auto">
          <a:xfrm rot="-10899132">
            <a:off x="3276600" y="3505200"/>
            <a:ext cx="838200" cy="2087563"/>
          </a:xfrm>
          <a:custGeom>
            <a:avLst/>
            <a:gdLst>
              <a:gd name="G0" fmla="+- 0 0 0"/>
              <a:gd name="G1" fmla="+- 21227 0 0"/>
              <a:gd name="G2" fmla="+- 21600 0 0"/>
              <a:gd name="T0" fmla="*/ 3997 w 11949"/>
              <a:gd name="T1" fmla="*/ 0 h 21227"/>
              <a:gd name="T2" fmla="*/ 11949 w 11949"/>
              <a:gd name="T3" fmla="*/ 3233 h 21227"/>
              <a:gd name="T4" fmla="*/ 0 w 11949"/>
              <a:gd name="T5" fmla="*/ 21227 h 21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949" h="21227" fill="none" extrusionOk="0">
                <a:moveTo>
                  <a:pt x="3996" y="0"/>
                </a:moveTo>
                <a:cubicBezTo>
                  <a:pt x="6837" y="534"/>
                  <a:pt x="9541" y="1634"/>
                  <a:pt x="11948" y="3233"/>
                </a:cubicBezTo>
              </a:path>
              <a:path w="11949" h="21227" stroke="0" extrusionOk="0">
                <a:moveTo>
                  <a:pt x="3996" y="0"/>
                </a:moveTo>
                <a:cubicBezTo>
                  <a:pt x="6837" y="534"/>
                  <a:pt x="9541" y="1634"/>
                  <a:pt x="11948" y="3233"/>
                </a:cubicBezTo>
                <a:lnTo>
                  <a:pt x="0" y="21227"/>
                </a:lnTo>
                <a:close/>
              </a:path>
            </a:pathLst>
          </a:custGeom>
          <a:noFill/>
          <a:ln w="76200">
            <a:solidFill>
              <a:srgbClr val="339966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162" name="Arc 26"/>
          <p:cNvSpPr>
            <a:spLocks/>
          </p:cNvSpPr>
          <p:nvPr/>
        </p:nvSpPr>
        <p:spPr bwMode="auto">
          <a:xfrm rot="5756069">
            <a:off x="3880644" y="3747294"/>
            <a:ext cx="2362200" cy="1497012"/>
          </a:xfrm>
          <a:custGeom>
            <a:avLst/>
            <a:gdLst>
              <a:gd name="G0" fmla="+- 0 0 0"/>
              <a:gd name="G1" fmla="+- 13864 0 0"/>
              <a:gd name="G2" fmla="+- 21600 0 0"/>
              <a:gd name="T0" fmla="*/ 16564 w 21600"/>
              <a:gd name="T1" fmla="*/ 0 h 14162"/>
              <a:gd name="T2" fmla="*/ 21598 w 21600"/>
              <a:gd name="T3" fmla="*/ 14162 h 14162"/>
              <a:gd name="T4" fmla="*/ 0 w 21600"/>
              <a:gd name="T5" fmla="*/ 13864 h 14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4162" fill="none" extrusionOk="0">
                <a:moveTo>
                  <a:pt x="16563" y="0"/>
                </a:moveTo>
                <a:cubicBezTo>
                  <a:pt x="19817" y="3887"/>
                  <a:pt x="21600" y="8794"/>
                  <a:pt x="21600" y="13864"/>
                </a:cubicBezTo>
                <a:cubicBezTo>
                  <a:pt x="21600" y="13963"/>
                  <a:pt x="21599" y="14062"/>
                  <a:pt x="21597" y="14161"/>
                </a:cubicBezTo>
              </a:path>
              <a:path w="21600" h="14162" stroke="0" extrusionOk="0">
                <a:moveTo>
                  <a:pt x="16563" y="0"/>
                </a:moveTo>
                <a:cubicBezTo>
                  <a:pt x="19817" y="3887"/>
                  <a:pt x="21600" y="8794"/>
                  <a:pt x="21600" y="13864"/>
                </a:cubicBezTo>
                <a:cubicBezTo>
                  <a:pt x="21600" y="13963"/>
                  <a:pt x="21599" y="14062"/>
                  <a:pt x="21597" y="14161"/>
                </a:cubicBezTo>
                <a:lnTo>
                  <a:pt x="0" y="13864"/>
                </a:lnTo>
                <a:close/>
              </a:path>
            </a:pathLst>
          </a:custGeom>
          <a:noFill/>
          <a:ln w="76200">
            <a:solidFill>
              <a:srgbClr val="339966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172" name="Arc 36"/>
          <p:cNvSpPr>
            <a:spLocks/>
          </p:cNvSpPr>
          <p:nvPr/>
        </p:nvSpPr>
        <p:spPr bwMode="auto">
          <a:xfrm rot="3004745">
            <a:off x="5068094" y="2399506"/>
            <a:ext cx="2301875" cy="1465263"/>
          </a:xfrm>
          <a:custGeom>
            <a:avLst/>
            <a:gdLst>
              <a:gd name="G0" fmla="+- 0 0 0"/>
              <a:gd name="G1" fmla="+- 13864 0 0"/>
              <a:gd name="G2" fmla="+- 21600 0 0"/>
              <a:gd name="T0" fmla="*/ 16564 w 21053"/>
              <a:gd name="T1" fmla="*/ 0 h 13864"/>
              <a:gd name="T2" fmla="*/ 21053 w 21053"/>
              <a:gd name="T3" fmla="*/ 9033 h 13864"/>
              <a:gd name="T4" fmla="*/ 0 w 21053"/>
              <a:gd name="T5" fmla="*/ 13864 h 13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053" h="13864" fill="none" extrusionOk="0">
                <a:moveTo>
                  <a:pt x="16563" y="0"/>
                </a:moveTo>
                <a:cubicBezTo>
                  <a:pt x="18751" y="2614"/>
                  <a:pt x="20290" y="5710"/>
                  <a:pt x="21052" y="9033"/>
                </a:cubicBezTo>
              </a:path>
              <a:path w="21053" h="13864" stroke="0" extrusionOk="0">
                <a:moveTo>
                  <a:pt x="16563" y="0"/>
                </a:moveTo>
                <a:cubicBezTo>
                  <a:pt x="18751" y="2614"/>
                  <a:pt x="20290" y="5710"/>
                  <a:pt x="21052" y="9033"/>
                </a:cubicBezTo>
                <a:lnTo>
                  <a:pt x="0" y="13864"/>
                </a:lnTo>
                <a:close/>
              </a:path>
            </a:pathLst>
          </a:custGeom>
          <a:noFill/>
          <a:ln w="76200">
            <a:solidFill>
              <a:srgbClr val="339966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bldLvl="5" autoUpdateAnimBg="0" advAuto="1000"/>
      <p:bldP spid="91161" grpId="0" animBg="1"/>
      <p:bldP spid="91163" grpId="0" animBg="1"/>
      <p:bldP spid="91170" grpId="0" animBg="1"/>
      <p:bldP spid="91162" grpId="0" animBg="1"/>
      <p:bldP spid="9117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Internet Services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r>
              <a:rPr lang="en-US"/>
              <a:t>What is </a:t>
            </a:r>
            <a:r>
              <a:rPr lang="en-US">
                <a:solidFill>
                  <a:srgbClr val="D94439"/>
                </a:solidFill>
              </a:rPr>
              <a:t>FTP</a:t>
            </a:r>
            <a:r>
              <a:rPr lang="en-US"/>
              <a:t>?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93208" name="AutoShape 24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9" name="Text Box 25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93211" name="Rectangle 27"/>
          <p:cNvSpPr>
            <a:spLocks noChangeArrowheads="1"/>
          </p:cNvSpPr>
          <p:nvPr/>
        </p:nvSpPr>
        <p:spPr bwMode="auto">
          <a:xfrm>
            <a:off x="304800" y="1547813"/>
            <a:ext cx="8585200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D94439"/>
                </a:solidFill>
                <a:latin typeface="Times New Roman" charset="0"/>
              </a:rPr>
              <a:t>F</a:t>
            </a: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ile </a:t>
            </a:r>
            <a:r>
              <a:rPr kumimoji="1" lang="en-US" sz="2600" b="1">
                <a:solidFill>
                  <a:srgbClr val="D94439"/>
                </a:solidFill>
                <a:latin typeface="Times New Roman" charset="0"/>
              </a:rPr>
              <a:t>T</a:t>
            </a: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ransfer </a:t>
            </a:r>
            <a:r>
              <a:rPr kumimoji="1" lang="en-US" sz="2600" b="1">
                <a:solidFill>
                  <a:srgbClr val="D94439"/>
                </a:solidFill>
                <a:latin typeface="Times New Roman" charset="0"/>
              </a:rPr>
              <a:t>P</a:t>
            </a: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rotocol</a:t>
            </a:r>
            <a:r>
              <a:rPr kumimoji="1" lang="en-US" sz="26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—</a:t>
            </a: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Internet standard that allows you to upload and download files with other computers on the Internet</a:t>
            </a: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0" y="4800600"/>
            <a:ext cx="1981200" cy="1295400"/>
            <a:chOff x="0" y="3024"/>
            <a:chExt cx="1248" cy="816"/>
          </a:xfrm>
        </p:grpSpPr>
        <p:sp>
          <p:nvSpPr>
            <p:cNvPr id="93229" name="Rectangle 45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Link,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Chapter 2, Click Web Link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then click FTP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below Chapter 2</a:t>
              </a:r>
            </a:p>
          </p:txBody>
        </p:sp>
        <p:sp>
          <p:nvSpPr>
            <p:cNvPr id="93230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5187 w 21600"/>
                <a:gd name="T1" fmla="*/ 21600 h 21600"/>
                <a:gd name="T2" fmla="*/ 0 w 21600"/>
                <a:gd name="T3" fmla="*/ 17509 h 21600"/>
                <a:gd name="T4" fmla="*/ 21600 w 21600"/>
                <a:gd name="T5" fmla="*/ 0 h 21600"/>
                <a:gd name="T6" fmla="*/ 0 w 21600"/>
                <a:gd name="T7" fmla="*/ 0 h 21600"/>
                <a:gd name="T8" fmla="*/ 10800 w 21600"/>
                <a:gd name="T9" fmla="*/ 0 h 21600"/>
                <a:gd name="T10" fmla="*/ 21600 w 21600"/>
                <a:gd name="T11" fmla="*/ 0 h 21600"/>
                <a:gd name="T12" fmla="*/ 21600 w 21600"/>
                <a:gd name="T13" fmla="*/ 10800 h 21600"/>
                <a:gd name="T14" fmla="*/ 21600 w 21600"/>
                <a:gd name="T15" fmla="*/ 21600 h 21600"/>
                <a:gd name="T16" fmla="*/ 10800 w 21600"/>
                <a:gd name="T17" fmla="*/ 21600 h 21600"/>
                <a:gd name="T18" fmla="*/ 0 w 21600"/>
                <a:gd name="T19" fmla="*/ 10800 h 21600"/>
                <a:gd name="T20" fmla="*/ 1955 w 21600"/>
                <a:gd name="T21" fmla="*/ 12829 h 21600"/>
                <a:gd name="T22" fmla="*/ 19814 w 21600"/>
                <a:gd name="T23" fmla="*/ 207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3231" name="Picture 47" descr="04-069_ch02_fig_29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124200"/>
            <a:ext cx="3352800" cy="25146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3232" name="Picture 48" descr="04-069_ch02_fig_29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2971800"/>
            <a:ext cx="3276600" cy="27130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bldLvl="5" autoUpdateAnimBg="0" advAuto="1000"/>
      <p:bldP spid="93211" grpId="0" build="p" bldLvl="5" autoUpdateAnimBg="0" advAuto="2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World Wide Web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1119187"/>
          </a:xfrm>
        </p:spPr>
        <p:txBody>
          <a:bodyPr/>
          <a:lstStyle/>
          <a:p>
            <a:r>
              <a:rPr lang="en-US"/>
              <a:t>What are the guidelines for evaluating the value of a Web site?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44391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92" name="Text Box 8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44394" name="AutoShape 10"/>
          <p:cNvSpPr>
            <a:spLocks noChangeArrowheads="1"/>
          </p:cNvSpPr>
          <p:nvPr/>
        </p:nvSpPr>
        <p:spPr bwMode="auto">
          <a:xfrm>
            <a:off x="838200" y="2057400"/>
            <a:ext cx="1435100" cy="1905000"/>
          </a:xfrm>
          <a:prstGeom prst="can">
            <a:avLst>
              <a:gd name="adj" fmla="val 33186"/>
            </a:avLst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Affiliation</a:t>
            </a:r>
          </a:p>
        </p:txBody>
      </p:sp>
      <p:sp>
        <p:nvSpPr>
          <p:cNvPr id="144396" name="AutoShape 12"/>
          <p:cNvSpPr>
            <a:spLocks noChangeArrowheads="1"/>
          </p:cNvSpPr>
          <p:nvPr/>
        </p:nvSpPr>
        <p:spPr bwMode="auto">
          <a:xfrm>
            <a:off x="2819400" y="2057400"/>
            <a:ext cx="1435100" cy="1905000"/>
          </a:xfrm>
          <a:prstGeom prst="can">
            <a:avLst>
              <a:gd name="adj" fmla="val 33186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Audience</a:t>
            </a:r>
          </a:p>
        </p:txBody>
      </p:sp>
      <p:sp>
        <p:nvSpPr>
          <p:cNvPr id="144397" name="AutoShape 13"/>
          <p:cNvSpPr>
            <a:spLocks noChangeArrowheads="1"/>
          </p:cNvSpPr>
          <p:nvPr/>
        </p:nvSpPr>
        <p:spPr bwMode="auto">
          <a:xfrm>
            <a:off x="4800600" y="2057400"/>
            <a:ext cx="1435100" cy="1905000"/>
          </a:xfrm>
          <a:prstGeom prst="can">
            <a:avLst>
              <a:gd name="adj" fmla="val 33186"/>
            </a:avLst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Authority</a:t>
            </a:r>
          </a:p>
        </p:txBody>
      </p:sp>
      <p:sp>
        <p:nvSpPr>
          <p:cNvPr id="144398" name="AutoShape 14"/>
          <p:cNvSpPr>
            <a:spLocks noChangeArrowheads="1"/>
          </p:cNvSpPr>
          <p:nvPr/>
        </p:nvSpPr>
        <p:spPr bwMode="auto">
          <a:xfrm>
            <a:off x="6705600" y="2057400"/>
            <a:ext cx="1435100" cy="1905000"/>
          </a:xfrm>
          <a:prstGeom prst="can">
            <a:avLst>
              <a:gd name="adj" fmla="val 33186"/>
            </a:avLst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Content</a:t>
            </a:r>
          </a:p>
        </p:txBody>
      </p:sp>
      <p:sp>
        <p:nvSpPr>
          <p:cNvPr id="144399" name="AutoShape 15"/>
          <p:cNvSpPr>
            <a:spLocks noChangeArrowheads="1"/>
          </p:cNvSpPr>
          <p:nvPr/>
        </p:nvSpPr>
        <p:spPr bwMode="auto">
          <a:xfrm>
            <a:off x="2133600" y="4038600"/>
            <a:ext cx="1435100" cy="1905000"/>
          </a:xfrm>
          <a:prstGeom prst="can">
            <a:avLst>
              <a:gd name="adj" fmla="val 33186"/>
            </a:avLst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Currency</a:t>
            </a:r>
          </a:p>
        </p:txBody>
      </p:sp>
      <p:sp>
        <p:nvSpPr>
          <p:cNvPr id="144400" name="AutoShape 16"/>
          <p:cNvSpPr>
            <a:spLocks noChangeArrowheads="1"/>
          </p:cNvSpPr>
          <p:nvPr/>
        </p:nvSpPr>
        <p:spPr bwMode="auto">
          <a:xfrm>
            <a:off x="3962400" y="4038600"/>
            <a:ext cx="1435100" cy="1905000"/>
          </a:xfrm>
          <a:prstGeom prst="can">
            <a:avLst>
              <a:gd name="adj" fmla="val 33186"/>
            </a:avLst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Design</a:t>
            </a:r>
          </a:p>
        </p:txBody>
      </p:sp>
      <p:sp>
        <p:nvSpPr>
          <p:cNvPr id="144401" name="AutoShape 17"/>
          <p:cNvSpPr>
            <a:spLocks noChangeArrowheads="1"/>
          </p:cNvSpPr>
          <p:nvPr/>
        </p:nvSpPr>
        <p:spPr bwMode="auto">
          <a:xfrm>
            <a:off x="5867400" y="4038600"/>
            <a:ext cx="1435100" cy="1905000"/>
          </a:xfrm>
          <a:prstGeom prst="can">
            <a:avLst>
              <a:gd name="adj" fmla="val 33186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Objectivity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 bldLvl="5" autoUpdateAnimBg="0" advAuto="1000"/>
      <p:bldP spid="144394" grpId="0" animBg="1"/>
      <p:bldP spid="144396" grpId="0" animBg="1"/>
      <p:bldP spid="144397" grpId="0" animBg="1"/>
      <p:bldP spid="144398" grpId="0" animBg="1"/>
      <p:bldP spid="144399" grpId="0" animBg="1"/>
      <p:bldP spid="144400" grpId="0" animBg="1"/>
      <p:bldP spid="14440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Internet Services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r>
              <a:rPr lang="en-US"/>
              <a:t>What are </a:t>
            </a:r>
            <a:r>
              <a:rPr lang="en-US">
                <a:solidFill>
                  <a:srgbClr val="D94439"/>
                </a:solidFill>
              </a:rPr>
              <a:t>newsgroups</a:t>
            </a:r>
            <a:r>
              <a:rPr lang="en-US" b="0"/>
              <a:t> </a:t>
            </a:r>
            <a:r>
              <a:rPr lang="en-US"/>
              <a:t>and</a:t>
            </a:r>
            <a:r>
              <a:rPr lang="en-US" b="0"/>
              <a:t> </a:t>
            </a:r>
            <a:r>
              <a:rPr lang="en-US">
                <a:solidFill>
                  <a:srgbClr val="D94439"/>
                </a:solidFill>
              </a:rPr>
              <a:t>message boards</a:t>
            </a:r>
            <a:r>
              <a:rPr lang="en-US"/>
              <a:t>?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95256" name="AutoShape 24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7" name="Text Box 25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95259" name="Rectangle 27"/>
          <p:cNvSpPr>
            <a:spLocks noChangeArrowheads="1"/>
          </p:cNvSpPr>
          <p:nvPr/>
        </p:nvSpPr>
        <p:spPr bwMode="auto">
          <a:xfrm>
            <a:off x="304800" y="1524000"/>
            <a:ext cx="858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D94439"/>
                </a:solidFill>
                <a:latin typeface="Times New Roman" charset="0"/>
              </a:rPr>
              <a:t>Newsgroup</a:t>
            </a:r>
          </a:p>
        </p:txBody>
      </p:sp>
      <p:sp>
        <p:nvSpPr>
          <p:cNvPr id="95275" name="Rectangle 43"/>
          <p:cNvSpPr>
            <a:spLocks noChangeArrowheads="1"/>
          </p:cNvSpPr>
          <p:nvPr/>
        </p:nvSpPr>
        <p:spPr bwMode="auto">
          <a:xfrm>
            <a:off x="304800" y="2971800"/>
            <a:ext cx="401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28700" lvl="2" indent="-457200">
              <a:spcBef>
                <a:spcPct val="20000"/>
              </a:spcBef>
              <a:buClr>
                <a:srgbClr val="D94439"/>
              </a:buClr>
              <a:buFont typeface="Wingdings" pitchFamily="2" charset="2"/>
              <a:buChar char="§"/>
            </a:pPr>
            <a:r>
              <a:rPr kumimoji="1" lang="en-US">
                <a:solidFill>
                  <a:srgbClr val="000000"/>
                </a:solidFill>
                <a:latin typeface="Times New Roman" charset="0"/>
              </a:rPr>
              <a:t>Many Web sites use </a:t>
            </a:r>
            <a:br>
              <a:rPr kumimoji="1" lang="en-US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charset="0"/>
              </a:rPr>
              <a:t>message boards </a:t>
            </a:r>
            <a:br>
              <a:rPr kumimoji="1" lang="en-US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charset="0"/>
              </a:rPr>
              <a:t>because they are </a:t>
            </a:r>
            <a:br>
              <a:rPr kumimoji="1" lang="en-US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charset="0"/>
              </a:rPr>
              <a:t>easier to use</a:t>
            </a:r>
          </a:p>
        </p:txBody>
      </p:sp>
      <p:sp>
        <p:nvSpPr>
          <p:cNvPr id="95276" name="Rectangle 44"/>
          <p:cNvSpPr>
            <a:spLocks noChangeArrowheads="1"/>
          </p:cNvSpPr>
          <p:nvPr/>
        </p:nvSpPr>
        <p:spPr bwMode="auto">
          <a:xfrm>
            <a:off x="304800" y="1905000"/>
            <a:ext cx="759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28700" lvl="2" indent="-457200">
              <a:spcBef>
                <a:spcPct val="20000"/>
              </a:spcBef>
              <a:buClr>
                <a:srgbClr val="D94439"/>
              </a:buClr>
              <a:buFont typeface="Wingdings" pitchFamily="2" charset="2"/>
              <a:buChar char="§"/>
            </a:pPr>
            <a:r>
              <a:rPr kumimoji="1" lang="en-US">
                <a:solidFill>
                  <a:srgbClr val="000000"/>
                </a:solidFill>
                <a:latin typeface="Times New Roman" charset="0"/>
              </a:rPr>
              <a:t>Online area where users discuss a particular subject</a:t>
            </a:r>
          </a:p>
        </p:txBody>
      </p:sp>
      <p:sp>
        <p:nvSpPr>
          <p:cNvPr id="95277" name="Rectangle 45"/>
          <p:cNvSpPr>
            <a:spLocks noChangeArrowheads="1"/>
          </p:cNvSpPr>
          <p:nvPr/>
        </p:nvSpPr>
        <p:spPr bwMode="auto">
          <a:xfrm>
            <a:off x="304800" y="2222500"/>
            <a:ext cx="485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D94439"/>
                </a:solidFill>
                <a:latin typeface="Times New Roman" charset="0"/>
              </a:rPr>
              <a:t>Message board</a:t>
            </a:r>
          </a:p>
        </p:txBody>
      </p:sp>
      <p:sp>
        <p:nvSpPr>
          <p:cNvPr id="95278" name="Rectangle 46"/>
          <p:cNvSpPr>
            <a:spLocks noChangeArrowheads="1"/>
          </p:cNvSpPr>
          <p:nvPr/>
        </p:nvSpPr>
        <p:spPr bwMode="auto">
          <a:xfrm>
            <a:off x="304800" y="2590800"/>
            <a:ext cx="675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28700" lvl="2" indent="-457200">
              <a:spcBef>
                <a:spcPct val="20000"/>
              </a:spcBef>
              <a:buClr>
                <a:srgbClr val="D94439"/>
              </a:buClr>
              <a:buFont typeface="Wingdings" pitchFamily="2" charset="2"/>
              <a:buChar char="§"/>
            </a:pPr>
            <a:r>
              <a:rPr kumimoji="1" lang="en-US">
                <a:solidFill>
                  <a:srgbClr val="000000"/>
                </a:solidFill>
                <a:latin typeface="Times New Roman" charset="0"/>
              </a:rPr>
              <a:t>Type of discussion group</a:t>
            </a:r>
          </a:p>
        </p:txBody>
      </p: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0" y="4648200"/>
            <a:ext cx="1981200" cy="1295400"/>
            <a:chOff x="0" y="3024"/>
            <a:chExt cx="1248" cy="816"/>
          </a:xfrm>
        </p:grpSpPr>
        <p:sp>
          <p:nvSpPr>
            <p:cNvPr id="95283" name="Rectangle 51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Link,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Chapter 2, Click Web Link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then click Newsgroups and Message Boards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below Chapter 2</a:t>
              </a:r>
            </a:p>
          </p:txBody>
        </p:sp>
        <p:sp>
          <p:nvSpPr>
            <p:cNvPr id="95284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5187 w 21600"/>
                <a:gd name="T1" fmla="*/ 21600 h 21600"/>
                <a:gd name="T2" fmla="*/ 0 w 21600"/>
                <a:gd name="T3" fmla="*/ 17509 h 21600"/>
                <a:gd name="T4" fmla="*/ 21600 w 21600"/>
                <a:gd name="T5" fmla="*/ 0 h 21600"/>
                <a:gd name="T6" fmla="*/ 0 w 21600"/>
                <a:gd name="T7" fmla="*/ 0 h 21600"/>
                <a:gd name="T8" fmla="*/ 10800 w 21600"/>
                <a:gd name="T9" fmla="*/ 0 h 21600"/>
                <a:gd name="T10" fmla="*/ 21600 w 21600"/>
                <a:gd name="T11" fmla="*/ 0 h 21600"/>
                <a:gd name="T12" fmla="*/ 21600 w 21600"/>
                <a:gd name="T13" fmla="*/ 10800 h 21600"/>
                <a:gd name="T14" fmla="*/ 21600 w 21600"/>
                <a:gd name="T15" fmla="*/ 21600 h 21600"/>
                <a:gd name="T16" fmla="*/ 10800 w 21600"/>
                <a:gd name="T17" fmla="*/ 21600 h 21600"/>
                <a:gd name="T18" fmla="*/ 0 w 21600"/>
                <a:gd name="T19" fmla="*/ 10800 h 21600"/>
                <a:gd name="T20" fmla="*/ 1955 w 21600"/>
                <a:gd name="T21" fmla="*/ 12829 h 21600"/>
                <a:gd name="T22" fmla="*/ 19814 w 21600"/>
                <a:gd name="T23" fmla="*/ 207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5285" name="Picture 53" descr="04-069_ch02_fig_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819400"/>
            <a:ext cx="3733800" cy="28003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5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5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5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5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5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bldLvl="5" autoUpdateAnimBg="0" advAuto="1000"/>
      <p:bldP spid="95259" grpId="0" build="p" bldLvl="3" autoUpdateAnimBg="0" advAuto="4000"/>
      <p:bldP spid="95275" grpId="0" build="p" bldLvl="3" autoUpdateAnimBg="0" advAuto="4000"/>
      <p:bldP spid="95276" grpId="0" build="p" bldLvl="3" autoUpdateAnimBg="0" advAuto="3000"/>
      <p:bldP spid="95277" grpId="0" build="p" bldLvl="3" autoUpdateAnimBg="0" advAuto="6000"/>
      <p:bldP spid="95278" grpId="0" build="p" bldLvl="3" autoUpdateAnimBg="0" advAuto="3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Internet Services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6019800" cy="585787"/>
          </a:xfrm>
        </p:spPr>
        <p:txBody>
          <a:bodyPr/>
          <a:lstStyle/>
          <a:p>
            <a:r>
              <a:rPr lang="en-US"/>
              <a:t>What is a </a:t>
            </a:r>
            <a:r>
              <a:rPr lang="en-US">
                <a:solidFill>
                  <a:srgbClr val="D94439"/>
                </a:solidFill>
              </a:rPr>
              <a:t>mailing list</a:t>
            </a:r>
            <a:r>
              <a:rPr lang="en-US"/>
              <a:t>?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97304" name="AutoShape 24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5" name="Text Box 25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97307" name="Rectangle 27"/>
          <p:cNvSpPr>
            <a:spLocks noChangeArrowheads="1"/>
          </p:cNvSpPr>
          <p:nvPr/>
        </p:nvSpPr>
        <p:spPr bwMode="auto">
          <a:xfrm>
            <a:off x="304800" y="1524000"/>
            <a:ext cx="5638800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lnSpc>
                <a:spcPct val="90000"/>
              </a:lnSpc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Group of e-mail </a:t>
            </a:r>
            <a:br>
              <a:rPr kumimoji="1" lang="en-US" sz="2600" b="1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addresses given a single </a:t>
            </a:r>
            <a:br>
              <a:rPr kumimoji="1" lang="en-US" sz="2600" b="1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name</a:t>
            </a:r>
          </a:p>
          <a:p>
            <a:pPr marL="609600" lvl="1" indent="-495300">
              <a:lnSpc>
                <a:spcPct val="90000"/>
              </a:lnSpc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When a message is sent </a:t>
            </a:r>
            <a:br>
              <a:rPr kumimoji="1" lang="en-US" sz="2600" b="1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to the mailing list, </a:t>
            </a:r>
            <a:br>
              <a:rPr kumimoji="1" lang="en-US" sz="2600" b="1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everyone on the list </a:t>
            </a:r>
            <a:br>
              <a:rPr kumimoji="1" lang="en-US" sz="2600" b="1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receives the message</a:t>
            </a:r>
          </a:p>
          <a:p>
            <a:pPr marL="609600" lvl="1" indent="-495300">
              <a:lnSpc>
                <a:spcPct val="90000"/>
              </a:lnSpc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To add your name to a mailing list you must </a:t>
            </a:r>
            <a:r>
              <a:rPr kumimoji="1" lang="en-US" sz="2600" b="1">
                <a:solidFill>
                  <a:srgbClr val="D94439"/>
                </a:solidFill>
                <a:latin typeface="Times New Roman" charset="0"/>
              </a:rPr>
              <a:t>subscribe</a:t>
            </a: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 to it; to remove your name you must </a:t>
            </a:r>
            <a:r>
              <a:rPr kumimoji="1" lang="en-US" sz="2600" b="1">
                <a:solidFill>
                  <a:srgbClr val="D94439"/>
                </a:solidFill>
                <a:latin typeface="Times New Roman" charset="0"/>
              </a:rPr>
              <a:t>unsubscribe</a:t>
            </a: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0" y="4800600"/>
            <a:ext cx="1981200" cy="1295400"/>
            <a:chOff x="0" y="3024"/>
            <a:chExt cx="1248" cy="816"/>
          </a:xfrm>
        </p:grpSpPr>
        <p:sp>
          <p:nvSpPr>
            <p:cNvPr id="97325" name="Rectangle 45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Link,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Chapter 2, Click Web Link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then click Mailing Lists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below Chapter 2</a:t>
              </a:r>
            </a:p>
          </p:txBody>
        </p:sp>
        <p:sp>
          <p:nvSpPr>
            <p:cNvPr id="97326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5187 w 21600"/>
                <a:gd name="T1" fmla="*/ 21600 h 21600"/>
                <a:gd name="T2" fmla="*/ 0 w 21600"/>
                <a:gd name="T3" fmla="*/ 17509 h 21600"/>
                <a:gd name="T4" fmla="*/ 21600 w 21600"/>
                <a:gd name="T5" fmla="*/ 0 h 21600"/>
                <a:gd name="T6" fmla="*/ 0 w 21600"/>
                <a:gd name="T7" fmla="*/ 0 h 21600"/>
                <a:gd name="T8" fmla="*/ 10800 w 21600"/>
                <a:gd name="T9" fmla="*/ 0 h 21600"/>
                <a:gd name="T10" fmla="*/ 21600 w 21600"/>
                <a:gd name="T11" fmla="*/ 0 h 21600"/>
                <a:gd name="T12" fmla="*/ 21600 w 21600"/>
                <a:gd name="T13" fmla="*/ 10800 h 21600"/>
                <a:gd name="T14" fmla="*/ 21600 w 21600"/>
                <a:gd name="T15" fmla="*/ 21600 h 21600"/>
                <a:gd name="T16" fmla="*/ 10800 w 21600"/>
                <a:gd name="T17" fmla="*/ 21600 h 21600"/>
                <a:gd name="T18" fmla="*/ 0 w 21600"/>
                <a:gd name="T19" fmla="*/ 10800 h 21600"/>
                <a:gd name="T20" fmla="*/ 1955 w 21600"/>
                <a:gd name="T21" fmla="*/ 12829 h 21600"/>
                <a:gd name="T22" fmla="*/ 19814 w 21600"/>
                <a:gd name="T23" fmla="*/ 207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7327" name="Picture 47" descr="04-069_ch02_fig_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209800"/>
            <a:ext cx="3352800" cy="25146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7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7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autoUpdateAnimBg="0"/>
      <p:bldP spid="97307" grpId="0" build="p" bldLvl="2" autoUpdateAnimBg="0" advAuto="6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Internet Services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7467600" cy="585787"/>
          </a:xfrm>
        </p:spPr>
        <p:txBody>
          <a:bodyPr/>
          <a:lstStyle/>
          <a:p>
            <a:r>
              <a:rPr lang="en-US"/>
              <a:t>What is a </a:t>
            </a:r>
            <a:r>
              <a:rPr lang="en-US">
                <a:solidFill>
                  <a:srgbClr val="D94439"/>
                </a:solidFill>
              </a:rPr>
              <a:t>chat</a:t>
            </a:r>
            <a:r>
              <a:rPr lang="en-US"/>
              <a:t>?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99352" name="AutoShape 24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53" name="Text Box 25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99355" name="Rectangle 27"/>
          <p:cNvSpPr>
            <a:spLocks noChangeArrowheads="1"/>
          </p:cNvSpPr>
          <p:nvPr/>
        </p:nvSpPr>
        <p:spPr bwMode="auto">
          <a:xfrm>
            <a:off x="304800" y="1524000"/>
            <a:ext cx="7467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D94439"/>
                </a:solidFill>
                <a:latin typeface="Times New Roman" charset="0"/>
              </a:rPr>
              <a:t>Real-time</a:t>
            </a: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 typed conversation </a:t>
            </a:r>
            <a:br>
              <a:rPr kumimoji="1" lang="en-US" sz="2600" b="1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that takes place on a computer</a:t>
            </a:r>
          </a:p>
        </p:txBody>
      </p:sp>
      <p:sp>
        <p:nvSpPr>
          <p:cNvPr id="99356" name="Rectangle 28"/>
          <p:cNvSpPr>
            <a:spLocks noChangeArrowheads="1"/>
          </p:cNvSpPr>
          <p:nvPr/>
        </p:nvSpPr>
        <p:spPr bwMode="auto">
          <a:xfrm>
            <a:off x="304800" y="2362200"/>
            <a:ext cx="7467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D94439"/>
                </a:solidFill>
                <a:latin typeface="Times New Roman" charset="0"/>
              </a:rPr>
              <a:t>Chat room</a:t>
            </a: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 is location on </a:t>
            </a:r>
            <a:br>
              <a:rPr kumimoji="1" lang="en-US" sz="2600" b="1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server that permits users </a:t>
            </a:r>
            <a:br>
              <a:rPr kumimoji="1" lang="en-US" sz="2600" b="1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to discuss topics of interest</a:t>
            </a:r>
          </a:p>
        </p:txBody>
      </p:sp>
      <p:pic>
        <p:nvPicPr>
          <p:cNvPr id="99377" name="Picture 49" descr="Fig02-00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438400"/>
            <a:ext cx="3543300" cy="3492500"/>
          </a:xfrm>
          <a:prstGeom prst="rect">
            <a:avLst/>
          </a:prstGeom>
          <a:noFill/>
        </p:spPr>
      </p:pic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0" y="4800600"/>
            <a:ext cx="1981200" cy="1295400"/>
            <a:chOff x="0" y="3024"/>
            <a:chExt cx="1248" cy="816"/>
          </a:xfrm>
        </p:grpSpPr>
        <p:sp>
          <p:nvSpPr>
            <p:cNvPr id="99379" name="Rectangle 51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Link,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Chapter 2, Click Web Link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then click Chat Rooms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below Chapter 2</a:t>
              </a:r>
            </a:p>
          </p:txBody>
        </p:sp>
        <p:sp>
          <p:nvSpPr>
            <p:cNvPr id="99380" name="Webpage">
              <a:hlinkClick r:id="rId3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5187 w 21600"/>
                <a:gd name="T1" fmla="*/ 21600 h 21600"/>
                <a:gd name="T2" fmla="*/ 0 w 21600"/>
                <a:gd name="T3" fmla="*/ 17509 h 21600"/>
                <a:gd name="T4" fmla="*/ 21600 w 21600"/>
                <a:gd name="T5" fmla="*/ 0 h 21600"/>
                <a:gd name="T6" fmla="*/ 0 w 21600"/>
                <a:gd name="T7" fmla="*/ 0 h 21600"/>
                <a:gd name="T8" fmla="*/ 10800 w 21600"/>
                <a:gd name="T9" fmla="*/ 0 h 21600"/>
                <a:gd name="T10" fmla="*/ 21600 w 21600"/>
                <a:gd name="T11" fmla="*/ 0 h 21600"/>
                <a:gd name="T12" fmla="*/ 21600 w 21600"/>
                <a:gd name="T13" fmla="*/ 10800 h 21600"/>
                <a:gd name="T14" fmla="*/ 21600 w 21600"/>
                <a:gd name="T15" fmla="*/ 21600 h 21600"/>
                <a:gd name="T16" fmla="*/ 10800 w 21600"/>
                <a:gd name="T17" fmla="*/ 21600 h 21600"/>
                <a:gd name="T18" fmla="*/ 0 w 21600"/>
                <a:gd name="T19" fmla="*/ 10800 h 21600"/>
                <a:gd name="T20" fmla="*/ 1955 w 21600"/>
                <a:gd name="T21" fmla="*/ 12829 h 21600"/>
                <a:gd name="T22" fmla="*/ 19814 w 21600"/>
                <a:gd name="T23" fmla="*/ 207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9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9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9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bldLvl="5" autoUpdateAnimBg="0" advAuto="1000"/>
      <p:bldP spid="99355" grpId="0" build="p" bldLvl="2" autoUpdateAnimBg="0" advAuto="4000"/>
      <p:bldP spid="99356" grpId="0" build="p" bldLvl="2" autoUpdateAnimBg="0" advAuto="3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Internet Services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119188"/>
            <a:ext cx="8534400" cy="50958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/>
              <a:t>What is </a:t>
            </a:r>
            <a:r>
              <a:rPr lang="en-US">
                <a:solidFill>
                  <a:srgbClr val="D94439"/>
                </a:solidFill>
              </a:rPr>
              <a:t>instant messaging (IM)</a:t>
            </a:r>
            <a:r>
              <a:rPr lang="en-US"/>
              <a:t>?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01400" name="AutoShape 24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1" name="Text Box 25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4495800" y="2362200"/>
            <a:ext cx="4038600" cy="1335088"/>
            <a:chOff x="2592" y="1776"/>
            <a:chExt cx="2544" cy="841"/>
          </a:xfrm>
        </p:grpSpPr>
        <p:sp>
          <p:nvSpPr>
            <p:cNvPr id="101405" name="Rectangle 29"/>
            <p:cNvSpPr>
              <a:spLocks noChangeArrowheads="1"/>
            </p:cNvSpPr>
            <p:nvPr/>
          </p:nvSpPr>
          <p:spPr bwMode="auto">
            <a:xfrm>
              <a:off x="3216" y="1776"/>
              <a:ext cx="1920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1600" b="1">
                  <a:solidFill>
                    <a:srgbClr val="000000"/>
                  </a:solidFill>
                  <a:latin typeface="Arial (W1)" pitchFamily="34" charset="0"/>
                </a:rPr>
                <a:t>Step 2.</a:t>
              </a:r>
              <a:r>
                <a:rPr kumimoji="1" lang="en-US" sz="1800">
                  <a:solidFill>
                    <a:srgbClr val="000000"/>
                  </a:solidFill>
                  <a:latin typeface="Times New Roman" charset="0"/>
                </a:rPr>
                <a:t/>
              </a:r>
              <a:br>
                <a:rPr kumimoji="1" lang="en-US" sz="1800">
                  <a:solidFill>
                    <a:srgbClr val="000000"/>
                  </a:solidFill>
                  <a:latin typeface="Times New Roman" charset="0"/>
                </a:rPr>
              </a:br>
              <a:r>
                <a:rPr kumimoji="1" lang="en-US" sz="1400">
                  <a:solidFill>
                    <a:srgbClr val="000000"/>
                  </a:solidFill>
                  <a:latin typeface="Times New Roman" charset="0"/>
                </a:rPr>
                <a:t>The server determines if any of your established friends, family, or coworkers, called </a:t>
              </a:r>
              <a:r>
                <a:rPr kumimoji="1" lang="en-US" sz="1400" i="1">
                  <a:solidFill>
                    <a:srgbClr val="000000"/>
                  </a:solidFill>
                  <a:latin typeface="Times New Roman" charset="0"/>
                </a:rPr>
                <a:t>buddies</a:t>
              </a:r>
              <a:r>
                <a:rPr kumimoji="1" lang="en-US" sz="1400">
                  <a:solidFill>
                    <a:srgbClr val="000000"/>
                  </a:solidFill>
                  <a:latin typeface="Times New Roman" charset="0"/>
                </a:rPr>
                <a:t>, are online</a:t>
              </a:r>
            </a:p>
          </p:txBody>
        </p:sp>
        <p:pic>
          <p:nvPicPr>
            <p:cNvPr id="101409" name="Picture 33" descr="Fig02-31-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92" y="1824"/>
              <a:ext cx="593" cy="793"/>
            </a:xfrm>
            <a:prstGeom prst="rect">
              <a:avLst/>
            </a:prstGeom>
            <a:noFill/>
          </p:spPr>
        </p:pic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5638800" y="4191000"/>
            <a:ext cx="2819400" cy="1493838"/>
            <a:chOff x="3600" y="2832"/>
            <a:chExt cx="1776" cy="941"/>
          </a:xfrm>
        </p:grpSpPr>
        <p:sp>
          <p:nvSpPr>
            <p:cNvPr id="101406" name="Rectangle 30"/>
            <p:cNvSpPr>
              <a:spLocks noChangeArrowheads="1"/>
            </p:cNvSpPr>
            <p:nvPr/>
          </p:nvSpPr>
          <p:spPr bwMode="auto">
            <a:xfrm>
              <a:off x="4464" y="2880"/>
              <a:ext cx="912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1600" b="1">
                  <a:solidFill>
                    <a:srgbClr val="000000"/>
                  </a:solidFill>
                  <a:latin typeface="Arial (W1)" pitchFamily="34" charset="0"/>
                </a:rPr>
                <a:t>Step 3.</a:t>
              </a:r>
              <a:r>
                <a:rPr kumimoji="1" lang="en-US" sz="1800">
                  <a:solidFill>
                    <a:srgbClr val="000000"/>
                  </a:solidFill>
                  <a:latin typeface="Times New Roman" charset="0"/>
                </a:rPr>
                <a:t/>
              </a:r>
              <a:br>
                <a:rPr kumimoji="1" lang="en-US" sz="1800">
                  <a:solidFill>
                    <a:srgbClr val="000000"/>
                  </a:solidFill>
                  <a:latin typeface="Times New Roman" charset="0"/>
                </a:rPr>
              </a:br>
              <a:r>
                <a:rPr kumimoji="1" lang="en-US" sz="1400">
                  <a:solidFill>
                    <a:srgbClr val="000000"/>
                  </a:solidFill>
                  <a:latin typeface="Times New Roman" charset="0"/>
                </a:rPr>
                <a:t>You send instant messages to an online buddy</a:t>
              </a:r>
            </a:p>
          </p:txBody>
        </p:sp>
        <p:pic>
          <p:nvPicPr>
            <p:cNvPr id="101410" name="Picture 34" descr="Fig02-31-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00" y="2832"/>
              <a:ext cx="884" cy="941"/>
            </a:xfrm>
            <a:prstGeom prst="rect">
              <a:avLst/>
            </a:prstGeom>
            <a:noFill/>
          </p:spPr>
        </p:pic>
      </p:grpSp>
      <p:sp>
        <p:nvSpPr>
          <p:cNvPr id="101418" name="Arc 42"/>
          <p:cNvSpPr>
            <a:spLocks/>
          </p:cNvSpPr>
          <p:nvPr/>
        </p:nvSpPr>
        <p:spPr bwMode="auto">
          <a:xfrm rot="1337925">
            <a:off x="5397500" y="3251200"/>
            <a:ext cx="1814513" cy="2193925"/>
          </a:xfrm>
          <a:custGeom>
            <a:avLst/>
            <a:gdLst>
              <a:gd name="G0" fmla="+- 0 0 0"/>
              <a:gd name="G1" fmla="+- 17923 0 0"/>
              <a:gd name="G2" fmla="+- 21600 0 0"/>
              <a:gd name="T0" fmla="*/ 12055 w 17152"/>
              <a:gd name="T1" fmla="*/ 0 h 17923"/>
              <a:gd name="T2" fmla="*/ 17152 w 17152"/>
              <a:gd name="T3" fmla="*/ 4794 h 17923"/>
              <a:gd name="T4" fmla="*/ 0 w 17152"/>
              <a:gd name="T5" fmla="*/ 17923 h 17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152" h="17923" fill="none" extrusionOk="0">
                <a:moveTo>
                  <a:pt x="12055" y="-1"/>
                </a:moveTo>
                <a:cubicBezTo>
                  <a:pt x="14003" y="1310"/>
                  <a:pt x="15724" y="2929"/>
                  <a:pt x="17151" y="4794"/>
                </a:cubicBezTo>
              </a:path>
              <a:path w="17152" h="17923" stroke="0" extrusionOk="0">
                <a:moveTo>
                  <a:pt x="12055" y="-1"/>
                </a:moveTo>
                <a:cubicBezTo>
                  <a:pt x="14003" y="1310"/>
                  <a:pt x="15724" y="2929"/>
                  <a:pt x="17151" y="4794"/>
                </a:cubicBezTo>
                <a:lnTo>
                  <a:pt x="0" y="17923"/>
                </a:lnTo>
                <a:close/>
              </a:path>
            </a:pathLst>
          </a:custGeom>
          <a:noFill/>
          <a:ln w="762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419" name="Arc 43"/>
          <p:cNvSpPr>
            <a:spLocks/>
          </p:cNvSpPr>
          <p:nvPr/>
        </p:nvSpPr>
        <p:spPr bwMode="auto">
          <a:xfrm rot="-12764052">
            <a:off x="4398963" y="4333875"/>
            <a:ext cx="3057525" cy="2092325"/>
          </a:xfrm>
          <a:custGeom>
            <a:avLst/>
            <a:gdLst>
              <a:gd name="G0" fmla="+- 7156 0 0"/>
              <a:gd name="G1" fmla="+- 21600 0 0"/>
              <a:gd name="G2" fmla="+- 21600 0 0"/>
              <a:gd name="T0" fmla="*/ 0 w 26179"/>
              <a:gd name="T1" fmla="*/ 1220 h 21600"/>
              <a:gd name="T2" fmla="*/ 26179 w 26179"/>
              <a:gd name="T3" fmla="*/ 11368 h 21600"/>
              <a:gd name="T4" fmla="*/ 7156 w 2617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179" h="21600" fill="none" extrusionOk="0">
                <a:moveTo>
                  <a:pt x="-1" y="1219"/>
                </a:moveTo>
                <a:cubicBezTo>
                  <a:pt x="2299" y="412"/>
                  <a:pt x="4718" y="-1"/>
                  <a:pt x="7156" y="0"/>
                </a:cubicBezTo>
                <a:cubicBezTo>
                  <a:pt x="15105" y="0"/>
                  <a:pt x="22413" y="4366"/>
                  <a:pt x="26178" y="11368"/>
                </a:cubicBezTo>
              </a:path>
              <a:path w="26179" h="21600" stroke="0" extrusionOk="0">
                <a:moveTo>
                  <a:pt x="-1" y="1219"/>
                </a:moveTo>
                <a:cubicBezTo>
                  <a:pt x="2299" y="412"/>
                  <a:pt x="4718" y="-1"/>
                  <a:pt x="7156" y="0"/>
                </a:cubicBezTo>
                <a:cubicBezTo>
                  <a:pt x="15105" y="0"/>
                  <a:pt x="22413" y="4366"/>
                  <a:pt x="26178" y="11368"/>
                </a:cubicBezTo>
                <a:lnTo>
                  <a:pt x="7156" y="21600"/>
                </a:lnTo>
                <a:close/>
              </a:path>
            </a:pathLst>
          </a:custGeom>
          <a:noFill/>
          <a:ln w="762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1143000" y="2603500"/>
            <a:ext cx="2632075" cy="2044700"/>
            <a:chOff x="336" y="1968"/>
            <a:chExt cx="1658" cy="1288"/>
          </a:xfrm>
        </p:grpSpPr>
        <p:grpSp>
          <p:nvGrpSpPr>
            <p:cNvPr id="6" name="Group 37"/>
            <p:cNvGrpSpPr>
              <a:grpSpLocks/>
            </p:cNvGrpSpPr>
            <p:nvPr/>
          </p:nvGrpSpPr>
          <p:grpSpPr bwMode="auto">
            <a:xfrm>
              <a:off x="336" y="1968"/>
              <a:ext cx="1634" cy="1288"/>
              <a:chOff x="576" y="1872"/>
              <a:chExt cx="1634" cy="1288"/>
            </a:xfrm>
          </p:grpSpPr>
          <p:sp>
            <p:nvSpPr>
              <p:cNvPr id="101404" name="Rectangle 28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912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accent1"/>
                  </a:buClr>
                  <a:buSzPct val="80000"/>
                  <a:buFont typeface="Monotype Sorts" pitchFamily="2" charset="2"/>
                  <a:buNone/>
                </a:pPr>
                <a:r>
                  <a:rPr kumimoji="1" lang="en-US" sz="1600" b="1">
                    <a:solidFill>
                      <a:srgbClr val="000000"/>
                    </a:solidFill>
                    <a:latin typeface="Arial (W1)" pitchFamily="34" charset="0"/>
                  </a:rPr>
                  <a:t>Step 1.</a:t>
                </a:r>
                <a:r>
                  <a:rPr kumimoji="1" lang="en-US" sz="1800">
                    <a:solidFill>
                      <a:srgbClr val="000000"/>
                    </a:solidFill>
                    <a:latin typeface="Times New Roman" charset="0"/>
                  </a:rPr>
                  <a:t/>
                </a:r>
                <a:br>
                  <a:rPr kumimoji="1" lang="en-US" sz="1800">
                    <a:solidFill>
                      <a:srgbClr val="000000"/>
                    </a:solidFill>
                    <a:latin typeface="Times New Roman" charset="0"/>
                  </a:rPr>
                </a:br>
                <a:r>
                  <a:rPr kumimoji="1" lang="en-US" sz="1400">
                    <a:solidFill>
                      <a:srgbClr val="000000"/>
                    </a:solidFill>
                    <a:latin typeface="Times New Roman" charset="0"/>
                  </a:rPr>
                  <a:t>Login to the IM server</a:t>
                </a:r>
              </a:p>
            </p:txBody>
          </p:sp>
          <p:pic>
            <p:nvPicPr>
              <p:cNvPr id="101408" name="Picture 32" descr="Fig02-31-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12" y="1872"/>
                <a:ext cx="1298" cy="1288"/>
              </a:xfrm>
              <a:prstGeom prst="rect">
                <a:avLst/>
              </a:prstGeom>
              <a:noFill/>
            </p:spPr>
          </p:pic>
        </p:grpSp>
        <p:sp>
          <p:nvSpPr>
            <p:cNvPr id="101420" name="Rectangle 44"/>
            <p:cNvSpPr>
              <a:spLocks noChangeArrowheads="1"/>
            </p:cNvSpPr>
            <p:nvPr/>
          </p:nvSpPr>
          <p:spPr bwMode="auto">
            <a:xfrm>
              <a:off x="1536" y="2616"/>
              <a:ext cx="45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sz="1200">
                  <a:solidFill>
                    <a:srgbClr val="000000"/>
                  </a:solidFill>
                  <a:latin typeface="Arial Narrow" pitchFamily="34" charset="0"/>
                </a:rPr>
                <a:t>IM Server</a:t>
              </a:r>
            </a:p>
          </p:txBody>
        </p: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2209800" y="4432300"/>
            <a:ext cx="3328988" cy="2120900"/>
            <a:chOff x="1248" y="2976"/>
            <a:chExt cx="2097" cy="1336"/>
          </a:xfrm>
        </p:grpSpPr>
        <p:grpSp>
          <p:nvGrpSpPr>
            <p:cNvPr id="8" name="Group 40"/>
            <p:cNvGrpSpPr>
              <a:grpSpLocks/>
            </p:cNvGrpSpPr>
            <p:nvPr/>
          </p:nvGrpSpPr>
          <p:grpSpPr bwMode="auto">
            <a:xfrm>
              <a:off x="1248" y="2976"/>
              <a:ext cx="1877" cy="1336"/>
              <a:chOff x="1248" y="2880"/>
              <a:chExt cx="1877" cy="1336"/>
            </a:xfrm>
          </p:grpSpPr>
          <p:sp>
            <p:nvSpPr>
              <p:cNvPr id="101407" name="Rectangle 31"/>
              <p:cNvSpPr>
                <a:spLocks noChangeArrowheads="1"/>
              </p:cNvSpPr>
              <p:nvPr/>
            </p:nvSpPr>
            <p:spPr bwMode="auto">
              <a:xfrm>
                <a:off x="1248" y="3602"/>
                <a:ext cx="1632" cy="6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accent1"/>
                  </a:buClr>
                  <a:buSzPct val="80000"/>
                  <a:buFont typeface="Monotype Sorts" pitchFamily="2" charset="2"/>
                  <a:buNone/>
                </a:pPr>
                <a:r>
                  <a:rPr kumimoji="1" lang="en-US" sz="1600" b="1">
                    <a:solidFill>
                      <a:srgbClr val="000000"/>
                    </a:solidFill>
                    <a:latin typeface="Arial (W1)" pitchFamily="34" charset="0"/>
                  </a:rPr>
                  <a:t>Step 4.</a:t>
                </a:r>
                <a:r>
                  <a:rPr kumimoji="1" lang="en-US" sz="1800">
                    <a:solidFill>
                      <a:srgbClr val="000000"/>
                    </a:solidFill>
                    <a:latin typeface="Times New Roman" charset="0"/>
                  </a:rPr>
                  <a:t/>
                </a:r>
                <a:br>
                  <a:rPr kumimoji="1" lang="en-US" sz="1800">
                    <a:solidFill>
                      <a:srgbClr val="000000"/>
                    </a:solidFill>
                    <a:latin typeface="Times New Roman" charset="0"/>
                  </a:rPr>
                </a:br>
                <a:r>
                  <a:rPr kumimoji="1" lang="en-US" sz="1400">
                    <a:solidFill>
                      <a:srgbClr val="000000"/>
                    </a:solidFill>
                    <a:latin typeface="Times New Roman" charset="0"/>
                  </a:rPr>
                  <a:t>Your Instant Message travels through a messaging server and then to the online buddy</a:t>
                </a:r>
              </a:p>
            </p:txBody>
          </p:sp>
          <p:pic>
            <p:nvPicPr>
              <p:cNvPr id="101411" name="Picture 35" descr="Fig02-31-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824" y="2880"/>
                <a:ext cx="1301" cy="947"/>
              </a:xfrm>
              <a:prstGeom prst="rect">
                <a:avLst/>
              </a:prstGeom>
              <a:noFill/>
            </p:spPr>
          </p:pic>
        </p:grpSp>
        <p:sp>
          <p:nvSpPr>
            <p:cNvPr id="101421" name="Rectangle 45"/>
            <p:cNvSpPr>
              <a:spLocks noChangeArrowheads="1"/>
            </p:cNvSpPr>
            <p:nvPr/>
          </p:nvSpPr>
          <p:spPr bwMode="auto">
            <a:xfrm>
              <a:off x="2679" y="3141"/>
              <a:ext cx="66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r>
                <a:rPr kumimoji="1" lang="en-US" sz="1200">
                  <a:solidFill>
                    <a:srgbClr val="000000"/>
                  </a:solidFill>
                  <a:latin typeface="Arial Narrow" pitchFamily="34" charset="0"/>
                </a:rPr>
                <a:t>messaging Server</a:t>
              </a:r>
            </a:p>
          </p:txBody>
        </p:sp>
      </p:grpSp>
      <p:sp>
        <p:nvSpPr>
          <p:cNvPr id="101417" name="Arc 41"/>
          <p:cNvSpPr>
            <a:spLocks/>
          </p:cNvSpPr>
          <p:nvPr/>
        </p:nvSpPr>
        <p:spPr bwMode="auto">
          <a:xfrm rot="-2699961">
            <a:off x="2847975" y="2108200"/>
            <a:ext cx="1878013" cy="2011363"/>
          </a:xfrm>
          <a:custGeom>
            <a:avLst/>
            <a:gdLst>
              <a:gd name="G0" fmla="+- 9532 0 0"/>
              <a:gd name="G1" fmla="+- 21600 0 0"/>
              <a:gd name="G2" fmla="+- 21600 0 0"/>
              <a:gd name="T0" fmla="*/ 0 w 28555"/>
              <a:gd name="T1" fmla="*/ 2217 h 21600"/>
              <a:gd name="T2" fmla="*/ 28555 w 28555"/>
              <a:gd name="T3" fmla="*/ 11368 h 21600"/>
              <a:gd name="T4" fmla="*/ 9532 w 2855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555" h="21600" fill="none" extrusionOk="0">
                <a:moveTo>
                  <a:pt x="-1" y="2216"/>
                </a:moveTo>
                <a:cubicBezTo>
                  <a:pt x="2965" y="758"/>
                  <a:pt x="6226" y="-1"/>
                  <a:pt x="9532" y="0"/>
                </a:cubicBezTo>
                <a:cubicBezTo>
                  <a:pt x="17481" y="0"/>
                  <a:pt x="24789" y="4366"/>
                  <a:pt x="28554" y="11368"/>
                </a:cubicBezTo>
              </a:path>
              <a:path w="28555" h="21600" stroke="0" extrusionOk="0">
                <a:moveTo>
                  <a:pt x="-1" y="2216"/>
                </a:moveTo>
                <a:cubicBezTo>
                  <a:pt x="2965" y="758"/>
                  <a:pt x="6226" y="-1"/>
                  <a:pt x="9532" y="0"/>
                </a:cubicBezTo>
                <a:cubicBezTo>
                  <a:pt x="17481" y="0"/>
                  <a:pt x="24789" y="4366"/>
                  <a:pt x="28554" y="11368"/>
                </a:cubicBezTo>
                <a:lnTo>
                  <a:pt x="9532" y="21600"/>
                </a:lnTo>
                <a:close/>
              </a:path>
            </a:pathLst>
          </a:custGeom>
          <a:noFill/>
          <a:ln w="762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423" name="Rectangle 47"/>
          <p:cNvSpPr>
            <a:spLocks noChangeArrowheads="1"/>
          </p:cNvSpPr>
          <p:nvPr/>
        </p:nvSpPr>
        <p:spPr bwMode="auto">
          <a:xfrm>
            <a:off x="304800" y="152400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000" b="1">
                <a:solidFill>
                  <a:srgbClr val="000000"/>
                </a:solidFill>
                <a:latin typeface="Times New Roman" charset="0"/>
              </a:rPr>
              <a:t>A real-time Internet communications service that notifies you when one or more people are online and allows you to exchange messages or files</a:t>
            </a:r>
          </a:p>
        </p:txBody>
      </p: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0" y="4800600"/>
            <a:ext cx="1981200" cy="1295400"/>
            <a:chOff x="0" y="3024"/>
            <a:chExt cx="1248" cy="816"/>
          </a:xfrm>
        </p:grpSpPr>
        <p:sp>
          <p:nvSpPr>
            <p:cNvPr id="101441" name="Rectangle 65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Link,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Chapter 2, Click Web Link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then click Instant Messaging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below Chapter 2</a:t>
              </a:r>
            </a:p>
          </p:txBody>
        </p:sp>
        <p:sp>
          <p:nvSpPr>
            <p:cNvPr id="101442" name="Webpage">
              <a:hlinkClick r:id="rId6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5187 w 21600"/>
                <a:gd name="T1" fmla="*/ 21600 h 21600"/>
                <a:gd name="T2" fmla="*/ 0 w 21600"/>
                <a:gd name="T3" fmla="*/ 17509 h 21600"/>
                <a:gd name="T4" fmla="*/ 21600 w 21600"/>
                <a:gd name="T5" fmla="*/ 0 h 21600"/>
                <a:gd name="T6" fmla="*/ 0 w 21600"/>
                <a:gd name="T7" fmla="*/ 0 h 21600"/>
                <a:gd name="T8" fmla="*/ 10800 w 21600"/>
                <a:gd name="T9" fmla="*/ 0 h 21600"/>
                <a:gd name="T10" fmla="*/ 21600 w 21600"/>
                <a:gd name="T11" fmla="*/ 0 h 21600"/>
                <a:gd name="T12" fmla="*/ 21600 w 21600"/>
                <a:gd name="T13" fmla="*/ 10800 h 21600"/>
                <a:gd name="T14" fmla="*/ 21600 w 21600"/>
                <a:gd name="T15" fmla="*/ 21600 h 21600"/>
                <a:gd name="T16" fmla="*/ 10800 w 21600"/>
                <a:gd name="T17" fmla="*/ 21600 h 21600"/>
                <a:gd name="T18" fmla="*/ 0 w 21600"/>
                <a:gd name="T19" fmla="*/ 10800 h 21600"/>
                <a:gd name="T20" fmla="*/ 1955 w 21600"/>
                <a:gd name="T21" fmla="*/ 12829 h 21600"/>
                <a:gd name="T22" fmla="*/ 19814 w 21600"/>
                <a:gd name="T23" fmla="*/ 207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 bldLvl="5" autoUpdateAnimBg="0" advAuto="1000"/>
      <p:bldP spid="101418" grpId="0" animBg="1"/>
      <p:bldP spid="101419" grpId="0" animBg="1"/>
      <p:bldP spid="101417" grpId="0" animBg="1"/>
      <p:bldP spid="101423" grpId="0" build="p" bldLvl="2" autoUpdateAnimBg="0" advAuto="300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Internet Services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D94439"/>
                </a:solidFill>
              </a:rPr>
              <a:t>internet telephony</a:t>
            </a:r>
            <a:r>
              <a:rPr lang="en-US" dirty="0"/>
              <a:t>?</a:t>
            </a: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304800" y="1143000"/>
            <a:ext cx="8585200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</a:pPr>
            <a:endParaRPr kumimoji="1" lang="en-US" sz="2600" b="1" dirty="0" smtClean="0">
              <a:solidFill>
                <a:srgbClr val="000000"/>
              </a:solidFill>
              <a:latin typeface="Times New Roman" charset="0"/>
            </a:endParaRPr>
          </a:p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</a:pPr>
            <a:endParaRPr kumimoji="1" lang="en-US" sz="2600" b="1" dirty="0" smtClean="0">
              <a:solidFill>
                <a:srgbClr val="000000"/>
              </a:solidFill>
              <a:latin typeface="Times New Roman" charset="0"/>
            </a:endParaRPr>
          </a:p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 smtClean="0">
                <a:solidFill>
                  <a:srgbClr val="000000"/>
                </a:solidFill>
                <a:latin typeface="Times New Roman" charset="0"/>
              </a:rPr>
              <a:t>Enables </a:t>
            </a:r>
            <a:r>
              <a:rPr kumimoji="1" lang="en-US" sz="2600" b="1" dirty="0">
                <a:solidFill>
                  <a:srgbClr val="000000"/>
                </a:solidFill>
                <a:latin typeface="Times New Roman" charset="0"/>
              </a:rPr>
              <a:t>users to speak to other users over the </a:t>
            </a:r>
            <a:r>
              <a:rPr kumimoji="1" lang="en-US" sz="2600" b="1" dirty="0" smtClean="0">
                <a:solidFill>
                  <a:srgbClr val="000000"/>
                </a:solidFill>
                <a:latin typeface="Times New Roman" charset="0"/>
              </a:rPr>
              <a:t>Internet </a:t>
            </a:r>
            <a:r>
              <a:rPr kumimoji="1" lang="en-US" sz="2600" b="1" dirty="0">
                <a:solidFill>
                  <a:srgbClr val="000000"/>
                </a:solidFill>
                <a:latin typeface="Times New Roman" charset="0"/>
              </a:rPr>
              <a:t>using their computer</a:t>
            </a:r>
          </a:p>
          <a:p>
            <a:pPr marL="1028700" lvl="2" indent="-457200">
              <a:spcBef>
                <a:spcPct val="20000"/>
              </a:spcBef>
              <a:buClr>
                <a:srgbClr val="D94439"/>
              </a:buClr>
              <a:buFont typeface="Times" pitchFamily="18" charset="0"/>
              <a:buNone/>
            </a:pPr>
            <a:endParaRPr kumimoji="1" lang="en-US" dirty="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45414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5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145417" name="Picture 9" descr="04-069-fig-2-34-ar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895600"/>
            <a:ext cx="4038600" cy="309562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5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build="p" bldLvl="3" autoUpdateAnimBg="0" advAuto="400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Netiquette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r>
              <a:rPr lang="en-US"/>
              <a:t>What is </a:t>
            </a:r>
            <a:r>
              <a:rPr lang="en-US">
                <a:solidFill>
                  <a:srgbClr val="D94439"/>
                </a:solidFill>
              </a:rPr>
              <a:t>netiquette</a:t>
            </a:r>
            <a:r>
              <a:rPr lang="en-US"/>
              <a:t>?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03433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4" name="Text Box 1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03435" name="Oval 11"/>
          <p:cNvSpPr>
            <a:spLocks noChangeArrowheads="1"/>
          </p:cNvSpPr>
          <p:nvPr/>
        </p:nvSpPr>
        <p:spPr bwMode="auto">
          <a:xfrm>
            <a:off x="1295400" y="2667000"/>
            <a:ext cx="6019800" cy="2133600"/>
          </a:xfrm>
          <a:prstGeom prst="ellipse">
            <a:avLst/>
          </a:prstGeom>
          <a:solidFill>
            <a:srgbClr val="FFD627"/>
          </a:solidFill>
          <a:ln w="9525">
            <a:noFill/>
            <a:round/>
            <a:headEnd/>
            <a:tailEnd/>
          </a:ln>
          <a:effectLst/>
          <a:scene3d>
            <a:camera prst="legacyPerspectiveBottom"/>
            <a:lightRig rig="legacyFlat3" dir="r"/>
          </a:scene3d>
          <a:sp3d extrusionH="121893000" prstMaterial="legacyMatte">
            <a:bevelT w="13500" h="13500" prst="angle"/>
            <a:bevelB w="13500" h="13500" prst="angle"/>
            <a:extrusionClr>
              <a:srgbClr val="FFD62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kumimoji="1" lang="en-US" sz="2800" b="1">
                <a:solidFill>
                  <a:srgbClr val="000000"/>
                </a:solidFill>
                <a:latin typeface="Times New Roman" charset="0"/>
              </a:rPr>
              <a:t>Golden Rule: Treat others as </a:t>
            </a:r>
            <a:br>
              <a:rPr kumimoji="1" lang="en-US" sz="2800" b="1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2800" b="1">
                <a:solidFill>
                  <a:srgbClr val="000000"/>
                </a:solidFill>
                <a:latin typeface="Times New Roman" charset="0"/>
              </a:rPr>
              <a:t>you would like them to treat you.</a:t>
            </a:r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304800" y="1524000"/>
            <a:ext cx="85852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Code of acceptable behaviors users should follow while on the Internet</a:t>
            </a:r>
          </a:p>
          <a:p>
            <a:pPr marL="1028700" lvl="2" indent="-457200">
              <a:spcBef>
                <a:spcPct val="20000"/>
              </a:spcBef>
              <a:buClr>
                <a:srgbClr val="D94439"/>
              </a:buClr>
              <a:buFont typeface="Times" pitchFamily="18" charset="0"/>
              <a:buNone/>
            </a:pPr>
            <a:endParaRPr kumimoji="1" 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 bldLvl="5" autoUpdateAnimBg="0" advAuto="1000"/>
      <p:bldP spid="103435" grpId="0" animBg="1" autoUpdateAnimBg="0"/>
      <p:bldP spid="103436" grpId="0" build="p" bldLvl="3" autoUpdateAnimBg="0" advAuto="400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8000" b="1" dirty="0" smtClean="0"/>
              <a:t>THANK YOU</a:t>
            </a:r>
            <a:endParaRPr lang="en-US" sz="80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smtClean="0"/>
              <a:t>How </a:t>
            </a:r>
            <a:r>
              <a:rPr lang="en-US" dirty="0" smtClean="0"/>
              <a:t>to evaluate the value of web site base on the criteria 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about bmp, Jpeg, PNG, GIF, TIFF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uses of virtual reality software/</a:t>
            </a:r>
            <a:r>
              <a:rPr lang="en-US" dirty="0" err="1" smtClean="0"/>
              <a:t>aplications</a:t>
            </a:r>
            <a:r>
              <a:rPr lang="en-US" dirty="0" smtClean="0"/>
              <a:t> and give example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example of e – commerce site that can be categorized to B2C, B2B, C2C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how FTP works and in which layer FTP operates in OSI models?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how internet telephony works and give example of internet telephony software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 Test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Create a website using any software you know about your daily life, your experience, your hobbies anything you want to write in your website. Your website min consist of 5 pages and make links between pages. </a:t>
            </a:r>
          </a:p>
          <a:p>
            <a:r>
              <a:rPr lang="en-US" dirty="0" smtClean="0"/>
              <a:t>You will present your website at may 3</a:t>
            </a:r>
            <a:r>
              <a:rPr lang="en-US" baseline="30000" dirty="0" smtClean="0"/>
              <a:t>rd</a:t>
            </a:r>
            <a:r>
              <a:rPr lang="en-US" dirty="0" smtClean="0"/>
              <a:t>, 2012 and your works must burn in a </a:t>
            </a:r>
            <a:r>
              <a:rPr lang="en-US" dirty="0" err="1" smtClean="0"/>
              <a:t>cd</a:t>
            </a:r>
            <a:r>
              <a:rPr lang="en-US" dirty="0" smtClean="0"/>
              <a:t>.</a:t>
            </a:r>
            <a:r>
              <a:rPr lang="en-US" dirty="0" smtClean="0"/>
              <a:t> Don’ forget to put label at the </a:t>
            </a:r>
            <a:r>
              <a:rPr lang="en-US" dirty="0" err="1" smtClean="0"/>
              <a:t>cd</a:t>
            </a:r>
            <a:r>
              <a:rPr lang="en-US" dirty="0" smtClean="0"/>
              <a:t> and write your identity (name, </a:t>
            </a:r>
            <a:r>
              <a:rPr lang="en-US" dirty="0" err="1" smtClean="0"/>
              <a:t>clas</a:t>
            </a:r>
            <a:r>
              <a:rPr lang="en-US" dirty="0" smtClean="0"/>
              <a:t> and </a:t>
            </a:r>
            <a:r>
              <a:rPr lang="en-US" dirty="0" err="1" smtClean="0"/>
              <a:t>nim</a:t>
            </a:r>
            <a:r>
              <a:rPr lang="en-US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World Wide Web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/>
              <a:t>What is </a:t>
            </a:r>
            <a:r>
              <a:rPr lang="en-US">
                <a:solidFill>
                  <a:srgbClr val="D94439"/>
                </a:solidFill>
              </a:rPr>
              <a:t>multimedia</a:t>
            </a:r>
            <a:r>
              <a:rPr lang="en-US"/>
              <a:t>?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64521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2" name="Text Box 1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304800" y="1524000"/>
            <a:ext cx="858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Application integrating text with other media elements</a:t>
            </a: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304800" y="1981200"/>
            <a:ext cx="8585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28700" lvl="2" indent="-457200">
              <a:spcBef>
                <a:spcPct val="20000"/>
              </a:spcBef>
              <a:buClr>
                <a:srgbClr val="D94439"/>
              </a:buClr>
              <a:buFont typeface="Wingdings" pitchFamily="2" charset="2"/>
              <a:buChar char="§"/>
            </a:pPr>
            <a:r>
              <a:rPr kumimoji="1" lang="en-US" b="1">
                <a:solidFill>
                  <a:srgbClr val="D94439"/>
                </a:solidFill>
                <a:latin typeface="Times New Roman" charset="0"/>
              </a:rPr>
              <a:t>Graphics</a:t>
            </a:r>
          </a:p>
          <a:p>
            <a:pPr marL="1028700" lvl="2" indent="-457200">
              <a:spcBef>
                <a:spcPct val="20000"/>
              </a:spcBef>
              <a:buClr>
                <a:srgbClr val="D94439"/>
              </a:buClr>
              <a:buFont typeface="Wingdings" pitchFamily="2" charset="2"/>
              <a:buChar char="§"/>
            </a:pPr>
            <a:r>
              <a:rPr kumimoji="1" lang="en-US">
                <a:solidFill>
                  <a:srgbClr val="000000"/>
                </a:solidFill>
                <a:latin typeface="Times New Roman" charset="0"/>
              </a:rPr>
              <a:t>Animation</a:t>
            </a:r>
          </a:p>
          <a:p>
            <a:pPr marL="1028700" lvl="2" indent="-457200">
              <a:spcBef>
                <a:spcPct val="20000"/>
              </a:spcBef>
              <a:buClr>
                <a:srgbClr val="D94439"/>
              </a:buClr>
              <a:buFont typeface="Wingdings" pitchFamily="2" charset="2"/>
              <a:buChar char="§"/>
            </a:pPr>
            <a:r>
              <a:rPr kumimoji="1" lang="en-US">
                <a:solidFill>
                  <a:srgbClr val="000000"/>
                </a:solidFill>
                <a:latin typeface="Times New Roman" charset="0"/>
              </a:rPr>
              <a:t>Audio</a:t>
            </a:r>
          </a:p>
          <a:p>
            <a:pPr marL="1028700" lvl="2" indent="-457200">
              <a:spcBef>
                <a:spcPct val="20000"/>
              </a:spcBef>
              <a:buClr>
                <a:srgbClr val="D94439"/>
              </a:buClr>
              <a:buFont typeface="Wingdings" pitchFamily="2" charset="2"/>
              <a:buChar char="§"/>
            </a:pPr>
            <a:r>
              <a:rPr kumimoji="1" lang="en-US">
                <a:solidFill>
                  <a:srgbClr val="000000"/>
                </a:solidFill>
                <a:latin typeface="Times New Roman" charset="0"/>
              </a:rPr>
              <a:t>Video</a:t>
            </a:r>
          </a:p>
          <a:p>
            <a:pPr marL="1028700" lvl="2" indent="-457200">
              <a:spcBef>
                <a:spcPct val="20000"/>
              </a:spcBef>
              <a:buClr>
                <a:srgbClr val="D94439"/>
              </a:buClr>
              <a:buFont typeface="Wingdings" pitchFamily="2" charset="2"/>
              <a:buChar char="§"/>
            </a:pPr>
            <a:r>
              <a:rPr kumimoji="1" lang="en-US">
                <a:solidFill>
                  <a:srgbClr val="000000"/>
                </a:solidFill>
                <a:latin typeface="Times New Roman" charset="0"/>
              </a:rPr>
              <a:t>Virtual reality</a:t>
            </a:r>
          </a:p>
        </p:txBody>
      </p:sp>
      <p:pic>
        <p:nvPicPr>
          <p:cNvPr id="64526" name="Picture 14" descr="04-069_ch02_fig_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209800"/>
            <a:ext cx="4495800" cy="33718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4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4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4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4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4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3" autoUpdateAnimBg="0" advAuto="1000"/>
      <p:bldP spid="64523" grpId="0" build="p" bldLvl="2" autoUpdateAnimBg="0" advAuto="2000"/>
      <p:bldP spid="64524" grpId="0" build="p" bldLvl="3" autoUpdateAnimBg="0" advAuto="2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World Wide Web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are </a:t>
            </a:r>
            <a:r>
              <a:rPr lang="en-US" dirty="0"/>
              <a:t>used on the Web?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66569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0" name="Text Box 1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66572" name="AutoShape 12"/>
          <p:cNvSpPr>
            <a:spLocks noChangeArrowheads="1"/>
          </p:cNvSpPr>
          <p:nvPr/>
        </p:nvSpPr>
        <p:spPr bwMode="auto">
          <a:xfrm>
            <a:off x="800100" y="2582863"/>
            <a:ext cx="2247900" cy="998537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/>
              <a:t>BMP</a:t>
            </a:r>
          </a:p>
        </p:txBody>
      </p:sp>
      <p:sp>
        <p:nvSpPr>
          <p:cNvPr id="66579" name="AutoShape 19"/>
          <p:cNvSpPr>
            <a:spLocks noChangeArrowheads="1"/>
          </p:cNvSpPr>
          <p:nvPr/>
        </p:nvSpPr>
        <p:spPr bwMode="auto">
          <a:xfrm>
            <a:off x="1981200" y="3506788"/>
            <a:ext cx="2247900" cy="996950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/>
              <a:t>GIF</a:t>
            </a:r>
            <a:br>
              <a:rPr lang="en-US"/>
            </a:br>
            <a:r>
              <a:rPr lang="en-US" sz="1800"/>
              <a:t>(pronounced JIFF)</a:t>
            </a:r>
          </a:p>
        </p:txBody>
      </p:sp>
      <p:sp>
        <p:nvSpPr>
          <p:cNvPr id="66583" name="AutoShape 23"/>
          <p:cNvSpPr>
            <a:spLocks noChangeArrowheads="1"/>
          </p:cNvSpPr>
          <p:nvPr/>
        </p:nvSpPr>
        <p:spPr bwMode="auto">
          <a:xfrm>
            <a:off x="3390900" y="2582863"/>
            <a:ext cx="2249488" cy="996950"/>
          </a:xfrm>
          <a:prstGeom prst="roundRect">
            <a:avLst>
              <a:gd name="adj" fmla="val 16667"/>
            </a:avLst>
          </a:prstGeom>
          <a:solidFill>
            <a:srgbClr val="80800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/>
              <a:t>JPEG</a:t>
            </a:r>
            <a:br>
              <a:rPr lang="en-US"/>
            </a:br>
            <a:r>
              <a:rPr lang="en-US" sz="1800"/>
              <a:t>(pronounced JAY-peg)</a:t>
            </a:r>
            <a:endParaRPr lang="en-US"/>
          </a:p>
        </p:txBody>
      </p:sp>
      <p:sp>
        <p:nvSpPr>
          <p:cNvPr id="66592" name="AutoShape 32"/>
          <p:cNvSpPr>
            <a:spLocks noChangeArrowheads="1"/>
          </p:cNvSpPr>
          <p:nvPr/>
        </p:nvSpPr>
        <p:spPr bwMode="auto">
          <a:xfrm>
            <a:off x="4686300" y="3505200"/>
            <a:ext cx="2247900" cy="998538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/>
              <a:t>TIFF</a:t>
            </a:r>
          </a:p>
        </p:txBody>
      </p:sp>
      <p:sp>
        <p:nvSpPr>
          <p:cNvPr id="66582" name="AutoShape 22"/>
          <p:cNvSpPr>
            <a:spLocks noChangeArrowheads="1"/>
          </p:cNvSpPr>
          <p:nvPr/>
        </p:nvSpPr>
        <p:spPr bwMode="auto">
          <a:xfrm>
            <a:off x="6057900" y="2582863"/>
            <a:ext cx="2247900" cy="998537"/>
          </a:xfrm>
          <a:prstGeom prst="roundRect">
            <a:avLst>
              <a:gd name="adj" fmla="val 16667"/>
            </a:avLst>
          </a:prstGeom>
          <a:solidFill>
            <a:srgbClr val="D94439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/>
              <a:t>PNG</a:t>
            </a:r>
            <a:br>
              <a:rPr lang="en-US"/>
            </a:br>
            <a:r>
              <a:rPr lang="en-US" sz="1800"/>
              <a:t>(pronounced ping)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bldLvl="5" autoUpdateAnimBg="0" advAuto="1000"/>
      <p:bldP spid="66572" grpId="0" animBg="1" autoUpdateAnimBg="0"/>
      <p:bldP spid="66579" grpId="0" animBg="1" autoUpdateAnimBg="0"/>
      <p:bldP spid="66583" grpId="0" animBg="1" autoUpdateAnimBg="0"/>
      <p:bldP spid="66592" grpId="0" animBg="1" autoUpdateAnimBg="0"/>
      <p:bldP spid="66582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World Wide Web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  <a:ln/>
        </p:spPr>
        <p:txBody>
          <a:bodyPr/>
          <a:lstStyle/>
          <a:p>
            <a:r>
              <a:rPr lang="en-US"/>
              <a:t>What is a thumbnail?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68617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8" name="Text Box 1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304800" y="1524000"/>
            <a:ext cx="8585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Small version of a larger </a:t>
            </a:r>
            <a:br>
              <a:rPr kumimoji="1" lang="en-US" sz="2600" b="1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graphic</a:t>
            </a:r>
            <a:r>
              <a:rPr kumimoji="1" lang="en-US" sz="400" b="1">
                <a:solidFill>
                  <a:srgbClr val="FAE8C4"/>
                </a:solidFill>
                <a:latin typeface="Times New Roman" charset="0"/>
              </a:rPr>
              <a:t>c</a:t>
            </a: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—used to </a:t>
            </a:r>
            <a:br>
              <a:rPr kumimoji="1" lang="en-US" sz="2600" b="1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improve Web page display </a:t>
            </a:r>
            <a:br>
              <a:rPr kumimoji="1" lang="en-US" sz="2600" b="1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time</a:t>
            </a:r>
          </a:p>
        </p:txBody>
      </p:sp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304800" y="3200400"/>
            <a:ext cx="434340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28700" lvl="2" indent="-457200">
              <a:spcBef>
                <a:spcPct val="20000"/>
              </a:spcBef>
              <a:buClr>
                <a:srgbClr val="D94439"/>
              </a:buClr>
              <a:buFont typeface="Wingdings" pitchFamily="2" charset="2"/>
              <a:buChar char="§"/>
            </a:pPr>
            <a:r>
              <a:rPr kumimoji="1" lang="en-US">
                <a:solidFill>
                  <a:srgbClr val="000000"/>
                </a:solidFill>
                <a:latin typeface="Times New Roman" charset="0"/>
              </a:rPr>
              <a:t>Usually click </a:t>
            </a:r>
            <a:br>
              <a:rPr kumimoji="1" lang="en-US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charset="0"/>
              </a:rPr>
              <a:t>on thumbnail to </a:t>
            </a:r>
            <a:br>
              <a:rPr kumimoji="1" lang="en-US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charset="0"/>
              </a:rPr>
              <a:t>display larger </a:t>
            </a:r>
            <a:br>
              <a:rPr kumimoji="1" lang="en-US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>
                <a:solidFill>
                  <a:srgbClr val="000000"/>
                </a:solidFill>
                <a:latin typeface="Times New Roman" charset="0"/>
              </a:rPr>
              <a:t>graphic</a:t>
            </a:r>
          </a:p>
        </p:txBody>
      </p:sp>
      <p:pic>
        <p:nvPicPr>
          <p:cNvPr id="68629" name="Picture 21" descr="04-069_ch02_fig_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600200"/>
            <a:ext cx="3806825" cy="41910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bldLvl="3" autoUpdateAnimBg="0" advAuto="1000"/>
      <p:bldP spid="68619" grpId="0" build="p" bldLvl="3" autoUpdateAnimBg="0" advAuto="2000"/>
      <p:bldP spid="68620" grpId="0" build="p" bldLvl="3" autoUpdateAnimBg="0" advAuto="2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World Wide Web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5638800" cy="661987"/>
          </a:xfrm>
        </p:spPr>
        <p:txBody>
          <a:bodyPr/>
          <a:lstStyle/>
          <a:p>
            <a:r>
              <a:rPr lang="en-US"/>
              <a:t>What is </a:t>
            </a:r>
            <a:r>
              <a:rPr lang="en-US">
                <a:solidFill>
                  <a:srgbClr val="D94439"/>
                </a:solidFill>
              </a:rPr>
              <a:t>animation</a:t>
            </a:r>
            <a:r>
              <a:rPr lang="en-US"/>
              <a:t>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34150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51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34152" name="Oval 8"/>
          <p:cNvSpPr>
            <a:spLocks noChangeArrowheads="1"/>
          </p:cNvSpPr>
          <p:nvPr/>
        </p:nvSpPr>
        <p:spPr bwMode="auto">
          <a:xfrm>
            <a:off x="7162800" y="3657600"/>
            <a:ext cx="1447800" cy="14478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endParaRPr kumimoji="1" lang="en-US" sz="20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4153" name="Oval 9"/>
          <p:cNvSpPr>
            <a:spLocks noChangeArrowheads="1"/>
          </p:cNvSpPr>
          <p:nvPr/>
        </p:nvSpPr>
        <p:spPr bwMode="auto">
          <a:xfrm>
            <a:off x="6248400" y="3657600"/>
            <a:ext cx="1447800" cy="14478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kumimoji="1" lang="en-US" sz="20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4154" name="Oval 10"/>
          <p:cNvSpPr>
            <a:spLocks noChangeArrowheads="1"/>
          </p:cNvSpPr>
          <p:nvPr/>
        </p:nvSpPr>
        <p:spPr bwMode="auto">
          <a:xfrm>
            <a:off x="5410200" y="3657600"/>
            <a:ext cx="1447800" cy="14478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endParaRPr kumimoji="1" lang="en-US" sz="20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4155" name="Oval 11"/>
          <p:cNvSpPr>
            <a:spLocks noChangeArrowheads="1"/>
          </p:cNvSpPr>
          <p:nvPr/>
        </p:nvSpPr>
        <p:spPr bwMode="auto">
          <a:xfrm>
            <a:off x="4572000" y="3657600"/>
            <a:ext cx="1447800" cy="14478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endParaRPr kumimoji="1" lang="en-US" sz="20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4156" name="Oval 12"/>
          <p:cNvSpPr>
            <a:spLocks noChangeArrowheads="1"/>
          </p:cNvSpPr>
          <p:nvPr/>
        </p:nvSpPr>
        <p:spPr bwMode="auto">
          <a:xfrm>
            <a:off x="3733800" y="3657600"/>
            <a:ext cx="1447800" cy="14478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kumimoji="1" lang="en-US" sz="2000">
              <a:solidFill>
                <a:srgbClr val="FFFFCC"/>
              </a:solidFill>
              <a:latin typeface="Times New Roman" charset="0"/>
            </a:endParaRPr>
          </a:p>
        </p:txBody>
      </p:sp>
      <p:sp>
        <p:nvSpPr>
          <p:cNvPr id="134157" name="Oval 13"/>
          <p:cNvSpPr>
            <a:spLocks noChangeArrowheads="1"/>
          </p:cNvSpPr>
          <p:nvPr/>
        </p:nvSpPr>
        <p:spPr bwMode="auto">
          <a:xfrm>
            <a:off x="2743200" y="3657600"/>
            <a:ext cx="1447800" cy="14478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kumimoji="1" lang="en-US" sz="2000">
              <a:solidFill>
                <a:srgbClr val="FFFFCC"/>
              </a:solidFill>
              <a:latin typeface="Times New Roman" charset="0"/>
            </a:endParaRPr>
          </a:p>
        </p:txBody>
      </p:sp>
      <p:sp>
        <p:nvSpPr>
          <p:cNvPr id="134158" name="Oval 14"/>
          <p:cNvSpPr>
            <a:spLocks noChangeArrowheads="1"/>
          </p:cNvSpPr>
          <p:nvPr/>
        </p:nvSpPr>
        <p:spPr bwMode="auto">
          <a:xfrm>
            <a:off x="1600200" y="3657600"/>
            <a:ext cx="1447800" cy="14478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endParaRPr kumimoji="1" lang="en-US" sz="20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4159" name="Rectangle 15"/>
          <p:cNvSpPr>
            <a:spLocks noChangeArrowheads="1"/>
          </p:cNvSpPr>
          <p:nvPr/>
        </p:nvSpPr>
        <p:spPr bwMode="auto">
          <a:xfrm>
            <a:off x="304800" y="1547813"/>
            <a:ext cx="5638800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Appearance of motion created by</a:t>
            </a:r>
            <a:br>
              <a:rPr kumimoji="1" lang="en-US" sz="2600" b="1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displaying a series of still images</a:t>
            </a:r>
            <a:br>
              <a:rPr kumimoji="1" lang="en-US" sz="2600" b="1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in sequence</a:t>
            </a:r>
          </a:p>
        </p:txBody>
      </p:sp>
      <p:sp>
        <p:nvSpPr>
          <p:cNvPr id="134160" name="Oval 16"/>
          <p:cNvSpPr>
            <a:spLocks noChangeArrowheads="1"/>
          </p:cNvSpPr>
          <p:nvPr/>
        </p:nvSpPr>
        <p:spPr bwMode="auto">
          <a:xfrm>
            <a:off x="1600200" y="3657600"/>
            <a:ext cx="1447800" cy="14478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endParaRPr kumimoji="1" lang="en-US" sz="20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4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 bldLvl="2" autoUpdateAnimBg="0" advAuto="1000"/>
      <p:bldP spid="134152" grpId="0" animBg="1" autoUpdateAnimBg="0"/>
      <p:bldP spid="134153" grpId="0" animBg="1" autoUpdateAnimBg="0"/>
      <p:bldP spid="134154" grpId="0" animBg="1" autoUpdateAnimBg="0"/>
      <p:bldP spid="134155" grpId="0" animBg="1" autoUpdateAnimBg="0"/>
      <p:bldP spid="134156" grpId="0" animBg="1" autoUpdateAnimBg="0"/>
      <p:bldP spid="134157" grpId="0" animBg="1" autoUpdateAnimBg="0"/>
      <p:bldP spid="134158" grpId="0" animBg="1" autoUpdateAnimBg="0"/>
      <p:bldP spid="134159" grpId="0" build="p" bldLvl="2" autoUpdateAnimBg="0" advAuto="2000"/>
      <p:bldP spid="134160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World Wide Web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104900"/>
            <a:ext cx="5257800" cy="604838"/>
          </a:xfrm>
        </p:spPr>
        <p:txBody>
          <a:bodyPr/>
          <a:lstStyle/>
          <a:p>
            <a:r>
              <a:rPr lang="en-US"/>
              <a:t>What is </a:t>
            </a:r>
            <a:r>
              <a:rPr lang="en-US">
                <a:solidFill>
                  <a:srgbClr val="D94439"/>
                </a:solidFill>
              </a:rPr>
              <a:t>audio</a:t>
            </a:r>
            <a:r>
              <a:rPr lang="en-US"/>
              <a:t>?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72713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4" name="Text Box 1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72717" name="Picture 13" descr="Fig02-18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4343400"/>
            <a:ext cx="3429000" cy="1860550"/>
          </a:xfrm>
          <a:prstGeom prst="rect">
            <a:avLst/>
          </a:prstGeom>
          <a:noFill/>
        </p:spPr>
      </p:pic>
      <p:sp>
        <p:nvSpPr>
          <p:cNvPr id="72719" name="Line 15"/>
          <p:cNvSpPr>
            <a:spLocks noChangeShapeType="1"/>
          </p:cNvSpPr>
          <p:nvPr/>
        </p:nvSpPr>
        <p:spPr bwMode="auto">
          <a:xfrm>
            <a:off x="7696200" y="2743200"/>
            <a:ext cx="0" cy="1676400"/>
          </a:xfrm>
          <a:prstGeom prst="line">
            <a:avLst/>
          </a:prstGeom>
          <a:noFill/>
          <a:ln w="762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721" name="Rectangle 17"/>
          <p:cNvSpPr>
            <a:spLocks noChangeArrowheads="1"/>
          </p:cNvSpPr>
          <p:nvPr/>
        </p:nvSpPr>
        <p:spPr bwMode="auto">
          <a:xfrm>
            <a:off x="304800" y="1600200"/>
            <a:ext cx="5257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200" b="1">
                <a:solidFill>
                  <a:srgbClr val="000000"/>
                </a:solidFill>
                <a:latin typeface="Times New Roman" charset="0"/>
              </a:rPr>
              <a:t>Music, speech, or any other sound</a:t>
            </a:r>
          </a:p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200" b="1">
                <a:solidFill>
                  <a:srgbClr val="000000"/>
                </a:solidFill>
                <a:latin typeface="Times New Roman" charset="0"/>
              </a:rPr>
              <a:t>Individual compressed sound files that you download from the Web to your computer</a:t>
            </a:r>
          </a:p>
        </p:txBody>
      </p:sp>
      <p:sp>
        <p:nvSpPr>
          <p:cNvPr id="72722" name="Rectangle 18"/>
          <p:cNvSpPr>
            <a:spLocks noChangeArrowheads="1"/>
          </p:cNvSpPr>
          <p:nvPr/>
        </p:nvSpPr>
        <p:spPr bwMode="auto">
          <a:xfrm>
            <a:off x="304800" y="3048000"/>
            <a:ext cx="5257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28700" lvl="2" indent="-457200">
              <a:spcBef>
                <a:spcPct val="20000"/>
              </a:spcBef>
              <a:buClr>
                <a:srgbClr val="D94439"/>
              </a:buClr>
              <a:buFont typeface="Wingdings" pitchFamily="2" charset="2"/>
              <a:buChar char="§"/>
            </a:pPr>
            <a:r>
              <a:rPr kumimoji="1" lang="en-US" sz="2000">
                <a:solidFill>
                  <a:srgbClr val="000000"/>
                </a:solidFill>
                <a:latin typeface="Times New Roman" charset="0"/>
              </a:rPr>
              <a:t>Common Web audio file formats are </a:t>
            </a:r>
            <a:r>
              <a:rPr kumimoji="1" lang="en-US" sz="2000">
                <a:solidFill>
                  <a:schemeClr val="bg2"/>
                </a:solidFill>
                <a:latin typeface="Times New Roman" charset="0"/>
              </a:rPr>
              <a:t>AA, AAC, AIFF, ASF, </a:t>
            </a:r>
            <a:r>
              <a:rPr kumimoji="1" lang="en-US" sz="2200" b="1">
                <a:solidFill>
                  <a:srgbClr val="D94439"/>
                </a:solidFill>
              </a:rPr>
              <a:t>MP3</a:t>
            </a:r>
            <a:r>
              <a:rPr kumimoji="1" lang="en-US" sz="2000">
                <a:solidFill>
                  <a:schemeClr val="bg2"/>
                </a:solidFill>
                <a:latin typeface="Times New Roman" charset="0"/>
              </a:rPr>
              <a:t>, WAV, WMA, RA, and QT</a:t>
            </a:r>
          </a:p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200" b="1">
                <a:solidFill>
                  <a:srgbClr val="000000"/>
                </a:solidFill>
                <a:latin typeface="Times New Roman" charset="0"/>
              </a:rPr>
              <a:t>Once downloaded, you can play (listen to) the contents of the files</a:t>
            </a:r>
          </a:p>
        </p:txBody>
      </p:sp>
      <p:pic>
        <p:nvPicPr>
          <p:cNvPr id="72725" name="Picture 21" descr="04-069-fig2-20-ar3"/>
          <p:cNvPicPr>
            <a:picLocks noChangeAspect="1" noChangeArrowheads="1"/>
          </p:cNvPicPr>
          <p:nvPr/>
        </p:nvPicPr>
        <p:blipFill>
          <a:blip r:embed="rId3"/>
          <a:srcRect t="9502" r="51788" b="44893"/>
          <a:stretch>
            <a:fillRect/>
          </a:stretch>
        </p:blipFill>
        <p:spPr bwMode="auto">
          <a:xfrm>
            <a:off x="6400800" y="914400"/>
            <a:ext cx="2438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2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2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2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bldLvl="5" autoUpdateAnimBg="0" advAuto="1000"/>
      <p:bldP spid="72719" grpId="0" animBg="1"/>
      <p:bldP spid="72721" grpId="0" build="p" bldLvl="5" autoUpdateAnimBg="0" advAuto="3000"/>
      <p:bldP spid="72722" grpId="0" build="p" bldLvl="5" autoUpdateAnimBg="0" advAuto="4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World Wide Web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4419600" cy="661987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What is </a:t>
            </a:r>
            <a:r>
              <a:rPr lang="en-US">
                <a:solidFill>
                  <a:srgbClr val="D94439"/>
                </a:solidFill>
              </a:rPr>
              <a:t>streaming</a:t>
            </a:r>
            <a:r>
              <a:rPr lang="en-US">
                <a:solidFill>
                  <a:schemeClr val="bg2"/>
                </a:solidFill>
              </a:rPr>
              <a:t> audio</a:t>
            </a:r>
            <a:r>
              <a:rPr lang="en-US"/>
              <a:t>?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74776" name="AutoShape 24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7" name="Text Box 25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4796" name="AutoShape 44"/>
          <p:cNvSpPr>
            <a:spLocks noChangeArrowheads="1"/>
          </p:cNvSpPr>
          <p:nvPr/>
        </p:nvSpPr>
        <p:spPr bwMode="auto">
          <a:xfrm>
            <a:off x="1600200" y="2057400"/>
            <a:ext cx="2590800" cy="2590800"/>
          </a:xfrm>
          <a:prstGeom prst="plaque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The process of</a:t>
            </a:r>
            <a:br>
              <a:rPr lang="en-US"/>
            </a:br>
            <a:r>
              <a:rPr lang="en-US"/>
              <a:t>transferring audio</a:t>
            </a:r>
            <a:br>
              <a:rPr lang="en-US"/>
            </a:br>
            <a:r>
              <a:rPr lang="en-US"/>
              <a:t>in a continuous</a:t>
            </a:r>
            <a:br>
              <a:rPr lang="en-US"/>
            </a:br>
            <a:r>
              <a:rPr lang="en-US"/>
              <a:t>and even flow</a:t>
            </a:r>
          </a:p>
        </p:txBody>
      </p:sp>
      <p:sp>
        <p:nvSpPr>
          <p:cNvPr id="74798" name="AutoShape 46"/>
          <p:cNvSpPr>
            <a:spLocks noChangeArrowheads="1"/>
          </p:cNvSpPr>
          <p:nvPr/>
        </p:nvSpPr>
        <p:spPr bwMode="auto">
          <a:xfrm>
            <a:off x="4724400" y="2057400"/>
            <a:ext cx="2590800" cy="2590800"/>
          </a:xfrm>
          <a:prstGeom prst="plaque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Enables you to</a:t>
            </a:r>
            <a:br>
              <a:rPr lang="en-US"/>
            </a:br>
            <a:r>
              <a:rPr lang="en-US"/>
              <a:t>listen to music</a:t>
            </a:r>
            <a:br>
              <a:rPr lang="en-US"/>
            </a:br>
            <a:r>
              <a:rPr lang="en-US"/>
              <a:t>as it downloads</a:t>
            </a:r>
            <a:br>
              <a:rPr lang="en-US"/>
            </a:br>
            <a:r>
              <a:rPr lang="en-US"/>
              <a:t>to your computer</a:t>
            </a:r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0" y="4800600"/>
            <a:ext cx="1981200" cy="1295400"/>
            <a:chOff x="0" y="3024"/>
            <a:chExt cx="1248" cy="816"/>
          </a:xfrm>
        </p:grpSpPr>
        <p:sp>
          <p:nvSpPr>
            <p:cNvPr id="74800" name="Rectangle 48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Link,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Chapter 2, Click Web Link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then click Streaming Media below Chapter 2</a:t>
              </a:r>
            </a:p>
          </p:txBody>
        </p:sp>
        <p:sp>
          <p:nvSpPr>
            <p:cNvPr id="74801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5187 w 21600"/>
                <a:gd name="T1" fmla="*/ 21600 h 21600"/>
                <a:gd name="T2" fmla="*/ 0 w 21600"/>
                <a:gd name="T3" fmla="*/ 17509 h 21600"/>
                <a:gd name="T4" fmla="*/ 21600 w 21600"/>
                <a:gd name="T5" fmla="*/ 0 h 21600"/>
                <a:gd name="T6" fmla="*/ 0 w 21600"/>
                <a:gd name="T7" fmla="*/ 0 h 21600"/>
                <a:gd name="T8" fmla="*/ 10800 w 21600"/>
                <a:gd name="T9" fmla="*/ 0 h 21600"/>
                <a:gd name="T10" fmla="*/ 21600 w 21600"/>
                <a:gd name="T11" fmla="*/ 0 h 21600"/>
                <a:gd name="T12" fmla="*/ 21600 w 21600"/>
                <a:gd name="T13" fmla="*/ 10800 h 21600"/>
                <a:gd name="T14" fmla="*/ 21600 w 21600"/>
                <a:gd name="T15" fmla="*/ 21600 h 21600"/>
                <a:gd name="T16" fmla="*/ 10800 w 21600"/>
                <a:gd name="T17" fmla="*/ 21600 h 21600"/>
                <a:gd name="T18" fmla="*/ 0 w 21600"/>
                <a:gd name="T19" fmla="*/ 10800 h 21600"/>
                <a:gd name="T20" fmla="*/ 1955 w 21600"/>
                <a:gd name="T21" fmla="*/ 12829 h 21600"/>
                <a:gd name="T22" fmla="*/ 19814 w 21600"/>
                <a:gd name="T23" fmla="*/ 207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4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4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bldLvl="5" autoUpdateAnimBg="0" advAuto="1000"/>
      <p:bldP spid="74796" grpId="0" animBg="1"/>
      <p:bldP spid="747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World Wide Web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r>
              <a:rPr lang="en-US"/>
              <a:t>What is </a:t>
            </a:r>
            <a:r>
              <a:rPr lang="en-US">
                <a:solidFill>
                  <a:srgbClr val="D94439"/>
                </a:solidFill>
              </a:rPr>
              <a:t>video</a:t>
            </a:r>
            <a:r>
              <a:rPr lang="en-US"/>
              <a:t>?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76809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0" name="Text Box 10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304800" y="1524000"/>
            <a:ext cx="85852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Consists of full-motion images that are</a:t>
            </a:r>
            <a:br>
              <a:rPr kumimoji="1" lang="en-US" sz="2600" b="1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played back at various speeds</a:t>
            </a:r>
          </a:p>
          <a:p>
            <a:pPr marL="609600" lvl="1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chemeClr val="bg2"/>
                </a:solidFill>
                <a:latin typeface="Times New Roman" charset="0"/>
              </a:rPr>
              <a:t>MPEG (Moving Pictures Experts Group)</a:t>
            </a: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 </a:t>
            </a:r>
            <a:br>
              <a:rPr kumimoji="1" lang="en-US" sz="2600" b="1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is popular video compression</a:t>
            </a:r>
            <a:br>
              <a:rPr kumimoji="1" lang="en-US" sz="2600" b="1">
                <a:solidFill>
                  <a:srgbClr val="000000"/>
                </a:solidFill>
                <a:latin typeface="Times New Roman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charset="0"/>
              </a:rPr>
              <a:t>standard</a:t>
            </a:r>
          </a:p>
        </p:txBody>
      </p:sp>
      <p:pic>
        <p:nvPicPr>
          <p:cNvPr id="76813" name="Picture 13" descr="04-069_ch02_fig_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276600"/>
            <a:ext cx="3505200" cy="29210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bldLvl="4" autoUpdateAnimBg="0" advAuto="1000"/>
      <p:bldP spid="76811" grpId="0" build="p" bldLvl="4" autoUpdateAnimBg="0" advAuto="400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925</Words>
  <Application>Microsoft Office PowerPoint</Application>
  <PresentationFormat>On-screen Show (4:3)</PresentationFormat>
  <Paragraphs>200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The Internet and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The World Wide Web</vt:lpstr>
      <vt:lpstr>Web Publishing</vt:lpstr>
      <vt:lpstr>E-Commerce</vt:lpstr>
      <vt:lpstr>Other Internet Services</vt:lpstr>
      <vt:lpstr>Video: E-mail Basics</vt:lpstr>
      <vt:lpstr>Other Internet Services</vt:lpstr>
      <vt:lpstr>Other Internet Services</vt:lpstr>
      <vt:lpstr>Other Internet Services</vt:lpstr>
      <vt:lpstr>Other Internet Services</vt:lpstr>
      <vt:lpstr>Other Internet Services</vt:lpstr>
      <vt:lpstr>Other Internet Services</vt:lpstr>
      <vt:lpstr>Other Internet Services</vt:lpstr>
      <vt:lpstr>Other Internet Services</vt:lpstr>
      <vt:lpstr>Other Internet Services</vt:lpstr>
      <vt:lpstr>Netiquette</vt:lpstr>
      <vt:lpstr>Slide 26</vt:lpstr>
      <vt:lpstr>Questions </vt:lpstr>
      <vt:lpstr>Mid Test Assignment</vt:lpstr>
    </vt:vector>
  </TitlesOfParts>
  <Company>UNIKOM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Internet and World Wide Web</dc:title>
  <dc:creator>MELZZ</dc:creator>
  <cp:lastModifiedBy>MELZZ</cp:lastModifiedBy>
  <cp:revision>8</cp:revision>
  <dcterms:created xsi:type="dcterms:W3CDTF">2012-03-29T02:13:44Z</dcterms:created>
  <dcterms:modified xsi:type="dcterms:W3CDTF">2012-04-12T02:02:48Z</dcterms:modified>
</cp:coreProperties>
</file>