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5FA20-4605-4B4B-94E1-FD1D49F1B407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2A9ED-B6E1-4B33-A953-5346E10B1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2A9ED-B6E1-4B33-A953-5346E10B1D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35635-C0D2-496E-9FE1-61CEDD794BA0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DAFTAR DISTRIBUSI FREKUENSI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Inne</a:t>
            </a:r>
            <a:r>
              <a:rPr lang="en-US" dirty="0" smtClean="0"/>
              <a:t> </a:t>
            </a:r>
            <a:r>
              <a:rPr lang="en-US" dirty="0" err="1" smtClean="0"/>
              <a:t>Novita</a:t>
            </a:r>
            <a:r>
              <a:rPr lang="en-US" dirty="0" smtClean="0"/>
              <a:t> Sari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data </a:t>
            </a:r>
            <a:r>
              <a:rPr lang="en-US" sz="2000" dirty="0" err="1" smtClean="0"/>
              <a:t>mentah</a:t>
            </a:r>
            <a:r>
              <a:rPr lang="en-US" sz="2000" dirty="0" smtClean="0"/>
              <a:t> (data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dikelompokkan</a:t>
            </a:r>
            <a:r>
              <a:rPr lang="en-US" sz="2000" dirty="0" smtClean="0"/>
              <a:t>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rapi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inti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data </a:t>
            </a:r>
            <a:r>
              <a:rPr lang="en-US" sz="2000" dirty="0" err="1" smtClean="0"/>
              <a:t>mentah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sistematis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nilai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terkecil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nilai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lebih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besar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atau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sebaliknya</a:t>
            </a:r>
            <a:r>
              <a:rPr lang="en-US" sz="2000" dirty="0" smtClean="0"/>
              <a:t>)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terurut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PENYUSUNAN DISTRIBUSI FREKUENSI</a:t>
            </a:r>
          </a:p>
          <a:p>
            <a:pPr>
              <a:lnSpc>
                <a:spcPct val="150000"/>
              </a:lnSpc>
              <a:buNone/>
            </a:pPr>
            <a:r>
              <a:rPr lang="it-IT" sz="2100" dirty="0" smtClean="0"/>
              <a:t>    Sebelum membuat tabel distribusi terlebih dahulu akan diperkenalkan istilah yang digunakan dalam sebuah tabel distribusi frekuensi.</a:t>
            </a:r>
            <a:endParaRPr lang="en-US" sz="2100" dirty="0" smtClean="0"/>
          </a:p>
          <a:p>
            <a:pPr>
              <a:lnSpc>
                <a:spcPct val="150000"/>
              </a:lnSpc>
              <a:buNone/>
            </a:pP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Tabel 3.1 Nilai Ujian Statistik Untuk 50 Mahasiswa Politeknik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45494" y="990600"/>
          <a:ext cx="4812506" cy="2221679"/>
        </p:xfrm>
        <a:graphic>
          <a:graphicData uri="http://schemas.openxmlformats.org/drawingml/2006/table">
            <a:tbl>
              <a:tblPr/>
              <a:tblGrid>
                <a:gridCol w="1027876"/>
                <a:gridCol w="1150748"/>
                <a:gridCol w="1058594"/>
                <a:gridCol w="1575288"/>
              </a:tblGrid>
              <a:tr h="320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Nilai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Ujian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(f)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Batas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Titik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Tengah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 – 59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49,5 - 59,5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60 – 69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59,5 - 69,5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70 – 79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69,5 - 79,5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80 – 89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79,5 - 89,5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84,5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90 – 99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89,5 -99,5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94,5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21564" y="545068"/>
            <a:ext cx="322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62200" y="2100262"/>
          <a:ext cx="4320384" cy="1862140"/>
        </p:xfrm>
        <a:graphic>
          <a:graphicData uri="http://schemas.openxmlformats.org/drawingml/2006/table">
            <a:tbl>
              <a:tblPr/>
              <a:tblGrid>
                <a:gridCol w="720064"/>
                <a:gridCol w="720064"/>
                <a:gridCol w="720064"/>
                <a:gridCol w="720064"/>
                <a:gridCol w="720064"/>
                <a:gridCol w="720064"/>
              </a:tblGrid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7576" y="613827"/>
            <a:ext cx="81692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Buatlah daftar distribusi frekuensi dari data </a:t>
            </a:r>
            <a:r>
              <a:rPr lang="id-ID" sz="1600" dirty="0" smtClean="0"/>
              <a:t>pendapatan  (juta rupiah) </a:t>
            </a:r>
            <a:r>
              <a:rPr lang="nb-NO" sz="1600" dirty="0" smtClean="0"/>
              <a:t>untuk </a:t>
            </a:r>
          </a:p>
          <a:p>
            <a:r>
              <a:rPr lang="id-ID" sz="1600" dirty="0" smtClean="0"/>
              <a:t>3</a:t>
            </a:r>
            <a:r>
              <a:rPr lang="nb-NO" sz="1600" dirty="0" smtClean="0"/>
              <a:t>0 </a:t>
            </a:r>
            <a:r>
              <a:rPr lang="id-ID" sz="1600" dirty="0" smtClean="0"/>
              <a:t>toko komputer</a:t>
            </a:r>
            <a:r>
              <a:rPr lang="nb-NO" sz="1600" dirty="0" smtClean="0"/>
              <a:t> berikut </a:t>
            </a:r>
            <a:r>
              <a:rPr lang="id-ID" sz="1600" dirty="0" smtClean="0"/>
              <a:t>ini </a:t>
            </a:r>
            <a:r>
              <a:rPr lang="nb-NO" sz="1600" dirty="0" smtClean="0"/>
              <a:t>:</a:t>
            </a:r>
            <a:endParaRPr lang="en-US" sz="1600" dirty="0" smtClean="0"/>
          </a:p>
          <a:p>
            <a:r>
              <a:rPr lang="id-ID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1600200"/>
            <a:ext cx="6044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Data </a:t>
            </a:r>
            <a:r>
              <a:rPr lang="en-US" sz="1600" dirty="0" err="1" smtClean="0"/>
              <a:t>pendapatan</a:t>
            </a:r>
            <a:r>
              <a:rPr lang="en-US" sz="1600" dirty="0" smtClean="0"/>
              <a:t> (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juta</a:t>
            </a:r>
            <a:r>
              <a:rPr lang="en-US" sz="1600" dirty="0" smtClean="0"/>
              <a:t> rupiah) 30 </a:t>
            </a:r>
            <a:r>
              <a:rPr lang="en-US" sz="1600" dirty="0" err="1" smtClean="0"/>
              <a:t>toko</a:t>
            </a:r>
            <a:r>
              <a:rPr lang="en-US" sz="1600" dirty="0" smtClean="0"/>
              <a:t> </a:t>
            </a:r>
            <a:r>
              <a:rPr lang="en-US" sz="1600" dirty="0" err="1" smtClean="0"/>
              <a:t>komputer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191000"/>
            <a:ext cx="720139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600" dirty="0" smtClean="0"/>
              <a:t>1. </a:t>
            </a:r>
            <a:r>
              <a:rPr lang="id-ID" sz="1600" dirty="0" smtClean="0"/>
              <a:t>Tentukan nilai</a:t>
            </a:r>
            <a:r>
              <a:rPr lang="nb-NO" sz="1600" dirty="0" smtClean="0"/>
              <a:t> dari </a:t>
            </a:r>
            <a:r>
              <a:rPr lang="nb-NO" sz="1600" i="1" dirty="0" smtClean="0"/>
              <a:t>data terkecil</a:t>
            </a:r>
            <a:r>
              <a:rPr lang="id-ID" sz="1600" dirty="0" smtClean="0"/>
              <a:t>, </a:t>
            </a:r>
            <a:r>
              <a:rPr lang="nb-NO" sz="1600" i="1" dirty="0" smtClean="0"/>
              <a:t>data terbesar</a:t>
            </a:r>
            <a:r>
              <a:rPr lang="id-ID" sz="1600" dirty="0" smtClean="0"/>
              <a:t>, dan </a:t>
            </a:r>
            <a:r>
              <a:rPr lang="id-ID" sz="1600" i="1" dirty="0" smtClean="0"/>
              <a:t>banyak data.</a:t>
            </a:r>
            <a:endParaRPr lang="en-US" sz="1600" dirty="0" smtClean="0"/>
          </a:p>
          <a:p>
            <a:r>
              <a:rPr lang="en-US" sz="1600" b="1" dirty="0" smtClean="0"/>
              <a:t>    </a:t>
            </a:r>
            <a:r>
              <a:rPr lang="id-ID" sz="1600" b="1" dirty="0" smtClean="0"/>
              <a:t>D</a:t>
            </a:r>
            <a:r>
              <a:rPr lang="nb-NO" sz="1600" b="1" dirty="0" smtClean="0"/>
              <a:t>ata terkecil (DK)   </a:t>
            </a:r>
            <a:r>
              <a:rPr lang="nb-NO" sz="1600" dirty="0" smtClean="0"/>
              <a:t>=  50 </a:t>
            </a:r>
            <a:endParaRPr lang="en-US" sz="1600" dirty="0" smtClean="0"/>
          </a:p>
          <a:p>
            <a:r>
              <a:rPr lang="en-US" sz="1600" b="1" dirty="0" smtClean="0"/>
              <a:t>    </a:t>
            </a:r>
            <a:r>
              <a:rPr lang="id-ID" sz="1600" b="1" dirty="0" smtClean="0"/>
              <a:t>D</a:t>
            </a:r>
            <a:r>
              <a:rPr lang="nb-NO" sz="1600" b="1" dirty="0" smtClean="0"/>
              <a:t>ata terbesa</a:t>
            </a:r>
            <a:r>
              <a:rPr lang="id-ID" sz="1600" b="1" dirty="0" smtClean="0"/>
              <a:t>r (DB)</a:t>
            </a:r>
            <a:r>
              <a:rPr lang="nb-NO" sz="1600" dirty="0" smtClean="0"/>
              <a:t> = </a:t>
            </a:r>
            <a:r>
              <a:rPr lang="en-US" sz="1600" dirty="0" smtClean="0"/>
              <a:t> 85</a:t>
            </a:r>
          </a:p>
          <a:p>
            <a:r>
              <a:rPr lang="en-US" sz="1600" b="1" dirty="0" smtClean="0"/>
              <a:t>    </a:t>
            </a:r>
            <a:r>
              <a:rPr lang="id-ID" sz="1600" b="1" dirty="0" smtClean="0"/>
              <a:t>Banyak data (N)</a:t>
            </a:r>
            <a:r>
              <a:rPr lang="id-ID" sz="1600" dirty="0" smtClean="0"/>
              <a:t> </a:t>
            </a:r>
            <a:r>
              <a:rPr lang="en-US" sz="1600" dirty="0" smtClean="0"/>
              <a:t>    </a:t>
            </a:r>
            <a:r>
              <a:rPr lang="id-ID" sz="1600" dirty="0" smtClean="0"/>
              <a:t>=</a:t>
            </a:r>
            <a:r>
              <a:rPr lang="en-US" sz="1600" dirty="0" smtClean="0"/>
              <a:t>  30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9904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b-NO" sz="1600" dirty="0" smtClean="0"/>
              <a:t>2. Tentukan rentang, yaitu nilai data terbesar dikurangi nilai data terkecil.</a:t>
            </a: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    </a:t>
            </a:r>
            <a:r>
              <a:rPr lang="id-ID" sz="1600" b="1" dirty="0" smtClean="0"/>
              <a:t>R</a:t>
            </a:r>
            <a:r>
              <a:rPr lang="nb-NO" sz="1600" b="1" dirty="0" smtClean="0"/>
              <a:t>entang = </a:t>
            </a:r>
            <a:r>
              <a:rPr lang="id-ID" sz="1600" b="1" dirty="0" smtClean="0"/>
              <a:t>DB – DK = </a:t>
            </a:r>
            <a:r>
              <a:rPr lang="en-US" sz="1600" b="1" dirty="0" smtClean="0"/>
              <a:t> 85 – 30 = 35</a:t>
            </a:r>
          </a:p>
          <a:p>
            <a:pPr>
              <a:buNone/>
            </a:pPr>
            <a:endParaRPr lang="en-US" sz="1600" b="1" dirty="0" smtClean="0"/>
          </a:p>
          <a:p>
            <a:pPr lvl="0">
              <a:buNone/>
            </a:pPr>
            <a:r>
              <a:rPr lang="en-US" sz="1600" dirty="0" smtClean="0"/>
              <a:t>3.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yang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   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aturan</a:t>
            </a:r>
            <a:r>
              <a:rPr lang="en-US" sz="1600" dirty="0" smtClean="0"/>
              <a:t> </a:t>
            </a:r>
            <a:r>
              <a:rPr lang="en-US" sz="1600" dirty="0" err="1" smtClean="0"/>
              <a:t>Sturges</a:t>
            </a:r>
            <a:r>
              <a:rPr lang="en-US" sz="1600" dirty="0" smtClean="0"/>
              <a:t> :</a:t>
            </a:r>
          </a:p>
          <a:p>
            <a:pPr>
              <a:buNone/>
            </a:pPr>
            <a:r>
              <a:rPr lang="en-US" sz="1600" b="1" dirty="0" smtClean="0"/>
              <a:t>    </a:t>
            </a:r>
            <a:r>
              <a:rPr lang="en-US" sz="1600" b="1" dirty="0" err="1" smtClean="0"/>
              <a:t>Banyak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kelas</a:t>
            </a:r>
            <a:r>
              <a:rPr lang="en-US" sz="1600" b="1" dirty="0" smtClean="0"/>
              <a:t> = 1 + 3,3 log </a:t>
            </a:r>
            <a:r>
              <a:rPr lang="id-ID" sz="1600" b="1" dirty="0" smtClean="0"/>
              <a:t>N = </a:t>
            </a:r>
            <a:r>
              <a:rPr lang="en-US" sz="1600" b="1" dirty="0" smtClean="0"/>
              <a:t>1 + 3,3 log 30 = 5,87 ≈ 6</a:t>
            </a: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r>
              <a:rPr lang="en-US" sz="1600" dirty="0" smtClean="0"/>
              <a:t>4.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panjang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(p).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nb-NO" dirty="0" smtClean="0"/>
              <a:t> </a:t>
            </a:r>
            <a:endParaRPr lang="en-US" dirty="0" smtClean="0"/>
          </a:p>
          <a:p>
            <a:pPr lvl="0">
              <a:buNone/>
            </a:pPr>
            <a:r>
              <a:rPr lang="en-US" sz="1600" dirty="0" smtClean="0"/>
              <a:t>5.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ujung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b="1" dirty="0" smtClean="0"/>
              <a:t>     </a:t>
            </a:r>
            <a:r>
              <a:rPr lang="id-ID" sz="1600" b="1" dirty="0" smtClean="0"/>
              <a:t>UBK Pertama </a:t>
            </a:r>
            <a:r>
              <a:rPr lang="id-ID" sz="1600" dirty="0" smtClean="0"/>
              <a:t>= </a:t>
            </a:r>
            <a:r>
              <a:rPr lang="en-US" sz="1600" dirty="0" smtClean="0"/>
              <a:t> 50 (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ambil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data </a:t>
            </a:r>
            <a:r>
              <a:rPr lang="en-US" sz="1600" dirty="0" err="1" smtClean="0"/>
              <a:t>terkecil</a:t>
            </a:r>
            <a:r>
              <a:rPr lang="en-US" sz="1600" dirty="0" smtClean="0"/>
              <a:t>)</a:t>
            </a:r>
          </a:p>
          <a:p>
            <a:pPr>
              <a:buNone/>
            </a:pPr>
            <a:endParaRPr lang="en-US" sz="1600" dirty="0" smtClean="0"/>
          </a:p>
          <a:p>
            <a:pPr lvl="0">
              <a:buNone/>
            </a:pPr>
            <a:r>
              <a:rPr lang="en-US" sz="1600" dirty="0" smtClean="0"/>
              <a:t>6. 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P=6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memulai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terkecil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50 – 55,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    56 – 61. ( </a:t>
            </a:r>
            <a:r>
              <a:rPr lang="en-US" sz="1600" dirty="0" err="1" smtClean="0"/>
              <a:t>ingat</a:t>
            </a:r>
            <a:r>
              <a:rPr lang="en-US" sz="1600" dirty="0" smtClean="0"/>
              <a:t> </a:t>
            </a:r>
            <a:r>
              <a:rPr lang="en-US" sz="1600" dirty="0" err="1" smtClean="0"/>
              <a:t>Perbedaan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ujung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ujung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</a:t>
            </a:r>
            <a:r>
              <a:rPr lang="en-US" sz="1600" dirty="0" err="1" smtClean="0"/>
              <a:t>sebelumnya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data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 smtClean="0"/>
              <a:t>satuan</a:t>
            </a:r>
            <a:r>
              <a:rPr lang="en-US" sz="1600" dirty="0" smtClean="0"/>
              <a:t>, </a:t>
            </a:r>
            <a:r>
              <a:rPr lang="en-US" sz="1600" dirty="0" err="1" smtClean="0"/>
              <a:t>sepersepuluh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data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desimal</a:t>
            </a:r>
            <a:r>
              <a:rPr lang="en-US" sz="1600" dirty="0" smtClean="0"/>
              <a:t>, </a:t>
            </a:r>
            <a:r>
              <a:rPr lang="en-US" sz="1600" dirty="0" err="1" smtClean="0"/>
              <a:t>seperseratus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data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desimal</a:t>
            </a:r>
            <a:r>
              <a:rPr lang="en-US" sz="1600" dirty="0" smtClean="0"/>
              <a:t>, </a:t>
            </a:r>
            <a:r>
              <a:rPr lang="en-US" sz="1600" dirty="0" err="1" smtClean="0"/>
              <a:t>dst</a:t>
            </a:r>
            <a:r>
              <a:rPr lang="en-US" sz="1600" dirty="0" smtClean="0"/>
              <a:t>. )</a:t>
            </a:r>
          </a:p>
          <a:p>
            <a:pPr>
              <a:buNone/>
            </a:pPr>
            <a:r>
              <a:rPr lang="en-US" sz="1600" b="1" dirty="0" smtClean="0"/>
              <a:t> 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514475" y="2819400"/>
          <a:ext cx="3643423" cy="609600"/>
        </p:xfrm>
        <a:graphic>
          <a:graphicData uri="http://schemas.openxmlformats.org/presentationml/2006/ole">
            <p:oleObj spid="_x0000_s19457" name="Equation" r:id="rId3" imgW="22225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7.  </a:t>
            </a:r>
            <a:r>
              <a:rPr lang="en-US" sz="1600" dirty="0" err="1" smtClean="0"/>
              <a:t>Buat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penolong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8.  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daftar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frekuensinya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1066800"/>
          <a:ext cx="5062539" cy="2057398"/>
        </p:xfrm>
        <a:graphic>
          <a:graphicData uri="http://schemas.openxmlformats.org/drawingml/2006/table">
            <a:tbl>
              <a:tblPr/>
              <a:tblGrid>
                <a:gridCol w="936548"/>
                <a:gridCol w="1404391"/>
                <a:gridCol w="1676292"/>
                <a:gridCol w="1045308"/>
              </a:tblGrid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b="1" dirty="0" err="1">
                          <a:latin typeface="Book Antiqua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 Interval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Tabulasi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50 – 55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56 – 61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62 - 67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  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68 – 73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   IIII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74 – 79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80 – 85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III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5" name="AutoShape 5"/>
          <p:cNvSpPr>
            <a:spLocks noChangeShapeType="1"/>
          </p:cNvSpPr>
          <p:nvPr/>
        </p:nvSpPr>
        <p:spPr bwMode="auto">
          <a:xfrm>
            <a:off x="4752975" y="2604052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/>
          <p:cNvSpPr>
            <a:spLocks noChangeShapeType="1"/>
          </p:cNvSpPr>
          <p:nvPr/>
        </p:nvSpPr>
        <p:spPr bwMode="auto">
          <a:xfrm>
            <a:off x="4557503" y="2312923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" name="AutoShape 2"/>
          <p:cNvSpPr>
            <a:spLocks noChangeShapeType="1"/>
          </p:cNvSpPr>
          <p:nvPr/>
        </p:nvSpPr>
        <p:spPr bwMode="auto">
          <a:xfrm>
            <a:off x="4750904" y="1729823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" name="AutoShape 3"/>
          <p:cNvSpPr>
            <a:spLocks noChangeShapeType="1"/>
          </p:cNvSpPr>
          <p:nvPr/>
        </p:nvSpPr>
        <p:spPr bwMode="auto">
          <a:xfrm>
            <a:off x="4955071" y="2312508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1" name="AutoShape 1"/>
          <p:cNvSpPr>
            <a:spLocks noChangeShapeType="1"/>
          </p:cNvSpPr>
          <p:nvPr/>
        </p:nvSpPr>
        <p:spPr bwMode="auto">
          <a:xfrm>
            <a:off x="4676775" y="2034208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14600" y="4221480"/>
          <a:ext cx="3657600" cy="2026920"/>
        </p:xfrm>
        <a:graphic>
          <a:graphicData uri="http://schemas.openxmlformats.org/drawingml/2006/table">
            <a:tbl>
              <a:tblPr/>
              <a:tblGrid>
                <a:gridCol w="2096869"/>
                <a:gridCol w="1560731"/>
              </a:tblGrid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Book Antiqua"/>
                          <a:ea typeface="Times New Roman"/>
                          <a:cs typeface="Arial"/>
                        </a:rPr>
                        <a:t>Pendapatan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50 – 55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56 – 61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62 - 67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68 – 73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74 – 79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80 – 85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95400" y="3810000"/>
            <a:ext cx="7061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 </a:t>
            </a:r>
            <a:r>
              <a:rPr lang="en-US" sz="1400" dirty="0" err="1" smtClean="0"/>
              <a:t>frekuensi</a:t>
            </a:r>
            <a:r>
              <a:rPr lang="en-US" sz="1400" dirty="0" smtClean="0"/>
              <a:t> </a:t>
            </a:r>
            <a:r>
              <a:rPr lang="en-US" sz="1400" dirty="0" err="1" smtClean="0"/>
              <a:t>pendapatan</a:t>
            </a:r>
            <a:r>
              <a:rPr lang="en-US" sz="1400" dirty="0" smtClean="0"/>
              <a:t> (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juta</a:t>
            </a:r>
            <a:r>
              <a:rPr lang="en-US" sz="1400" dirty="0" smtClean="0"/>
              <a:t> rupiah) 30 </a:t>
            </a:r>
            <a:r>
              <a:rPr lang="en-US" sz="1400" dirty="0" err="1" smtClean="0"/>
              <a:t>toko</a:t>
            </a:r>
            <a:r>
              <a:rPr lang="en-US" sz="1400" dirty="0" smtClean="0"/>
              <a:t> </a:t>
            </a:r>
            <a:r>
              <a:rPr lang="en-US" sz="1400" dirty="0" err="1" smtClean="0"/>
              <a:t>komputer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5000" y="609600"/>
          <a:ext cx="5101431" cy="2362200"/>
        </p:xfrm>
        <a:graphic>
          <a:graphicData uri="http://schemas.openxmlformats.org/drawingml/2006/table">
            <a:tbl>
              <a:tblPr/>
              <a:tblGrid>
                <a:gridCol w="1261690"/>
                <a:gridCol w="1042997"/>
                <a:gridCol w="1244866"/>
                <a:gridCol w="1551878"/>
              </a:tblGrid>
              <a:tr h="35980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Pendapatan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Frekuensi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batas kelas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titik tengah kelas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50 – 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49.5 - 55.5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56 – 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55.5 -61.5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62 - 67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61.5 - 67.5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68 – 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67.5 - 72.5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74 – 79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73.5 - 78.5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80 – 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79.5 - 84.5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3962400"/>
          <a:ext cx="2819400" cy="2285997"/>
        </p:xfrm>
        <a:graphic>
          <a:graphicData uri="http://schemas.openxmlformats.org/drawingml/2006/table">
            <a:tbl>
              <a:tblPr/>
              <a:tblGrid>
                <a:gridCol w="1543467"/>
                <a:gridCol w="1275933"/>
              </a:tblGrid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Pendapatan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Frekuensi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50 – 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56 – 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62 - 67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68 – 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74 – 79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80 – 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65700" y="3905250"/>
          <a:ext cx="3035300" cy="2343152"/>
        </p:xfrm>
        <a:graphic>
          <a:graphicData uri="http://schemas.openxmlformats.org/drawingml/2006/table">
            <a:tbl>
              <a:tblPr/>
              <a:tblGrid>
                <a:gridCol w="1351051"/>
                <a:gridCol w="1684249"/>
              </a:tblGrid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Pendapatan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Frek relatif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50 – 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3.333333333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56 – 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16.66666667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62 - 67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68 – 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33.33333333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74 – 79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16.66666667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80 – 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Jumlah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3214" y="3352800"/>
            <a:ext cx="355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 </a:t>
            </a:r>
            <a:r>
              <a:rPr lang="en-US" sz="1400" dirty="0" err="1" smtClean="0"/>
              <a:t>frekuensi</a:t>
            </a:r>
            <a:r>
              <a:rPr lang="en-US" sz="1400" dirty="0" smtClean="0"/>
              <a:t> </a:t>
            </a:r>
            <a:r>
              <a:rPr lang="en-US" sz="1400" dirty="0" err="1" smtClean="0"/>
              <a:t>pendapatan</a:t>
            </a:r>
            <a:endParaRPr lang="en-US" sz="1400" dirty="0" smtClean="0"/>
          </a:p>
          <a:p>
            <a:pPr algn="ctr"/>
            <a:r>
              <a:rPr lang="en-US" sz="1400" dirty="0" smtClean="0"/>
              <a:t>30 </a:t>
            </a:r>
            <a:r>
              <a:rPr lang="en-US" sz="1400" dirty="0" err="1" smtClean="0"/>
              <a:t>toko</a:t>
            </a:r>
            <a:r>
              <a:rPr lang="en-US" sz="1400" dirty="0" smtClean="0"/>
              <a:t> </a:t>
            </a:r>
            <a:r>
              <a:rPr lang="en-US" sz="1400" dirty="0" err="1" smtClean="0"/>
              <a:t>komputer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3286780"/>
            <a:ext cx="2917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 </a:t>
            </a:r>
            <a:r>
              <a:rPr lang="en-US" sz="1400" dirty="0" err="1" smtClean="0"/>
              <a:t>frek</a:t>
            </a:r>
            <a:r>
              <a:rPr lang="en-US" sz="1400" dirty="0" smtClean="0"/>
              <a:t>. </a:t>
            </a:r>
            <a:r>
              <a:rPr lang="en-US" sz="1400" dirty="0" err="1" smtClean="0"/>
              <a:t>Relatif</a:t>
            </a:r>
            <a:endParaRPr lang="en-US" sz="1400" dirty="0" smtClean="0"/>
          </a:p>
          <a:p>
            <a:pPr algn="ctr"/>
            <a:r>
              <a:rPr lang="en-US" sz="1400" dirty="0" err="1" smtClean="0"/>
              <a:t>Pendapatan</a:t>
            </a:r>
            <a:r>
              <a:rPr lang="en-US" sz="1400" dirty="0" smtClean="0"/>
              <a:t> 30 </a:t>
            </a:r>
            <a:r>
              <a:rPr lang="en-US" sz="1400" dirty="0" err="1" smtClean="0"/>
              <a:t>toko</a:t>
            </a:r>
            <a:r>
              <a:rPr lang="en-US" sz="1400" dirty="0" smtClean="0"/>
              <a:t> </a:t>
            </a:r>
            <a:r>
              <a:rPr lang="en-US" sz="1400" dirty="0" err="1" smtClean="0"/>
              <a:t>komputer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4600" y="1447800"/>
          <a:ext cx="4320380" cy="3395664"/>
        </p:xfrm>
        <a:graphic>
          <a:graphicData uri="http://schemas.openxmlformats.org/drawingml/2006/table">
            <a:tbl>
              <a:tblPr/>
              <a:tblGrid>
                <a:gridCol w="864076"/>
                <a:gridCol w="864076"/>
                <a:gridCol w="864076"/>
                <a:gridCol w="864076"/>
                <a:gridCol w="864076"/>
              </a:tblGrid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685800"/>
            <a:ext cx="6631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Data </a:t>
            </a:r>
            <a:r>
              <a:rPr lang="en-US" sz="1600" b="1" dirty="0" err="1" smtClean="0"/>
              <a:t>Keuntungan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juta</a:t>
            </a:r>
            <a:r>
              <a:rPr lang="en-US" sz="1600" b="1" dirty="0" smtClean="0"/>
              <a:t> rupiah) PT. X</a:t>
            </a:r>
          </a:p>
          <a:p>
            <a:pPr algn="ctr"/>
            <a:r>
              <a:rPr lang="en-US" sz="1600" b="1" dirty="0" err="1" smtClean="0"/>
              <a:t>Tahun</a:t>
            </a:r>
            <a:r>
              <a:rPr lang="en-US" sz="1600" b="1" dirty="0" smtClean="0"/>
              <a:t> 2000 -2004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3496" y="5224046"/>
            <a:ext cx="7687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Buatlah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frekuensi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frekuensi</a:t>
            </a:r>
            <a:r>
              <a:rPr lang="en-US" sz="1600" dirty="0" smtClean="0"/>
              <a:t> </a:t>
            </a:r>
            <a:r>
              <a:rPr lang="en-US" sz="1600" dirty="0" err="1" smtClean="0"/>
              <a:t>relatifnya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6448"/>
            <a:ext cx="8183880" cy="4187952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None/>
            </a:pPr>
            <a:endParaRPr lang="en-US" sz="16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90600" y="2922764"/>
          <a:ext cx="4000500" cy="506236"/>
        </p:xfrm>
        <a:graphic>
          <a:graphicData uri="http://schemas.openxmlformats.org/presentationml/2006/ole">
            <p:oleObj spid="_x0000_s1025" name="Equation" r:id="rId3" imgW="3098800" imgH="3937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114800" y="3531704"/>
          <a:ext cx="2743200" cy="478601"/>
        </p:xfrm>
        <a:graphic>
          <a:graphicData uri="http://schemas.openxmlformats.org/presentationml/2006/ole">
            <p:oleObj spid="_x0000_s1027" name="Equation" r:id="rId4" imgW="22479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635</TotalTime>
  <Words>614</Words>
  <Application>Microsoft Office PowerPoint</Application>
  <PresentationFormat>On-screen Show (4:3)</PresentationFormat>
  <Paragraphs>260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Aspect</vt:lpstr>
      <vt:lpstr>Equation</vt:lpstr>
      <vt:lpstr>DAFTAR DISTRIBUSI FREKUENSI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DAFTAR DISTRIBUSI FREKUENSI &amp; GRAFIK</dc:title>
  <dc:creator>Hp</dc:creator>
  <cp:lastModifiedBy>Hp</cp:lastModifiedBy>
  <cp:revision>29</cp:revision>
  <dcterms:created xsi:type="dcterms:W3CDTF">2012-03-08T03:52:28Z</dcterms:created>
  <dcterms:modified xsi:type="dcterms:W3CDTF">2012-03-17T05:15:57Z</dcterms:modified>
</cp:coreProperties>
</file>