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2"/>
  </p:notesMasterIdLst>
  <p:sldIdLst>
    <p:sldId id="256" r:id="rId3"/>
    <p:sldId id="334" r:id="rId4"/>
    <p:sldId id="257" r:id="rId5"/>
    <p:sldId id="397" r:id="rId6"/>
    <p:sldId id="320" r:id="rId7"/>
    <p:sldId id="399" r:id="rId8"/>
    <p:sldId id="400" r:id="rId9"/>
    <p:sldId id="401" r:id="rId10"/>
    <p:sldId id="427" r:id="rId11"/>
    <p:sldId id="428" r:id="rId12"/>
    <p:sldId id="403" r:id="rId13"/>
    <p:sldId id="404" r:id="rId14"/>
    <p:sldId id="405" r:id="rId15"/>
    <p:sldId id="406" r:id="rId16"/>
    <p:sldId id="429" r:id="rId17"/>
    <p:sldId id="430" r:id="rId18"/>
    <p:sldId id="408" r:id="rId19"/>
    <p:sldId id="409" r:id="rId20"/>
    <p:sldId id="322" r:id="rId21"/>
    <p:sldId id="415" r:id="rId22"/>
    <p:sldId id="416" r:id="rId23"/>
    <p:sldId id="417" r:id="rId24"/>
    <p:sldId id="419" r:id="rId25"/>
    <p:sldId id="420" r:id="rId26"/>
    <p:sldId id="421" r:id="rId27"/>
    <p:sldId id="422" r:id="rId28"/>
    <p:sldId id="425" r:id="rId29"/>
    <p:sldId id="426" r:id="rId30"/>
    <p:sldId id="325" r:id="rId31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52" y="-8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8DF6B-BDF8-4C13-B842-6AFF7C67703F}" type="datetimeFigureOut">
              <a:rPr lang="id-ID" smtClean="0"/>
              <a:t>14/04/2012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21F0A-6DE6-47AF-BC6A-28591CCE23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611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74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73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124700" y="266700"/>
            <a:ext cx="20447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90600" y="266700"/>
            <a:ext cx="59817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2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88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6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0537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954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788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554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271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8171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0819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ahoma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5469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953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3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: Emphasis"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fld id="{A258050E-B668-4FA7-85AD-C750C80A6E9B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471334" y="7062612"/>
            <a:ext cx="3217333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281333" y="7062612"/>
            <a:ext cx="2370667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22667" y="3423334"/>
            <a:ext cx="9652000" cy="1217333"/>
          </a:xfrm>
          <a:prstGeom prst="rect">
            <a:avLst/>
          </a:prstGeom>
        </p:spPr>
        <p:txBody>
          <a:bodyPr lIns="101599" tIns="50799" rIns="101599" bIns="50799">
            <a:normAutofit/>
          </a:bodyPr>
          <a:lstStyle>
            <a:lvl1pPr algn="ctr">
              <a:defRPr lang="en-US" sz="5100" b="1" kern="1200" spc="-167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15502" y="2694169"/>
            <a:ext cx="9660000" cy="710847"/>
          </a:xfrm>
          <a:prstGeom prst="rect">
            <a:avLst/>
          </a:prstGeom>
        </p:spPr>
        <p:txBody>
          <a:bodyPr lIns="101599" tIns="50799" rIns="101599" bIns="50799" anchor="b">
            <a:normAutofit/>
          </a:bodyPr>
          <a:lstStyle>
            <a:lvl1pPr marL="0" indent="0" algn="ctr">
              <a:buNone/>
              <a:defRPr lang="en-US" sz="31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3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2226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90600" y="266700"/>
            <a:ext cx="4013200" cy="231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156200" y="266700"/>
            <a:ext cx="4013200" cy="231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611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2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67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6729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911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5628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990600" y="2235200"/>
            <a:ext cx="81788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ahoma Bold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990600" y="266700"/>
            <a:ext cx="81788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+mj-lt"/>
          <a:ea typeface="+mj-ea"/>
          <a:cs typeface="+mj-cs"/>
          <a:sym typeface="Tahoma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+mj-lt"/>
          <a:ea typeface="+mj-ea"/>
          <a:cs typeface="+mj-cs"/>
          <a:sym typeface="Tahoma Bold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9pPr>
    </p:titleStyle>
    <p:bodyStyle>
      <a:lvl1pPr marL="11445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1pPr>
      <a:lvl2pPr marL="14874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2pPr>
      <a:lvl3pPr marL="18303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3pPr>
      <a:lvl4pPr marL="21859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4pPr>
      <a:lvl5pPr marL="25288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5pPr>
      <a:lvl6pPr marL="29860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6pPr>
      <a:lvl7pPr marL="34432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7pPr>
      <a:lvl8pPr marL="39004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8pPr>
      <a:lvl9pPr marL="43576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3" Type="http://schemas.openxmlformats.org/officeDocument/2006/relationships/tags" Target="../tags/tag147.xml"/><Relationship Id="rId21" Type="http://schemas.openxmlformats.org/officeDocument/2006/relationships/tags" Target="../tags/tag165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tags" Target="../tags/tag164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slideLayout" Target="../slideLayouts/slideLayout13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tags" Target="../tags/tag1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83.xml"/><Relationship Id="rId10" Type="http://schemas.openxmlformats.org/officeDocument/2006/relationships/tags" Target="../tags/tag188.xml"/><Relationship Id="rId4" Type="http://schemas.openxmlformats.org/officeDocument/2006/relationships/tags" Target="../tags/tag182.xml"/><Relationship Id="rId9" Type="http://schemas.openxmlformats.org/officeDocument/2006/relationships/tags" Target="../tags/tag18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92.xml"/><Relationship Id="rId9" Type="http://schemas.openxmlformats.org/officeDocument/2006/relationships/tags" Target="../tags/tag19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02.xml"/><Relationship Id="rId10" Type="http://schemas.openxmlformats.org/officeDocument/2006/relationships/tags" Target="../tags/tag207.xml"/><Relationship Id="rId4" Type="http://schemas.openxmlformats.org/officeDocument/2006/relationships/tags" Target="../tags/tag201.xml"/><Relationship Id="rId9" Type="http://schemas.openxmlformats.org/officeDocument/2006/relationships/tags" Target="../tags/tag20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2" Type="http://schemas.openxmlformats.org/officeDocument/2006/relationships/tags" Target="../tags/tag209.xml"/><Relationship Id="rId16" Type="http://schemas.openxmlformats.org/officeDocument/2006/relationships/slideLayout" Target="../slideLayouts/slideLayout13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10" Type="http://schemas.openxmlformats.org/officeDocument/2006/relationships/tags" Target="../tags/tag217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7.xml"/><Relationship Id="rId4" Type="http://schemas.openxmlformats.org/officeDocument/2006/relationships/tags" Target="../tags/tag2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slideLayout" Target="../slideLayouts/slideLayout13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slideLayout" Target="../slideLayouts/slideLayout13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3" Type="http://schemas.openxmlformats.org/officeDocument/2006/relationships/tags" Target="../tags/tag286.xml"/><Relationship Id="rId21" Type="http://schemas.openxmlformats.org/officeDocument/2006/relationships/tags" Target="../tags/tag304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tags" Target="../tags/tag303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tags" Target="../tags/tag30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10.xml"/><Relationship Id="rId4" Type="http://schemas.openxmlformats.org/officeDocument/2006/relationships/tags" Target="../tags/tag30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tags" Target="../tags/tag342.xml"/><Relationship Id="rId3" Type="http://schemas.openxmlformats.org/officeDocument/2006/relationships/tags" Target="../tags/tag319.xml"/><Relationship Id="rId21" Type="http://schemas.openxmlformats.org/officeDocument/2006/relationships/tags" Target="../tags/tag337.xml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tags" Target="../tags/tag336.xml"/><Relationship Id="rId29" Type="http://schemas.openxmlformats.org/officeDocument/2006/relationships/tags" Target="../tags/tag345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slideLayout" Target="../slideLayouts/slideLayout13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tags" Target="../tags/tag34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3" Type="http://schemas.openxmlformats.org/officeDocument/2006/relationships/tags" Target="../tags/tag349.xml"/><Relationship Id="rId21" Type="http://schemas.openxmlformats.org/officeDocument/2006/relationships/tags" Target="../tags/tag367.xml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tags" Target="../tags/tag366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slideLayout" Target="../slideLayouts/slideLayout13.xml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tags" Target="../tags/tag369.xml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tags" Target="../tags/tag3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74.xml"/><Relationship Id="rId4" Type="http://schemas.openxmlformats.org/officeDocument/2006/relationships/tags" Target="../tags/tag37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adfbipotter.wordpress.com/" TargetMode="External"/><Relationship Id="rId3" Type="http://schemas.openxmlformats.org/officeDocument/2006/relationships/tags" Target="../tags/tag377.xml"/><Relationship Id="rId7" Type="http://schemas.openxmlformats.org/officeDocument/2006/relationships/hyperlink" Target="mailto:adfbipotter@gmail.com" TargetMode="Externa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37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4.emf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oleObject" Target="../embeddings/oleObject1.bin"/><Relationship Id="rId2" Type="http://schemas.openxmlformats.org/officeDocument/2006/relationships/tags" Target="../tags/tag69.xml"/><Relationship Id="rId1" Type="http://schemas.openxmlformats.org/officeDocument/2006/relationships/vmlDrawing" Target="../drawings/vmlDrawing1.vml"/><Relationship Id="rId6" Type="http://schemas.openxmlformats.org/officeDocument/2006/relationships/tags" Target="../tags/tag73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72.xml"/><Relationship Id="rId15" Type="http://schemas.openxmlformats.org/officeDocument/2006/relationships/image" Target="../media/image5.emf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3" Type="http://schemas.openxmlformats.org/officeDocument/2006/relationships/tags" Target="../tags/tag91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 descr="C:\Gambar\yhan\12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6" y="0"/>
            <a:ext cx="1016803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AutoShape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0160000" cy="7632700"/>
          </a:xfrm>
          <a:prstGeom prst="roundRect">
            <a:avLst>
              <a:gd name="adj" fmla="val 2495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37892" name="AutoShap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2730500"/>
            <a:ext cx="9156700" cy="2146300"/>
          </a:xfrm>
          <a:prstGeom prst="roundRect">
            <a:avLst>
              <a:gd name="adj" fmla="val 8870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2657872"/>
            <a:ext cx="9156700" cy="2146300"/>
          </a:xfrm>
        </p:spPr>
        <p:txBody>
          <a:bodyPr anchor="ctr"/>
          <a:lstStyle/>
          <a:p>
            <a:pPr eaLnBrk="1" hangingPunct="1"/>
            <a:r>
              <a:rPr lang="id-ID" sz="6000" dirty="0" smtClean="0">
                <a:solidFill>
                  <a:srgbClr val="E5812E"/>
                </a:solidFill>
              </a:rPr>
              <a:t>Circular Linked List</a:t>
            </a:r>
            <a:endParaRPr lang="en-US" sz="4000" dirty="0" smtClean="0">
              <a:latin typeface="Tahoma" pitchFamily="34" charset="0"/>
              <a:ea typeface="ヒラギノ角ゴ ProN W3" charset="-128"/>
              <a:sym typeface="Tahoma" pitchFamily="34" charset="0"/>
            </a:endParaRPr>
          </a:p>
        </p:txBody>
      </p:sp>
      <p:sp>
        <p:nvSpPr>
          <p:cNvPr id="37894" name="AutoShap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321300" y="5994400"/>
            <a:ext cx="4292600" cy="800100"/>
          </a:xfrm>
          <a:prstGeom prst="roundRect">
            <a:avLst>
              <a:gd name="adj" fmla="val 23806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37895" name="Rectangle 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524500" y="5994400"/>
            <a:ext cx="3873500" cy="1625600"/>
          </a:xfrm>
        </p:spPr>
        <p:txBody>
          <a:bodyPr/>
          <a:lstStyle/>
          <a:p>
            <a:pPr marL="0" indent="0" eaLnBrk="1" hangingPunct="1"/>
            <a:r>
              <a:rPr lang="id-ID" sz="4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Adam M.B.</a:t>
            </a:r>
            <a:endParaRPr lang="en-US" sz="4000" dirty="0" smtClean="0">
              <a:latin typeface="Tahoma" pitchFamily="34" charset="0"/>
              <a:sym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9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1488" y="546894"/>
            <a:ext cx="91513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67" name="Group 66"/>
          <p:cNvGrpSpPr/>
          <p:nvPr>
            <p:custDataLst>
              <p:tags r:id="rId5"/>
            </p:custDataLst>
          </p:nvPr>
        </p:nvGrpSpPr>
        <p:grpSpPr>
          <a:xfrm>
            <a:off x="914400" y="2945904"/>
            <a:ext cx="8077200" cy="1528768"/>
            <a:chOff x="914400" y="1519232"/>
            <a:chExt cx="8077200" cy="1528768"/>
          </a:xfrm>
        </p:grpSpPr>
        <p:grpSp>
          <p:nvGrpSpPr>
            <p:cNvPr id="68" name="Group 3"/>
            <p:cNvGrpSpPr/>
            <p:nvPr/>
          </p:nvGrpSpPr>
          <p:grpSpPr>
            <a:xfrm>
              <a:off x="1944686" y="2362200"/>
              <a:ext cx="1568450" cy="685800"/>
              <a:chOff x="1303417" y="3352800"/>
              <a:chExt cx="1219200" cy="534194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303417" y="3352800"/>
                <a:ext cx="1219200" cy="533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rot="5400000">
                <a:off x="1874917" y="3619500"/>
                <a:ext cx="5334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914400" y="1525009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baru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317750" y="24384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1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35900" y="1524000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akhir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597650" y="2362200"/>
              <a:ext cx="1568450" cy="684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>
              <a:off x="7333569" y="2704588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213100" y="1519232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awal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grpSp>
          <p:nvGrpSpPr>
            <p:cNvPr id="75" name="Group 46"/>
            <p:cNvGrpSpPr/>
            <p:nvPr/>
          </p:nvGrpSpPr>
          <p:grpSpPr>
            <a:xfrm>
              <a:off x="4286250" y="2362200"/>
              <a:ext cx="1568450" cy="684781"/>
              <a:chOff x="5638800" y="2362200"/>
              <a:chExt cx="1447800" cy="684781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638800" y="2362200"/>
                <a:ext cx="144780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 rot="5400000">
                <a:off x="6287952" y="2703648"/>
                <a:ext cx="684781" cy="18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Arrow Connector 75"/>
            <p:cNvCxnSpPr/>
            <p:nvPr/>
          </p:nvCxnSpPr>
          <p:spPr>
            <a:xfrm>
              <a:off x="5607050" y="2667000"/>
              <a:ext cx="990600" cy="1588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4616450" y="24384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2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45300" y="24384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3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79" name="Shape 55"/>
            <p:cNvCxnSpPr>
              <a:stCxn id="71" idx="1"/>
              <a:endCxn id="72" idx="0"/>
            </p:cNvCxnSpPr>
            <p:nvPr/>
          </p:nvCxnSpPr>
          <p:spPr>
            <a:xfrm rot="10800000" flipV="1">
              <a:off x="7381875" y="1816388"/>
              <a:ext cx="454025" cy="545812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hape 33"/>
            <p:cNvCxnSpPr>
              <a:stCxn id="69" idx="3"/>
            </p:cNvCxnSpPr>
            <p:nvPr/>
          </p:nvCxnSpPr>
          <p:spPr>
            <a:xfrm>
              <a:off x="2070100" y="1817397"/>
              <a:ext cx="522287" cy="542927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hape 38"/>
            <p:cNvCxnSpPr>
              <a:stCxn id="74" idx="1"/>
              <a:endCxn id="85" idx="0"/>
            </p:cNvCxnSpPr>
            <p:nvPr/>
          </p:nvCxnSpPr>
          <p:spPr>
            <a:xfrm rot="10800000" flipV="1">
              <a:off x="2728912" y="1811620"/>
              <a:ext cx="484189" cy="55058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3286120" y="2667000"/>
              <a:ext cx="990600" cy="1588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>
            <p:custDataLst>
              <p:tags r:id="rId6"/>
            </p:custDataLst>
          </p:nvPr>
        </p:nvGrpSpPr>
        <p:grpSpPr>
          <a:xfrm>
            <a:off x="1538288" y="4169872"/>
            <a:ext cx="6853240" cy="700882"/>
            <a:chOff x="1538288" y="2743200"/>
            <a:chExt cx="6853240" cy="700882"/>
          </a:xfrm>
        </p:grpSpPr>
        <p:cxnSp>
          <p:nvCxnSpPr>
            <p:cNvPr id="88" name="Straight Connector 87"/>
            <p:cNvCxnSpPr/>
            <p:nvPr/>
          </p:nvCxnSpPr>
          <p:spPr>
            <a:xfrm rot="5400000">
              <a:off x="1209676" y="3086100"/>
              <a:ext cx="6865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538288" y="3432172"/>
              <a:ext cx="6853240" cy="634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1571624" y="2743200"/>
              <a:ext cx="3810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8029569" y="3100388"/>
              <a:ext cx="6865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924800" y="2757488"/>
              <a:ext cx="456403" cy="1"/>
            </a:xfrm>
            <a:prstGeom prst="line">
              <a:avLst/>
            </a:prstGeom>
            <a:ln w="28575">
              <a:solidFill>
                <a:srgbClr val="002060"/>
              </a:solidFill>
              <a:headEnd type="oval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>
            <p:custDataLst>
              <p:tags r:id="rId7"/>
            </p:custDataLst>
          </p:nvPr>
        </p:nvGrpSpPr>
        <p:grpSpPr>
          <a:xfrm>
            <a:off x="3898900" y="4160344"/>
            <a:ext cx="4495800" cy="696916"/>
            <a:chOff x="3898900" y="2733672"/>
            <a:chExt cx="4495800" cy="696916"/>
          </a:xfrm>
        </p:grpSpPr>
        <p:cxnSp>
          <p:nvCxnSpPr>
            <p:cNvPr id="94" name="Straight Connector 93"/>
            <p:cNvCxnSpPr/>
            <p:nvPr/>
          </p:nvCxnSpPr>
          <p:spPr>
            <a:xfrm rot="5400000">
              <a:off x="3556793" y="3086100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3898900" y="27432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8051006" y="3076572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898900" y="3429000"/>
              <a:ext cx="448151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7938297" y="2743200"/>
              <a:ext cx="456403" cy="1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Content Placeholder 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971800" y="4931872"/>
            <a:ext cx="4038600" cy="685800"/>
          </a:xfrm>
          <a:prstGeom prst="rect">
            <a:avLst/>
          </a:prstGeom>
        </p:spPr>
        <p:txBody>
          <a:bodyPr vert="horz" lIns="91419" tIns="45709" rIns="91419" bIns="45709">
            <a:normAutofit/>
          </a:bodyPr>
          <a:lstStyle/>
          <a:p>
            <a:pPr marL="514236" marR="0" lvl="2" indent="-514236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</a:rPr>
              <a:t>akhir↑.next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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awal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214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-9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The last result for front insertion if linked list wasn’t empty: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71488" y="546894"/>
            <a:ext cx="9358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62" name="Group 3"/>
          <p:cNvGrpSpPr/>
          <p:nvPr>
            <p:custDataLst>
              <p:tags r:id="rId6"/>
            </p:custDataLst>
          </p:nvPr>
        </p:nvGrpSpPr>
        <p:grpSpPr>
          <a:xfrm>
            <a:off x="2137542" y="4868992"/>
            <a:ext cx="1568450" cy="685800"/>
            <a:chOff x="1303417" y="3352800"/>
            <a:chExt cx="1219200" cy="534194"/>
          </a:xfrm>
        </p:grpSpPr>
        <p:sp>
          <p:nvSpPr>
            <p:cNvPr id="63" name="Rectangle 62"/>
            <p:cNvSpPr/>
            <p:nvPr/>
          </p:nvSpPr>
          <p:spPr>
            <a:xfrm>
              <a:off x="1303417" y="3352800"/>
              <a:ext cx="1219200" cy="533400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>
              <a:off x="1874917" y="3619500"/>
              <a:ext cx="533400" cy="158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>
            <p:custDataLst>
              <p:tags r:id="rId7"/>
            </p:custDataLst>
          </p:nvPr>
        </p:nvSpPr>
        <p:spPr>
          <a:xfrm>
            <a:off x="1107256" y="4031801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baru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>
            <p:custDataLst>
              <p:tags r:id="rId8"/>
            </p:custDataLst>
          </p:nvPr>
        </p:nvSpPr>
        <p:spPr>
          <a:xfrm>
            <a:off x="2510606" y="4945192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>
            <p:custDataLst>
              <p:tags r:id="rId9"/>
            </p:custDataLst>
          </p:nvPr>
        </p:nvSpPr>
        <p:spPr>
          <a:xfrm>
            <a:off x="8028756" y="4030792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akhir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8" name="Rectangle 67"/>
          <p:cNvSpPr/>
          <p:nvPr>
            <p:custDataLst>
              <p:tags r:id="rId10"/>
            </p:custDataLst>
          </p:nvPr>
        </p:nvSpPr>
        <p:spPr>
          <a:xfrm>
            <a:off x="6790506" y="4868992"/>
            <a:ext cx="1568450" cy="684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69" name="Straight Connector 68"/>
          <p:cNvCxnSpPr/>
          <p:nvPr>
            <p:custDataLst>
              <p:tags r:id="rId11"/>
            </p:custDataLst>
          </p:nvPr>
        </p:nvCxnSpPr>
        <p:spPr>
          <a:xfrm rot="5400000">
            <a:off x="7526425" y="5211380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>
            <p:custDataLst>
              <p:tags r:id="rId12"/>
            </p:custDataLst>
          </p:nvPr>
        </p:nvSpPr>
        <p:spPr>
          <a:xfrm>
            <a:off x="3405956" y="4026024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awal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71" name="Group 46"/>
          <p:cNvGrpSpPr/>
          <p:nvPr>
            <p:custDataLst>
              <p:tags r:id="rId13"/>
            </p:custDataLst>
          </p:nvPr>
        </p:nvGrpSpPr>
        <p:grpSpPr>
          <a:xfrm>
            <a:off x="4479106" y="4868992"/>
            <a:ext cx="1568450" cy="684781"/>
            <a:chOff x="5638800" y="2362200"/>
            <a:chExt cx="1447800" cy="684781"/>
          </a:xfrm>
        </p:grpSpPr>
        <p:sp>
          <p:nvSpPr>
            <p:cNvPr id="72" name="Rectangle 71"/>
            <p:cNvSpPr/>
            <p:nvPr/>
          </p:nvSpPr>
          <p:spPr>
            <a:xfrm>
              <a:off x="5638800" y="2362200"/>
              <a:ext cx="1447800" cy="684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>
              <a:off x="6287952" y="2703648"/>
              <a:ext cx="684781" cy="18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4" name="Straight Arrow Connector 73"/>
          <p:cNvCxnSpPr/>
          <p:nvPr>
            <p:custDataLst>
              <p:tags r:id="rId14"/>
            </p:custDataLst>
          </p:nvPr>
        </p:nvCxnSpPr>
        <p:spPr>
          <a:xfrm>
            <a:off x="5799906" y="5173792"/>
            <a:ext cx="990600" cy="1588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>
            <p:custDataLst>
              <p:tags r:id="rId15"/>
            </p:custDataLst>
          </p:nvPr>
        </p:nvSpPr>
        <p:spPr>
          <a:xfrm>
            <a:off x="4809306" y="4945192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>
            <p:custDataLst>
              <p:tags r:id="rId16"/>
            </p:custDataLst>
          </p:nvPr>
        </p:nvSpPr>
        <p:spPr>
          <a:xfrm>
            <a:off x="7038156" y="4945192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3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77" name="Shape 53"/>
          <p:cNvCxnSpPr>
            <a:stCxn id="67" idx="1"/>
            <a:endCxn id="68" idx="0"/>
          </p:cNvCxnSpPr>
          <p:nvPr>
            <p:custDataLst>
              <p:tags r:id="rId17"/>
            </p:custDataLst>
          </p:nvPr>
        </p:nvCxnSpPr>
        <p:spPr>
          <a:xfrm rot="10800000" flipV="1">
            <a:off x="7574731" y="4323180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hape 54"/>
          <p:cNvCxnSpPr>
            <a:stCxn id="65" idx="3"/>
          </p:cNvCxnSpPr>
          <p:nvPr>
            <p:custDataLst>
              <p:tags r:id="rId18"/>
            </p:custDataLst>
          </p:nvPr>
        </p:nvCxnSpPr>
        <p:spPr>
          <a:xfrm>
            <a:off x="2262956" y="4324189"/>
            <a:ext cx="522287" cy="542927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hape 55"/>
          <p:cNvCxnSpPr>
            <a:stCxn id="70" idx="1"/>
            <a:endCxn id="63" idx="0"/>
          </p:cNvCxnSpPr>
          <p:nvPr>
            <p:custDataLst>
              <p:tags r:id="rId19"/>
            </p:custDataLst>
          </p:nvPr>
        </p:nvCxnSpPr>
        <p:spPr>
          <a:xfrm rot="10800000" flipV="1">
            <a:off x="2921768" y="4318412"/>
            <a:ext cx="484189" cy="550580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>
            <p:custDataLst>
              <p:tags r:id="rId20"/>
            </p:custDataLst>
          </p:nvPr>
        </p:nvCxnSpPr>
        <p:spPr>
          <a:xfrm>
            <a:off x="3478976" y="5173792"/>
            <a:ext cx="990600" cy="1588"/>
          </a:xfrm>
          <a:prstGeom prst="straightConnector1">
            <a:avLst/>
          </a:prstGeom>
          <a:ln w="28575">
            <a:solidFill>
              <a:srgbClr val="7030A0"/>
            </a:solidFill>
            <a:headEnd type="oval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>
            <p:custDataLst>
              <p:tags r:id="rId21"/>
            </p:custDataLst>
          </p:nvPr>
        </p:nvGrpSpPr>
        <p:grpSpPr>
          <a:xfrm>
            <a:off x="1731144" y="5249992"/>
            <a:ext cx="6853240" cy="700882"/>
            <a:chOff x="1538288" y="2743200"/>
            <a:chExt cx="6853240" cy="700882"/>
          </a:xfrm>
        </p:grpSpPr>
        <p:cxnSp>
          <p:nvCxnSpPr>
            <p:cNvPr id="82" name="Straight Connector 81"/>
            <p:cNvCxnSpPr/>
            <p:nvPr/>
          </p:nvCxnSpPr>
          <p:spPr>
            <a:xfrm rot="5400000">
              <a:off x="1209676" y="3086100"/>
              <a:ext cx="686594" cy="794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538288" y="3432172"/>
              <a:ext cx="6853240" cy="6348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571624" y="2743200"/>
              <a:ext cx="381000" cy="1588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8029569" y="3100388"/>
              <a:ext cx="686594" cy="794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7924800" y="2757488"/>
              <a:ext cx="456403" cy="1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oval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>
            <p:custDataLst>
              <p:tags r:id="rId22"/>
            </p:custDataLst>
          </p:nvPr>
        </p:nvGrpSpPr>
        <p:grpSpPr>
          <a:xfrm>
            <a:off x="4091756" y="5240464"/>
            <a:ext cx="4495800" cy="696916"/>
            <a:chOff x="3898900" y="2733672"/>
            <a:chExt cx="4495800" cy="696916"/>
          </a:xfrm>
        </p:grpSpPr>
        <p:cxnSp>
          <p:nvCxnSpPr>
            <p:cNvPr id="88" name="Straight Connector 87"/>
            <p:cNvCxnSpPr/>
            <p:nvPr/>
          </p:nvCxnSpPr>
          <p:spPr>
            <a:xfrm rot="5400000">
              <a:off x="3556793" y="3086100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3898900" y="27432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8051006" y="3076572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898900" y="3429000"/>
              <a:ext cx="448151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938297" y="2743200"/>
              <a:ext cx="456403" cy="1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3" name="Shape 76"/>
          <p:cNvCxnSpPr/>
          <p:nvPr>
            <p:custDataLst>
              <p:tags r:id="rId23"/>
            </p:custDataLst>
          </p:nvPr>
        </p:nvCxnSpPr>
        <p:spPr>
          <a:xfrm>
            <a:off x="4399737" y="4326064"/>
            <a:ext cx="522287" cy="54292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49982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 animBg="1"/>
      <p:bldP spid="70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649760"/>
            <a:ext cx="87376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list is empty (awal = nil) 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the process </a:t>
            </a:r>
            <a:r>
              <a:rPr lang="id-ID" sz="4800" dirty="0">
                <a:solidFill>
                  <a:srgbClr val="E5812E"/>
                </a:solidFill>
                <a:latin typeface="Tahoma Bold" charset="0"/>
                <a:cs typeface="Tahoma Bold" charset="0"/>
                <a:sym typeface="Wingdings" pitchFamily="2" charset="2"/>
              </a:rPr>
              <a:t>is same as front insertion if </a:t>
            </a:r>
            <a:r>
              <a:rPr lang="id-ID" sz="48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Wingdings" pitchFamily="2" charset="2"/>
              </a:rPr>
              <a:t>linked </a:t>
            </a:r>
            <a:r>
              <a:rPr lang="id-ID" sz="4800" dirty="0">
                <a:solidFill>
                  <a:srgbClr val="E5812E"/>
                </a:solidFill>
                <a:latin typeface="Tahoma Bold" charset="0"/>
                <a:cs typeface="Tahoma Bold" charset="0"/>
                <a:sym typeface="Wingdings" pitchFamily="2" charset="2"/>
              </a:rPr>
              <a:t>list is empty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.</a:t>
            </a: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20712" y="546894"/>
            <a:ext cx="8840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Insertion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0539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6424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list isn’t empty (awal ≠ </a:t>
            </a:r>
            <a:r>
              <a:rPr lang="id-ID" sz="3200" dirty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nil). For example, there is list that has two nodes:</a:t>
            </a:r>
            <a:endParaRPr lang="id-ID" sz="3200" dirty="0" smtClean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20712" y="546894"/>
            <a:ext cx="8840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68" name="Group 67"/>
          <p:cNvGrpSpPr/>
          <p:nvPr>
            <p:custDataLst>
              <p:tags r:id="rId6"/>
            </p:custDataLst>
          </p:nvPr>
        </p:nvGrpSpPr>
        <p:grpSpPr>
          <a:xfrm>
            <a:off x="2070100" y="4135660"/>
            <a:ext cx="5778500" cy="1906588"/>
            <a:chOff x="1066800" y="1828800"/>
            <a:chExt cx="5778500" cy="1906588"/>
          </a:xfrm>
        </p:grpSpPr>
        <p:grpSp>
          <p:nvGrpSpPr>
            <p:cNvPr id="69" name="Group 109"/>
            <p:cNvGrpSpPr/>
            <p:nvPr/>
          </p:nvGrpSpPr>
          <p:grpSpPr>
            <a:xfrm>
              <a:off x="1066800" y="1828800"/>
              <a:ext cx="5778500" cy="1905794"/>
              <a:chOff x="1066800" y="1828800"/>
              <a:chExt cx="5778500" cy="1905794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5689600" y="1828800"/>
                <a:ext cx="1155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70C0"/>
                    </a:solidFill>
                  </a:rPr>
                  <a:t>akhir</a:t>
                </a:r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451350" y="2667000"/>
                <a:ext cx="156845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rot="5400000">
                <a:off x="5187269" y="3009388"/>
                <a:ext cx="684781" cy="20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1066800" y="1981200"/>
                <a:ext cx="1155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70C0"/>
                    </a:solidFill>
                  </a:rPr>
                  <a:t>awal</a:t>
                </a:r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139950" y="2667000"/>
                <a:ext cx="1568450" cy="684781"/>
                <a:chOff x="5638800" y="2362200"/>
                <a:chExt cx="1447800" cy="684781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5638800" y="2362200"/>
                  <a:ext cx="1447800" cy="684781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6287952" y="2703648"/>
                  <a:ext cx="684781" cy="18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Arrow Connector 75"/>
              <p:cNvCxnSpPr/>
              <p:nvPr/>
            </p:nvCxnSpPr>
            <p:spPr>
              <a:xfrm>
                <a:off x="3460750" y="2971800"/>
                <a:ext cx="990600" cy="1588"/>
              </a:xfrm>
              <a:prstGeom prst="straightConnector1">
                <a:avLst/>
              </a:prstGeom>
              <a:ln>
                <a:headEnd type="oval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2470150" y="2743200"/>
                <a:ext cx="577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2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699000" y="2743200"/>
                <a:ext cx="577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3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79" name="Shape 50"/>
              <p:cNvCxnSpPr>
                <a:stCxn id="71" idx="1"/>
                <a:endCxn id="72" idx="0"/>
              </p:cNvCxnSpPr>
              <p:nvPr/>
            </p:nvCxnSpPr>
            <p:spPr>
              <a:xfrm rot="10800000" flipV="1">
                <a:off x="5235575" y="2121188"/>
                <a:ext cx="454025" cy="54581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hape 51"/>
              <p:cNvCxnSpPr>
                <a:stCxn id="74" idx="3"/>
                <a:endCxn id="85" idx="0"/>
              </p:cNvCxnSpPr>
              <p:nvPr/>
            </p:nvCxnSpPr>
            <p:spPr>
              <a:xfrm>
                <a:off x="2222500" y="2273587"/>
                <a:ext cx="701675" cy="39341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5791997" y="3048000"/>
                <a:ext cx="456403" cy="1"/>
              </a:xfrm>
              <a:prstGeom prst="line">
                <a:avLst/>
              </a:prstGeom>
              <a:ln>
                <a:headEnd type="oval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1408906" y="3390900"/>
                <a:ext cx="686594" cy="7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1752600" y="30480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5904706" y="3381372"/>
                <a:ext cx="686594" cy="7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>
              <a:off x="1752600" y="3733800"/>
              <a:ext cx="448151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3009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6424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New node will be inserted after the node that was refered by akhir.</a:t>
            </a:r>
            <a:endParaRPr lang="en-US" sz="32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20712" y="546894"/>
            <a:ext cx="900214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46" name="Group 3"/>
          <p:cNvGrpSpPr/>
          <p:nvPr>
            <p:custDataLst>
              <p:tags r:id="rId6"/>
            </p:custDataLst>
          </p:nvPr>
        </p:nvGrpSpPr>
        <p:grpSpPr>
          <a:xfrm>
            <a:off x="3340175" y="4699247"/>
            <a:ext cx="1568450" cy="609600"/>
            <a:chOff x="3356789" y="3352800"/>
            <a:chExt cx="1219200" cy="534194"/>
          </a:xfrm>
        </p:grpSpPr>
        <p:sp>
          <p:nvSpPr>
            <p:cNvPr id="47" name="Rectangle 46"/>
            <p:cNvSpPr/>
            <p:nvPr/>
          </p:nvSpPr>
          <p:spPr>
            <a:xfrm>
              <a:off x="3356789" y="3352800"/>
              <a:ext cx="1219200" cy="533400"/>
            </a:xfrm>
            <a:prstGeom prst="rect">
              <a:avLst/>
            </a:prstGeom>
            <a:ln w="28575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5"/>
            <p:cNvCxnSpPr/>
            <p:nvPr/>
          </p:nvCxnSpPr>
          <p:spPr>
            <a:xfrm rot="5400000">
              <a:off x="3928288" y="3619500"/>
              <a:ext cx="533400" cy="1588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" name="Group 7"/>
          <p:cNvGrpSpPr/>
          <p:nvPr>
            <p:custDataLst>
              <p:tags r:id="rId7"/>
            </p:custDataLst>
          </p:nvPr>
        </p:nvGrpSpPr>
        <p:grpSpPr>
          <a:xfrm>
            <a:off x="1581223" y="4766980"/>
            <a:ext cx="1676397" cy="523220"/>
            <a:chOff x="3100755" y="2895600"/>
            <a:chExt cx="1547445" cy="588623"/>
          </a:xfrm>
        </p:grpSpPr>
        <p:sp>
          <p:nvSpPr>
            <p:cNvPr id="50" name="TextBox 49"/>
            <p:cNvSpPr txBox="1"/>
            <p:nvPr/>
          </p:nvSpPr>
          <p:spPr>
            <a:xfrm>
              <a:off x="3100755" y="2895600"/>
              <a:ext cx="844062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</a:rPr>
                <a:t>baru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886200" y="3200400"/>
              <a:ext cx="762000" cy="1588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>
            <p:custDataLst>
              <p:tags r:id="rId8"/>
            </p:custDataLst>
          </p:nvPr>
        </p:nvSpPr>
        <p:spPr>
          <a:xfrm>
            <a:off x="3670374" y="476698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1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3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543624" y="4242048"/>
            <a:ext cx="3352800" cy="685800"/>
          </a:xfrm>
          <a:prstGeom prst="rect">
            <a:avLst/>
          </a:prstGeom>
        </p:spPr>
        <p:txBody>
          <a:bodyPr vert="horz" lIns="91419" tIns="45709" rIns="91419" bIns="45709">
            <a:normAutofit/>
          </a:bodyPr>
          <a:lstStyle/>
          <a:p>
            <a:pPr marL="0" marR="0" lvl="2" indent="1587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800" b="1" dirty="0" err="1" smtClean="0">
                <a:solidFill>
                  <a:srgbClr val="0000CC"/>
                </a:solidFill>
              </a:rPr>
              <a:t>alloc</a:t>
            </a:r>
            <a:r>
              <a:rPr lang="en-US" sz="2800" b="1" dirty="0" smtClean="0">
                <a:solidFill>
                  <a:srgbClr val="0000CC"/>
                </a:solidFill>
              </a:rPr>
              <a:t>(</a:t>
            </a:r>
            <a:r>
              <a:rPr lang="en-US" sz="2800" b="1" dirty="0" err="1" smtClean="0">
                <a:solidFill>
                  <a:srgbClr val="0000CC"/>
                </a:solidFill>
              </a:rPr>
              <a:t>baru</a:t>
            </a:r>
            <a:r>
              <a:rPr lang="en-US" sz="2800" b="1" dirty="0" smtClean="0">
                <a:solidFill>
                  <a:srgbClr val="0000CC"/>
                </a:solidFill>
              </a:rPr>
              <a:t>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543624" y="4699248"/>
            <a:ext cx="3352800" cy="685800"/>
          </a:xfrm>
          <a:prstGeom prst="rect">
            <a:avLst/>
          </a:prstGeom>
        </p:spPr>
        <p:txBody>
          <a:bodyPr vert="horz" lIns="91419" tIns="45709" rIns="91419" bIns="45709">
            <a:normAutofit/>
          </a:bodyPr>
          <a:lstStyle/>
          <a:p>
            <a:pPr marL="0" marR="0" lvl="2" indent="1587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800" b="1" dirty="0" err="1" smtClean="0">
                <a:solidFill>
                  <a:srgbClr val="00B050"/>
                </a:solidFill>
              </a:rPr>
              <a:t>baru↑.info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 1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832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6424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20712" y="546894"/>
            <a:ext cx="900214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16" name="Group 52"/>
          <p:cNvGrpSpPr/>
          <p:nvPr>
            <p:custDataLst>
              <p:tags r:id="rId5"/>
            </p:custDataLst>
          </p:nvPr>
        </p:nvGrpSpPr>
        <p:grpSpPr>
          <a:xfrm>
            <a:off x="3642419" y="4924400"/>
            <a:ext cx="3632202" cy="685800"/>
            <a:chOff x="5029199" y="2971800"/>
            <a:chExt cx="3352802" cy="685800"/>
          </a:xfrm>
        </p:grpSpPr>
        <p:grpSp>
          <p:nvGrpSpPr>
            <p:cNvPr id="17" name="Group 33"/>
            <p:cNvGrpSpPr/>
            <p:nvPr/>
          </p:nvGrpSpPr>
          <p:grpSpPr>
            <a:xfrm>
              <a:off x="5029199" y="2971800"/>
              <a:ext cx="3352802" cy="685800"/>
              <a:chOff x="5029199" y="2819400"/>
              <a:chExt cx="3352802" cy="685800"/>
            </a:xfrm>
          </p:grpSpPr>
          <p:grpSp>
            <p:nvGrpSpPr>
              <p:cNvPr id="19" name="Group 3"/>
              <p:cNvGrpSpPr/>
              <p:nvPr/>
            </p:nvGrpSpPr>
            <p:grpSpPr>
              <a:xfrm>
                <a:off x="6934201" y="2819400"/>
                <a:ext cx="1447800" cy="685800"/>
                <a:chOff x="4832641" y="3352800"/>
                <a:chExt cx="1219200" cy="534194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4832641" y="3352800"/>
                  <a:ext cx="1219200" cy="5334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5"/>
                <p:cNvCxnSpPr/>
                <p:nvPr/>
              </p:nvCxnSpPr>
              <p:spPr>
                <a:xfrm rot="5400000">
                  <a:off x="5404139" y="3619500"/>
                  <a:ext cx="5334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7"/>
              <p:cNvGrpSpPr/>
              <p:nvPr/>
            </p:nvGrpSpPr>
            <p:grpSpPr>
              <a:xfrm>
                <a:off x="5029199" y="2895600"/>
                <a:ext cx="1828800" cy="584775"/>
                <a:chOff x="4571999" y="2895600"/>
                <a:chExt cx="1828800" cy="58477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571999" y="2895600"/>
                  <a:ext cx="10668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70C0"/>
                      </a:solidFill>
                    </a:rPr>
                    <a:t>baru</a:t>
                  </a:r>
                  <a:endParaRPr lang="en-US" sz="3200" dirty="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5638799" y="3200400"/>
                  <a:ext cx="7620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TextBox 17"/>
            <p:cNvSpPr txBox="1"/>
            <p:nvPr/>
          </p:nvSpPr>
          <p:spPr>
            <a:xfrm>
              <a:off x="7238999" y="3047999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1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538020" y="3781396"/>
            <a:ext cx="3352800" cy="685800"/>
          </a:xfrm>
          <a:prstGeom prst="rect">
            <a:avLst/>
          </a:prstGeom>
        </p:spPr>
        <p:txBody>
          <a:bodyPr vert="horz" lIns="91419" tIns="45709" rIns="91419" bIns="45709">
            <a:normAutofit fontScale="85000" lnSpcReduction="10000"/>
          </a:bodyPr>
          <a:lstStyle/>
          <a:p>
            <a:pPr marL="0" marR="0" lvl="2" indent="1587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</a:rPr>
              <a:t>akhir</a:t>
            </a:r>
            <a:r>
              <a:rPr lang="en-US" sz="3200" b="1" dirty="0" err="1" smtClean="0">
                <a:solidFill>
                  <a:srgbClr val="FF0000"/>
                </a:solidFill>
                <a:cs typeface="Times New Roman"/>
              </a:rPr>
              <a:t>↑.next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rgbClr val="FF0000"/>
                </a:solidFill>
                <a:sym typeface="Wingdings" pitchFamily="2" charset="2"/>
              </a:rPr>
              <a:t>baru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>
            <p:custDataLst>
              <p:tags r:id="rId7"/>
            </p:custDataLst>
          </p:nvPr>
        </p:nvGrpSpPr>
        <p:grpSpPr>
          <a:xfrm>
            <a:off x="759520" y="2941612"/>
            <a:ext cx="5778500" cy="1524000"/>
            <a:chOff x="1155700" y="1827212"/>
            <a:chExt cx="5778500" cy="1524000"/>
          </a:xfrm>
        </p:grpSpPr>
        <p:sp>
          <p:nvSpPr>
            <p:cNvPr id="27" name="TextBox 26"/>
            <p:cNvSpPr txBox="1"/>
            <p:nvPr/>
          </p:nvSpPr>
          <p:spPr>
            <a:xfrm>
              <a:off x="5778500" y="1827212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akhir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40250" y="2665412"/>
              <a:ext cx="1568450" cy="684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5276169" y="3007800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155700" y="1979612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awal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grpSp>
          <p:nvGrpSpPr>
            <p:cNvPr id="31" name="Group 46"/>
            <p:cNvGrpSpPr/>
            <p:nvPr/>
          </p:nvGrpSpPr>
          <p:grpSpPr>
            <a:xfrm>
              <a:off x="2228850" y="2665412"/>
              <a:ext cx="1568450" cy="684781"/>
              <a:chOff x="5638800" y="2362200"/>
              <a:chExt cx="1447800" cy="684781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638800" y="2362200"/>
                <a:ext cx="144780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rot="5400000">
                <a:off x="6287952" y="2703648"/>
                <a:ext cx="684781" cy="18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/>
            <p:cNvCxnSpPr/>
            <p:nvPr/>
          </p:nvCxnSpPr>
          <p:spPr>
            <a:xfrm>
              <a:off x="3549650" y="2970212"/>
              <a:ext cx="990600" cy="1588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559050" y="2741612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2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87900" y="2741612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3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35" name="Shape 47"/>
            <p:cNvCxnSpPr>
              <a:stCxn id="27" idx="1"/>
              <a:endCxn id="28" idx="0"/>
            </p:cNvCxnSpPr>
            <p:nvPr/>
          </p:nvCxnSpPr>
          <p:spPr>
            <a:xfrm rot="10800000" flipV="1">
              <a:off x="5324475" y="2119600"/>
              <a:ext cx="454025" cy="54581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hape 48"/>
            <p:cNvCxnSpPr>
              <a:stCxn id="30" idx="3"/>
              <a:endCxn id="37" idx="0"/>
            </p:cNvCxnSpPr>
            <p:nvPr/>
          </p:nvCxnSpPr>
          <p:spPr>
            <a:xfrm>
              <a:off x="2311400" y="2271999"/>
              <a:ext cx="701675" cy="39341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>
            <p:custDataLst>
              <p:tags r:id="rId8"/>
            </p:custDataLst>
          </p:nvPr>
        </p:nvGrpSpPr>
        <p:grpSpPr>
          <a:xfrm>
            <a:off x="1444526" y="4151284"/>
            <a:ext cx="4496594" cy="696916"/>
            <a:chOff x="1840706" y="3036884"/>
            <a:chExt cx="4496594" cy="696916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5880897" y="3046412"/>
              <a:ext cx="456403" cy="1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97806" y="3389312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841500" y="304641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5993606" y="3379784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841500" y="3732212"/>
              <a:ext cx="448151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5" name="Shape 33"/>
          <p:cNvCxnSpPr/>
          <p:nvPr>
            <p:custDataLst>
              <p:tags r:id="rId9"/>
            </p:custDataLst>
          </p:nvPr>
        </p:nvCxnSpPr>
        <p:spPr>
          <a:xfrm>
            <a:off x="5506145" y="4151284"/>
            <a:ext cx="1031875" cy="762000"/>
          </a:xfrm>
          <a:prstGeom prst="bentConnector2">
            <a:avLst/>
          </a:prstGeom>
          <a:ln w="28575">
            <a:headEnd type="oval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84431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6424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20712" y="546894"/>
            <a:ext cx="900214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46" name="Shape 31"/>
          <p:cNvCxnSpPr/>
          <p:nvPr>
            <p:custDataLst>
              <p:tags r:id="rId5"/>
            </p:custDataLst>
          </p:nvPr>
        </p:nvCxnSpPr>
        <p:spPr>
          <a:xfrm>
            <a:off x="6268622" y="2960878"/>
            <a:ext cx="577847" cy="1688810"/>
          </a:xfrm>
          <a:prstGeom prst="bentConnector2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973486" y="3401916"/>
            <a:ext cx="2928958" cy="685800"/>
          </a:xfrm>
          <a:prstGeom prst="rect">
            <a:avLst/>
          </a:prstGeom>
        </p:spPr>
        <p:txBody>
          <a:bodyPr vert="horz" lIns="91419" tIns="45709" rIns="91419" bIns="45709">
            <a:normAutofit/>
          </a:bodyPr>
          <a:lstStyle/>
          <a:p>
            <a:pPr marL="0" marR="0" lvl="2" indent="1587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3200" b="1" dirty="0" err="1" smtClean="0">
                <a:solidFill>
                  <a:srgbClr val="0000CC"/>
                </a:solidFill>
              </a:rPr>
              <a:t>akhir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rgbClr val="0000CC"/>
                </a:solidFill>
                <a:sym typeface="Wingdings" pitchFamily="2" charset="2"/>
              </a:rPr>
              <a:t>baru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48" name="Shape 10"/>
          <p:cNvCxnSpPr/>
          <p:nvPr>
            <p:custDataLst>
              <p:tags r:id="rId7"/>
            </p:custDataLst>
          </p:nvPr>
        </p:nvCxnSpPr>
        <p:spPr>
          <a:xfrm rot="10800000" flipV="1">
            <a:off x="4804949" y="2973288"/>
            <a:ext cx="454025" cy="54581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>
            <p:custDataLst>
              <p:tags r:id="rId8"/>
            </p:custDataLst>
          </p:nvPr>
        </p:nvGrpSpPr>
        <p:grpSpPr>
          <a:xfrm>
            <a:off x="615504" y="2668488"/>
            <a:ext cx="6604002" cy="2667000"/>
            <a:chOff x="595282" y="2057400"/>
            <a:chExt cx="6604002" cy="2667000"/>
          </a:xfrm>
        </p:grpSpPr>
        <p:sp>
          <p:nvSpPr>
            <p:cNvPr id="50" name="TextBox 49"/>
            <p:cNvSpPr txBox="1"/>
            <p:nvPr/>
          </p:nvSpPr>
          <p:spPr>
            <a:xfrm>
              <a:off x="5218082" y="2057400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akhir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cxnSp>
          <p:nvCxnSpPr>
            <p:cNvPr id="51" name="Shape 32"/>
            <p:cNvCxnSpPr/>
            <p:nvPr/>
          </p:nvCxnSpPr>
          <p:spPr>
            <a:xfrm>
              <a:off x="1750981" y="2349789"/>
              <a:ext cx="701675" cy="54581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3979832" y="2895601"/>
              <a:ext cx="1568450" cy="685800"/>
              <a:chOff x="1752600" y="3352800"/>
              <a:chExt cx="1219200" cy="534194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752600" y="3352800"/>
                <a:ext cx="1219200" cy="533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rot="5400000">
                <a:off x="2324100" y="3619500"/>
                <a:ext cx="5334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595282" y="2057401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awal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grpSp>
          <p:nvGrpSpPr>
            <p:cNvPr id="54" name="Group 46"/>
            <p:cNvGrpSpPr/>
            <p:nvPr/>
          </p:nvGrpSpPr>
          <p:grpSpPr>
            <a:xfrm>
              <a:off x="1668432" y="2895601"/>
              <a:ext cx="1568450" cy="684781"/>
              <a:chOff x="5638800" y="2362200"/>
              <a:chExt cx="1447800" cy="68478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638800" y="2362200"/>
                <a:ext cx="144780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rot="5400000">
                <a:off x="6287952" y="2703648"/>
                <a:ext cx="684781" cy="18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Arrow Connector 55"/>
            <p:cNvCxnSpPr/>
            <p:nvPr/>
          </p:nvCxnSpPr>
          <p:spPr>
            <a:xfrm>
              <a:off x="2989232" y="3200401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998632" y="2971801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3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27482" y="2971801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2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grpSp>
          <p:nvGrpSpPr>
            <p:cNvPr id="59" name="Group 52"/>
            <p:cNvGrpSpPr/>
            <p:nvPr/>
          </p:nvGrpSpPr>
          <p:grpSpPr>
            <a:xfrm>
              <a:off x="3567081" y="4038599"/>
              <a:ext cx="3632203" cy="685801"/>
              <a:chOff x="5029199" y="2971797"/>
              <a:chExt cx="3352803" cy="685801"/>
            </a:xfrm>
          </p:grpSpPr>
          <p:grpSp>
            <p:nvGrpSpPr>
              <p:cNvPr id="61" name="Group 33"/>
              <p:cNvGrpSpPr/>
              <p:nvPr/>
            </p:nvGrpSpPr>
            <p:grpSpPr>
              <a:xfrm>
                <a:off x="5029199" y="2971797"/>
                <a:ext cx="3352803" cy="685801"/>
                <a:chOff x="5029199" y="2819397"/>
                <a:chExt cx="3352803" cy="685801"/>
              </a:xfrm>
            </p:grpSpPr>
            <p:grpSp>
              <p:nvGrpSpPr>
                <p:cNvPr id="63" name="Group 3"/>
                <p:cNvGrpSpPr/>
                <p:nvPr/>
              </p:nvGrpSpPr>
              <p:grpSpPr>
                <a:xfrm>
                  <a:off x="6934202" y="2819397"/>
                  <a:ext cx="1447800" cy="685801"/>
                  <a:chOff x="4832641" y="3352799"/>
                  <a:chExt cx="1219200" cy="534195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4832641" y="3352799"/>
                    <a:ext cx="1219200" cy="533400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8" name="Straight Connector 5"/>
                  <p:cNvCxnSpPr/>
                  <p:nvPr/>
                </p:nvCxnSpPr>
                <p:spPr>
                  <a:xfrm rot="5400000">
                    <a:off x="5404139" y="3619500"/>
                    <a:ext cx="5334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7"/>
                <p:cNvGrpSpPr/>
                <p:nvPr/>
              </p:nvGrpSpPr>
              <p:grpSpPr>
                <a:xfrm>
                  <a:off x="5029199" y="2895600"/>
                  <a:ext cx="1828800" cy="584775"/>
                  <a:chOff x="4571999" y="2895600"/>
                  <a:chExt cx="1828800" cy="584775"/>
                </a:xfrm>
              </p:grpSpPr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571999" y="2895600"/>
                    <a:ext cx="10668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err="1" smtClean="0">
                        <a:solidFill>
                          <a:srgbClr val="0070C0"/>
                        </a:solidFill>
                      </a:rPr>
                      <a:t>baru</a:t>
                    </a:r>
                    <a:endParaRPr lang="en-US" sz="3200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66" name="Straight Arrow Connector 65"/>
                  <p:cNvCxnSpPr/>
                  <p:nvPr/>
                </p:nvCxnSpPr>
                <p:spPr>
                  <a:xfrm>
                    <a:off x="5638799" y="3200400"/>
                    <a:ext cx="7620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2" name="TextBox 61"/>
              <p:cNvSpPr txBox="1"/>
              <p:nvPr/>
            </p:nvSpPr>
            <p:spPr>
              <a:xfrm>
                <a:off x="7238999" y="3047999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1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60" name="Shape 33"/>
            <p:cNvCxnSpPr/>
            <p:nvPr/>
          </p:nvCxnSpPr>
          <p:spPr>
            <a:xfrm>
              <a:off x="5383179" y="3276598"/>
              <a:ext cx="1031875" cy="76200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>
            <p:custDataLst>
              <p:tags r:id="rId9"/>
            </p:custDataLst>
          </p:nvPr>
        </p:nvGrpSpPr>
        <p:grpSpPr>
          <a:xfrm>
            <a:off x="1162428" y="3963888"/>
            <a:ext cx="6402388" cy="1758948"/>
            <a:chOff x="1142206" y="3352800"/>
            <a:chExt cx="6402388" cy="175894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6934200" y="4419600"/>
              <a:ext cx="609600" cy="1588"/>
            </a:xfrm>
            <a:prstGeom prst="line">
              <a:avLst/>
            </a:prstGeom>
            <a:ln w="28575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7200900" y="4767260"/>
              <a:ext cx="685800" cy="1588"/>
            </a:xfrm>
            <a:prstGeom prst="line">
              <a:avLst/>
            </a:prstGeom>
            <a:ln w="28575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>
              <a:off x="1143000" y="5110160"/>
              <a:ext cx="6400800" cy="1588"/>
            </a:xfrm>
            <a:prstGeom prst="line">
              <a:avLst/>
            </a:prstGeom>
            <a:ln w="28575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6700" y="4229100"/>
              <a:ext cx="1752600" cy="1588"/>
            </a:xfrm>
            <a:prstGeom prst="line">
              <a:avLst/>
            </a:prstGeom>
            <a:ln w="28575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1143000" y="3352800"/>
              <a:ext cx="53340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687222" y="5716488"/>
            <a:ext cx="3352800" cy="685800"/>
          </a:xfrm>
          <a:prstGeom prst="rect">
            <a:avLst/>
          </a:prstGeom>
        </p:spPr>
        <p:txBody>
          <a:bodyPr vert="horz" lIns="91419" tIns="45709" rIns="91419" bIns="45709">
            <a:normAutofit fontScale="85000" lnSpcReduction="10000"/>
          </a:bodyPr>
          <a:lstStyle/>
          <a:p>
            <a:pPr marL="0" marR="0" lvl="2" indent="1587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3200" b="1" dirty="0" err="1" smtClean="0">
                <a:solidFill>
                  <a:srgbClr val="00B050"/>
                </a:solidFill>
              </a:rPr>
              <a:t>akhir</a:t>
            </a:r>
            <a:r>
              <a:rPr lang="en-US" sz="3200" b="1" dirty="0" err="1" smtClean="0">
                <a:solidFill>
                  <a:srgbClr val="00B050"/>
                </a:solidFill>
                <a:cs typeface="Times New Roman"/>
              </a:rPr>
              <a:t>↑.next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rgbClr val="00B050"/>
                </a:solidFill>
                <a:sym typeface="Wingdings" pitchFamily="2" charset="2"/>
              </a:rPr>
              <a:t>awal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612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-16239" y="0"/>
            <a:ext cx="10176419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 w="25400">
            <a:noFill/>
            <a:round/>
            <a:headEnd/>
            <a:tailEnd/>
          </a:ln>
          <a:ex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The last result for back insertion if linked list wasn’t empty: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71488" y="546894"/>
            <a:ext cx="9358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86" name="Shape 31"/>
          <p:cNvCxnSpPr>
            <a:endCxn id="118" idx="0"/>
          </p:cNvCxnSpPr>
          <p:nvPr>
            <p:custDataLst>
              <p:tags r:id="rId6"/>
            </p:custDataLst>
          </p:nvPr>
        </p:nvCxnSpPr>
        <p:spPr>
          <a:xfrm>
            <a:off x="6614416" y="4280068"/>
            <a:ext cx="892175" cy="545810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hape 36"/>
          <p:cNvCxnSpPr/>
          <p:nvPr>
            <p:custDataLst>
              <p:tags r:id="rId7"/>
            </p:custDataLst>
          </p:nvPr>
        </p:nvCxnSpPr>
        <p:spPr>
          <a:xfrm rot="10800000" flipV="1">
            <a:off x="5193607" y="4292478"/>
            <a:ext cx="454025" cy="54581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>
            <p:custDataLst>
              <p:tags r:id="rId8"/>
            </p:custDataLst>
          </p:nvPr>
        </p:nvGrpSpPr>
        <p:grpSpPr>
          <a:xfrm>
            <a:off x="1004162" y="3987678"/>
            <a:ext cx="5778500" cy="1524001"/>
            <a:chOff x="595282" y="2514600"/>
            <a:chExt cx="5778500" cy="1524001"/>
          </a:xfrm>
        </p:grpSpPr>
        <p:sp>
          <p:nvSpPr>
            <p:cNvPr id="89" name="TextBox 88"/>
            <p:cNvSpPr txBox="1"/>
            <p:nvPr/>
          </p:nvSpPr>
          <p:spPr>
            <a:xfrm>
              <a:off x="5218082" y="2514600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akhir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cxnSp>
          <p:nvCxnSpPr>
            <p:cNvPr id="90" name="Shape 39"/>
            <p:cNvCxnSpPr/>
            <p:nvPr/>
          </p:nvCxnSpPr>
          <p:spPr>
            <a:xfrm>
              <a:off x="1750981" y="2806989"/>
              <a:ext cx="701675" cy="54581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1" name="Group 3"/>
            <p:cNvGrpSpPr/>
            <p:nvPr/>
          </p:nvGrpSpPr>
          <p:grpSpPr>
            <a:xfrm>
              <a:off x="3979832" y="3352801"/>
              <a:ext cx="1568450" cy="685800"/>
              <a:chOff x="1752600" y="3352800"/>
              <a:chExt cx="1219200" cy="534194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1752600" y="3352800"/>
                <a:ext cx="1219200" cy="533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5400000">
                <a:off x="2324100" y="3619500"/>
                <a:ext cx="5334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/>
            <p:cNvSpPr txBox="1"/>
            <p:nvPr/>
          </p:nvSpPr>
          <p:spPr>
            <a:xfrm>
              <a:off x="595282" y="2514601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awal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grpSp>
          <p:nvGrpSpPr>
            <p:cNvPr id="93" name="Group 46"/>
            <p:cNvGrpSpPr/>
            <p:nvPr/>
          </p:nvGrpSpPr>
          <p:grpSpPr>
            <a:xfrm>
              <a:off x="1668432" y="3352801"/>
              <a:ext cx="1568450" cy="684781"/>
              <a:chOff x="5638800" y="2362200"/>
              <a:chExt cx="1447800" cy="684781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638800" y="2362200"/>
                <a:ext cx="144780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rot="5400000">
                <a:off x="6287952" y="2703648"/>
                <a:ext cx="684781" cy="18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Arrow Connector 93"/>
            <p:cNvCxnSpPr/>
            <p:nvPr/>
          </p:nvCxnSpPr>
          <p:spPr>
            <a:xfrm>
              <a:off x="2989232" y="3657601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1998632" y="3429001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3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227482" y="3429001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2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1" name="Group 3"/>
          <p:cNvGrpSpPr/>
          <p:nvPr>
            <p:custDataLst>
              <p:tags r:id="rId9"/>
            </p:custDataLst>
          </p:nvPr>
        </p:nvGrpSpPr>
        <p:grpSpPr>
          <a:xfrm>
            <a:off x="6722366" y="4825878"/>
            <a:ext cx="1568450" cy="685801"/>
            <a:chOff x="4832641" y="3352799"/>
            <a:chExt cx="1219200" cy="534195"/>
          </a:xfrm>
        </p:grpSpPr>
        <p:sp>
          <p:nvSpPr>
            <p:cNvPr id="118" name="Rectangle 117"/>
            <p:cNvSpPr/>
            <p:nvPr/>
          </p:nvSpPr>
          <p:spPr>
            <a:xfrm>
              <a:off x="4832641" y="3352799"/>
              <a:ext cx="1219200" cy="533400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5"/>
            <p:cNvCxnSpPr/>
            <p:nvPr/>
          </p:nvCxnSpPr>
          <p:spPr>
            <a:xfrm rot="5400000">
              <a:off x="5404139" y="3619500"/>
              <a:ext cx="533400" cy="158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0" name="TextBox 119"/>
          <p:cNvSpPr txBox="1"/>
          <p:nvPr>
            <p:custDataLst>
              <p:tags r:id="rId10"/>
            </p:custDataLst>
          </p:nvPr>
        </p:nvSpPr>
        <p:spPr>
          <a:xfrm>
            <a:off x="8244780" y="3987678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baru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21" name="TextBox 120"/>
          <p:cNvSpPr txBox="1"/>
          <p:nvPr>
            <p:custDataLst>
              <p:tags r:id="rId11"/>
            </p:custDataLst>
          </p:nvPr>
        </p:nvSpPr>
        <p:spPr>
          <a:xfrm>
            <a:off x="7038280" y="490207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1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122" name="Group 121"/>
          <p:cNvGrpSpPr/>
          <p:nvPr>
            <p:custDataLst>
              <p:tags r:id="rId12"/>
            </p:custDataLst>
          </p:nvPr>
        </p:nvGrpSpPr>
        <p:grpSpPr>
          <a:xfrm>
            <a:off x="1551880" y="5206878"/>
            <a:ext cx="7162800" cy="691354"/>
            <a:chOff x="1143000" y="3733800"/>
            <a:chExt cx="7162800" cy="691354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7695406" y="3733800"/>
              <a:ext cx="609600" cy="1588"/>
            </a:xfrm>
            <a:prstGeom prst="line">
              <a:avLst/>
            </a:prstGeom>
            <a:ln w="28575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7962106" y="4081460"/>
              <a:ext cx="685800" cy="1588"/>
            </a:xfrm>
            <a:prstGeom prst="line">
              <a:avLst/>
            </a:prstGeom>
            <a:ln w="28575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0800000">
              <a:off x="1143000" y="4419412"/>
              <a:ext cx="7162800" cy="1777"/>
            </a:xfrm>
            <a:prstGeom prst="line">
              <a:avLst/>
            </a:prstGeom>
            <a:ln w="28575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838994" y="4114800"/>
              <a:ext cx="608806" cy="794"/>
            </a:xfrm>
            <a:prstGeom prst="line">
              <a:avLst/>
            </a:prstGeom>
            <a:ln w="28575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1143000" y="3810000"/>
              <a:ext cx="5334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>
            <p:custDataLst>
              <p:tags r:id="rId13"/>
            </p:custDataLst>
          </p:nvPr>
        </p:nvGrpSpPr>
        <p:grpSpPr>
          <a:xfrm>
            <a:off x="1704280" y="5195762"/>
            <a:ext cx="4496594" cy="696916"/>
            <a:chOff x="1840706" y="3036884"/>
            <a:chExt cx="4496594" cy="696916"/>
          </a:xfrm>
        </p:grpSpPr>
        <p:cxnSp>
          <p:nvCxnSpPr>
            <p:cNvPr id="129" name="Straight Connector 128"/>
            <p:cNvCxnSpPr/>
            <p:nvPr/>
          </p:nvCxnSpPr>
          <p:spPr>
            <a:xfrm flipV="1">
              <a:off x="5880897" y="3046412"/>
              <a:ext cx="456403" cy="1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1497806" y="3389312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1841500" y="304641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993606" y="3379784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841500" y="3732212"/>
              <a:ext cx="448151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>
            <p:custDataLst>
              <p:tags r:id="rId14"/>
            </p:custDataLst>
          </p:nvPr>
        </p:nvCxnSpPr>
        <p:spPr>
          <a:xfrm>
            <a:off x="5728592" y="5130678"/>
            <a:ext cx="9906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hape 82"/>
          <p:cNvCxnSpPr/>
          <p:nvPr>
            <p:custDataLst>
              <p:tags r:id="rId15"/>
            </p:custDataLst>
          </p:nvPr>
        </p:nvCxnSpPr>
        <p:spPr>
          <a:xfrm rot="10800000" flipV="1">
            <a:off x="7724080" y="4278190"/>
            <a:ext cx="454025" cy="545813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03961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Circular linked list doesn’t give effect for middle insertion. The algorithm is same as middle insertion in linear single or double linked list (depend on implementation of circular linked list).</a:t>
            </a: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Middle Insertion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951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9113" y="2921000"/>
            <a:ext cx="9131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11500" dirty="0" smtClean="0">
                <a:solidFill>
                  <a:srgbClr val="333333"/>
                </a:solidFill>
                <a:latin typeface="Tahoma Bold" charset="0"/>
                <a:cs typeface="Tahoma Bold" charset="0"/>
                <a:sym typeface="Tahoma Bold" charset="0"/>
              </a:rPr>
              <a:t>DELETION</a:t>
            </a:r>
            <a:endParaRPr lang="en-US" sz="11500" dirty="0">
              <a:solidFill>
                <a:srgbClr val="333333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592157" y="179678"/>
            <a:ext cx="2058256" cy="10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</a:t>
            </a: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</a:t>
            </a:r>
            <a:endParaRPr lang="en-US" sz="6000" dirty="0">
              <a:solidFill>
                <a:srgbClr val="E5812E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85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9113" y="2921000"/>
            <a:ext cx="9131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8800" dirty="0" smtClean="0">
                <a:solidFill>
                  <a:srgbClr val="333333"/>
                </a:solidFill>
                <a:latin typeface="Tahoma Bold" charset="0"/>
                <a:cs typeface="Tahoma Bold" charset="0"/>
                <a:sym typeface="Tahoma Bold" charset="0"/>
              </a:rPr>
              <a:t>DEFINITION</a:t>
            </a:r>
            <a:endParaRPr lang="en-US" sz="8800" dirty="0">
              <a:solidFill>
                <a:srgbClr val="333333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563773" y="179678"/>
            <a:ext cx="2058256" cy="10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</a:t>
            </a: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</a:t>
            </a:r>
            <a:endParaRPr lang="en-US" sz="6000" dirty="0">
              <a:solidFill>
                <a:srgbClr val="CCCCCC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285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Delete one node in beggining of linked list if linked list has only one node (awal = akhir).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Deletion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27" name="Rectangle 26"/>
          <p:cNvSpPr/>
          <p:nvPr>
            <p:custDataLst>
              <p:tags r:id="rId6"/>
            </p:custDataLst>
          </p:nvPr>
        </p:nvSpPr>
        <p:spPr>
          <a:xfrm>
            <a:off x="1924614" y="4218384"/>
            <a:ext cx="2895600" cy="1905000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7"/>
            </p:custDataLst>
          </p:nvPr>
        </p:nvSpPr>
        <p:spPr>
          <a:xfrm>
            <a:off x="1772214" y="3532584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awal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29" name="Shape 32"/>
          <p:cNvCxnSpPr/>
          <p:nvPr>
            <p:custDataLst>
              <p:tags r:id="rId8"/>
            </p:custDataLst>
          </p:nvPr>
        </p:nvCxnSpPr>
        <p:spPr>
          <a:xfrm rot="16200000" flipH="1">
            <a:off x="2533816" y="4141786"/>
            <a:ext cx="610396" cy="4572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>
            <p:custDataLst>
              <p:tags r:id="rId9"/>
            </p:custDataLst>
          </p:nvPr>
        </p:nvSpPr>
        <p:spPr>
          <a:xfrm>
            <a:off x="4034398" y="3456384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akhir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31" name="Elbow Connector 30"/>
          <p:cNvCxnSpPr>
            <a:stCxn id="30" idx="2"/>
            <a:endCxn id="33" idx="0"/>
          </p:cNvCxnSpPr>
          <p:nvPr>
            <p:custDataLst>
              <p:tags r:id="rId10"/>
            </p:custDataLst>
          </p:nvPr>
        </p:nvCxnSpPr>
        <p:spPr>
          <a:xfrm rot="5400000">
            <a:off x="3669166" y="3731707"/>
            <a:ext cx="633631" cy="12525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>
            <p:custDataLst>
              <p:tags r:id="rId11"/>
            </p:custDataLst>
          </p:nvPr>
        </p:nvGrpSpPr>
        <p:grpSpPr>
          <a:xfrm>
            <a:off x="2153214" y="4674790"/>
            <a:ext cx="2362201" cy="1069182"/>
            <a:chOff x="1992316" y="3271341"/>
            <a:chExt cx="2362201" cy="1069182"/>
          </a:xfrm>
        </p:grpSpPr>
        <p:sp>
          <p:nvSpPr>
            <p:cNvPr id="33" name="Rectangle 32"/>
            <p:cNvSpPr/>
            <p:nvPr/>
          </p:nvSpPr>
          <p:spPr>
            <a:xfrm>
              <a:off x="2424116" y="3271341"/>
              <a:ext cx="1549400" cy="6847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3172647" y="3612454"/>
              <a:ext cx="684781" cy="255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786066" y="3347541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1  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744917" y="3652342"/>
              <a:ext cx="609599" cy="795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1992318" y="4338935"/>
              <a:ext cx="2362199" cy="1588"/>
            </a:xfrm>
            <a:prstGeom prst="line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V="1">
              <a:off x="1655288" y="3990163"/>
              <a:ext cx="685006" cy="1095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992316" y="3653135"/>
              <a:ext cx="4087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6200000" flipV="1">
              <a:off x="4006538" y="3990164"/>
              <a:ext cx="685006" cy="1095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5266298" y="4751784"/>
            <a:ext cx="118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u="sng" dirty="0" smtClean="0">
                <a:solidFill>
                  <a:srgbClr val="FF0000"/>
                </a:solidFill>
                <a:latin typeface="Arial Narrow" pitchFamily="34" charset="0"/>
              </a:rPr>
              <a:t>THEN</a:t>
            </a:r>
            <a:endParaRPr lang="en-US" sz="2800" b="1" u="sng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>
            <p:custDataLst>
              <p:tags r:id="rId13"/>
            </p:custDataLst>
          </p:nvPr>
        </p:nvSpPr>
        <p:spPr>
          <a:xfrm>
            <a:off x="5266298" y="573791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 Narrow" pitchFamily="34" charset="0"/>
              </a:rPr>
              <a:t>elemen</a:t>
            </a:r>
            <a:endParaRPr lang="en-US" sz="24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cxnSp>
        <p:nvCxnSpPr>
          <p:cNvPr id="44" name="Straight Arrow Connector 43"/>
          <p:cNvCxnSpPr/>
          <p:nvPr>
            <p:custDataLst>
              <p:tags r:id="rId14"/>
            </p:custDataLst>
          </p:nvPr>
        </p:nvCxnSpPr>
        <p:spPr>
          <a:xfrm>
            <a:off x="3132698" y="5075337"/>
            <a:ext cx="2209800" cy="895647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>
            <p:custDataLst>
              <p:tags r:id="rId15"/>
            </p:custDataLst>
          </p:nvPr>
        </p:nvSpPr>
        <p:spPr>
          <a:xfrm>
            <a:off x="183456" y="4604804"/>
            <a:ext cx="157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phapus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46" name="Straight Arrow Connector 45"/>
          <p:cNvCxnSpPr/>
          <p:nvPr>
            <p:custDataLst>
              <p:tags r:id="rId16"/>
            </p:custDataLst>
          </p:nvPr>
        </p:nvCxnSpPr>
        <p:spPr>
          <a:xfrm flipV="1">
            <a:off x="1681406" y="4886367"/>
            <a:ext cx="889316" cy="85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>
            <p:custDataLst>
              <p:tags r:id="rId17"/>
            </p:custDataLst>
          </p:nvPr>
        </p:nvSpPr>
        <p:spPr>
          <a:xfrm>
            <a:off x="389498" y="635198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phapus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002060"/>
                </a:solidFill>
                <a:sym typeface="Wingdings" pitchFamily="2" charset="2"/>
              </a:rPr>
              <a:t>awal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>
            <p:custDataLst>
              <p:tags r:id="rId18"/>
            </p:custDataLst>
          </p:nvPr>
        </p:nvSpPr>
        <p:spPr>
          <a:xfrm>
            <a:off x="3437498" y="6351984"/>
            <a:ext cx="416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sym typeface="Wingdings" pitchFamily="2" charset="2"/>
              </a:rPr>
              <a:t>elemen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  </a:t>
            </a:r>
            <a:r>
              <a:rPr lang="en-US" sz="2800" b="1" dirty="0" err="1" smtClean="0">
                <a:solidFill>
                  <a:srgbClr val="00B050"/>
                </a:solidFill>
                <a:sym typeface="Wingdings" pitchFamily="2" charset="2"/>
              </a:rPr>
              <a:t>phapus</a:t>
            </a:r>
            <a:r>
              <a:rPr lang="en-US" sz="2800" b="1" dirty="0" err="1" smtClean="0">
                <a:solidFill>
                  <a:srgbClr val="00B050"/>
                </a:solidFill>
                <a:cs typeface="Times New Roman"/>
                <a:sym typeface="Wingdings" pitchFamily="2" charset="2"/>
              </a:rPr>
              <a:t>↑.info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>
            <p:custDataLst>
              <p:tags r:id="rId19"/>
            </p:custDataLst>
          </p:nvPr>
        </p:nvSpPr>
        <p:spPr>
          <a:xfrm>
            <a:off x="7018898" y="543758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sym typeface="Wingdings" pitchFamily="2" charset="2"/>
              </a:rPr>
              <a:t>awal</a:t>
            </a:r>
            <a:r>
              <a:rPr lang="en-US" sz="2800" b="1" dirty="0" smtClean="0">
                <a:solidFill>
                  <a:srgbClr val="7030A0"/>
                </a:solidFill>
                <a:sym typeface="Wingdings" pitchFamily="2" charset="2"/>
              </a:rPr>
              <a:t>  nil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50" name="Group 7"/>
          <p:cNvGrpSpPr/>
          <p:nvPr>
            <p:custDataLst>
              <p:tags r:id="rId20"/>
            </p:custDataLst>
          </p:nvPr>
        </p:nvGrpSpPr>
        <p:grpSpPr>
          <a:xfrm>
            <a:off x="7172876" y="3670173"/>
            <a:ext cx="428628" cy="571504"/>
            <a:chOff x="1905000" y="2438400"/>
            <a:chExt cx="533400" cy="533400"/>
          </a:xfrm>
        </p:grpSpPr>
        <p:sp>
          <p:nvSpPr>
            <p:cNvPr id="51" name="Rectangle 3"/>
            <p:cNvSpPr/>
            <p:nvPr/>
          </p:nvSpPr>
          <p:spPr>
            <a:xfrm>
              <a:off x="1905000" y="2438400"/>
              <a:ext cx="533400" cy="533400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>
              <a:off x="1905000" y="2438400"/>
              <a:ext cx="53340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>
            <p:custDataLst>
              <p:tags r:id="rId21"/>
            </p:custDataLst>
          </p:nvPr>
        </p:nvSpPr>
        <p:spPr>
          <a:xfrm>
            <a:off x="8530198" y="360878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awal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54" name="Straight Arrow Connector 53"/>
          <p:cNvCxnSpPr/>
          <p:nvPr>
            <p:custDataLst>
              <p:tags r:id="rId22"/>
            </p:custDataLst>
          </p:nvPr>
        </p:nvCxnSpPr>
        <p:spPr>
          <a:xfrm>
            <a:off x="7672942" y="3964386"/>
            <a:ext cx="825500" cy="1588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5" name="Group 7"/>
          <p:cNvGrpSpPr/>
          <p:nvPr>
            <p:custDataLst>
              <p:tags r:id="rId23"/>
            </p:custDataLst>
          </p:nvPr>
        </p:nvGrpSpPr>
        <p:grpSpPr>
          <a:xfrm>
            <a:off x="7247498" y="4584573"/>
            <a:ext cx="428628" cy="571504"/>
            <a:chOff x="1905000" y="2438400"/>
            <a:chExt cx="533400" cy="533400"/>
          </a:xfrm>
        </p:grpSpPr>
        <p:sp>
          <p:nvSpPr>
            <p:cNvPr id="56" name="Rectangle 3"/>
            <p:cNvSpPr/>
            <p:nvPr/>
          </p:nvSpPr>
          <p:spPr>
            <a:xfrm>
              <a:off x="1905000" y="2438400"/>
              <a:ext cx="533400" cy="533400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1905000" y="2438400"/>
              <a:ext cx="53340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>
            <p:custDataLst>
              <p:tags r:id="rId24"/>
            </p:custDataLst>
          </p:nvPr>
        </p:nvSpPr>
        <p:spPr>
          <a:xfrm>
            <a:off x="8604820" y="452318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akhir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59" name="Straight Arrow Connector 58"/>
          <p:cNvCxnSpPr/>
          <p:nvPr>
            <p:custDataLst>
              <p:tags r:id="rId25"/>
            </p:custDataLst>
          </p:nvPr>
        </p:nvCxnSpPr>
        <p:spPr>
          <a:xfrm>
            <a:off x="7747564" y="4878786"/>
            <a:ext cx="825500" cy="1588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>
            <p:custDataLst>
              <p:tags r:id="rId26"/>
            </p:custDataLst>
          </p:nvPr>
        </p:nvSpPr>
        <p:spPr>
          <a:xfrm>
            <a:off x="7018898" y="582876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sym typeface="Wingdings" pitchFamily="2" charset="2"/>
              </a:rPr>
              <a:t>akhir</a:t>
            </a:r>
            <a:r>
              <a:rPr lang="en-US" sz="2800" b="1" dirty="0" smtClean="0">
                <a:solidFill>
                  <a:srgbClr val="7030A0"/>
                </a:solidFill>
                <a:sym typeface="Wingdings" pitchFamily="2" charset="2"/>
              </a:rPr>
              <a:t>  nil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1" name="TextBox 60"/>
          <p:cNvSpPr txBox="1"/>
          <p:nvPr>
            <p:custDataLst>
              <p:tags r:id="rId27"/>
            </p:custDataLst>
          </p:nvPr>
        </p:nvSpPr>
        <p:spPr>
          <a:xfrm>
            <a:off x="3437498" y="674316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sym typeface="Wingdings" pitchFamily="2" charset="2"/>
              </a:rPr>
              <a:t>dealloc</a:t>
            </a:r>
            <a:r>
              <a:rPr lang="en-US" sz="2800" b="1" dirty="0" smtClean="0">
                <a:solidFill>
                  <a:srgbClr val="C00000"/>
                </a:solidFill>
                <a:sym typeface="Wingdings" pitchFamily="2" charset="2"/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  <a:sym typeface="Wingdings" pitchFamily="2" charset="2"/>
              </a:rPr>
              <a:t>phapus</a:t>
            </a:r>
            <a:r>
              <a:rPr lang="en-US" sz="2800" b="1" dirty="0" smtClean="0">
                <a:solidFill>
                  <a:srgbClr val="C00000"/>
                </a:solidFill>
                <a:sym typeface="Wingdings" pitchFamily="2" charset="2"/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546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8" grpId="1"/>
      <p:bldP spid="30" grpId="0"/>
      <p:bldP spid="30" grpId="1"/>
      <p:bldP spid="42" grpId="0"/>
      <p:bldP spid="43" grpId="0"/>
      <p:bldP spid="45" grpId="0"/>
      <p:bldP spid="47" grpId="0"/>
      <p:bldP spid="48" grpId="0"/>
      <p:bldP spid="49" grpId="0"/>
      <p:bldP spid="53" grpId="0"/>
      <p:bldP spid="58" grpId="0"/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linked list has more than one node (awal ≠ akhir). For example, linked list has two nodes.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20712" y="546894"/>
            <a:ext cx="8840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2181820" y="4567708"/>
            <a:ext cx="5778500" cy="1906588"/>
            <a:chOff x="1066800" y="1828800"/>
            <a:chExt cx="5778500" cy="1906588"/>
          </a:xfrm>
        </p:grpSpPr>
        <p:grpSp>
          <p:nvGrpSpPr>
            <p:cNvPr id="15" name="Group 109"/>
            <p:cNvGrpSpPr/>
            <p:nvPr/>
          </p:nvGrpSpPr>
          <p:grpSpPr>
            <a:xfrm>
              <a:off x="1066800" y="1828800"/>
              <a:ext cx="5778500" cy="1905794"/>
              <a:chOff x="1066800" y="1828800"/>
              <a:chExt cx="5778500" cy="190579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689600" y="1828800"/>
                <a:ext cx="1155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2060"/>
                    </a:solidFill>
                  </a:rPr>
                  <a:t>akhir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1350" y="2667000"/>
                <a:ext cx="156845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5187269" y="3009388"/>
                <a:ext cx="684781" cy="20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066800" y="1981200"/>
                <a:ext cx="1155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2060"/>
                    </a:solidFill>
                  </a:rPr>
                  <a:t>awal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21" name="Group 46"/>
              <p:cNvGrpSpPr/>
              <p:nvPr/>
            </p:nvGrpSpPr>
            <p:grpSpPr>
              <a:xfrm>
                <a:off x="2139950" y="2667000"/>
                <a:ext cx="1568450" cy="684781"/>
                <a:chOff x="5638800" y="2362200"/>
                <a:chExt cx="1447800" cy="684781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5638800" y="2362200"/>
                  <a:ext cx="1447800" cy="684781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6287952" y="2703648"/>
                  <a:ext cx="684781" cy="18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Arrow Connector 21"/>
              <p:cNvCxnSpPr/>
              <p:nvPr/>
            </p:nvCxnSpPr>
            <p:spPr>
              <a:xfrm>
                <a:off x="3460750" y="2971800"/>
                <a:ext cx="990600" cy="1588"/>
              </a:xfrm>
              <a:prstGeom prst="straightConnector1">
                <a:avLst/>
              </a:prstGeom>
              <a:ln>
                <a:headEnd type="oval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470150" y="2743200"/>
                <a:ext cx="577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2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99000" y="2743200"/>
                <a:ext cx="577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3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5" name="Shape 32"/>
              <p:cNvCxnSpPr>
                <a:stCxn id="17" idx="1"/>
                <a:endCxn id="18" idx="0"/>
              </p:cNvCxnSpPr>
              <p:nvPr/>
            </p:nvCxnSpPr>
            <p:spPr>
              <a:xfrm rot="10800000" flipV="1">
                <a:off x="5235575" y="2121188"/>
                <a:ext cx="454025" cy="54581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hape 33"/>
              <p:cNvCxnSpPr>
                <a:stCxn id="20" idx="3"/>
                <a:endCxn id="31" idx="0"/>
              </p:cNvCxnSpPr>
              <p:nvPr/>
            </p:nvCxnSpPr>
            <p:spPr>
              <a:xfrm>
                <a:off x="2222500" y="2273587"/>
                <a:ext cx="701675" cy="39341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5791997" y="3048000"/>
                <a:ext cx="456403" cy="1"/>
              </a:xfrm>
              <a:prstGeom prst="line">
                <a:avLst/>
              </a:prstGeom>
              <a:ln>
                <a:headEnd type="oval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1408906" y="3390900"/>
                <a:ext cx="686594" cy="7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1752600" y="30480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5904706" y="3381372"/>
                <a:ext cx="686594" cy="7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1752600" y="3733800"/>
              <a:ext cx="448151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802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425" y="-10201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2716904" y="3051448"/>
            <a:ext cx="1981200" cy="1143000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>
            <p:custDataLst>
              <p:tags r:id="rId6"/>
            </p:custDataLst>
          </p:nvPr>
        </p:nvGrpSpPr>
        <p:grpSpPr>
          <a:xfrm>
            <a:off x="2247004" y="2441848"/>
            <a:ext cx="5410200" cy="1524000"/>
            <a:chOff x="1816100" y="1371600"/>
            <a:chExt cx="5410200" cy="1524000"/>
          </a:xfrm>
        </p:grpSpPr>
        <p:sp>
          <p:nvSpPr>
            <p:cNvPr id="14" name="TextBox 13"/>
            <p:cNvSpPr txBox="1"/>
            <p:nvPr/>
          </p:nvSpPr>
          <p:spPr>
            <a:xfrm>
              <a:off x="6070600" y="1371600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2060"/>
                  </a:solidFill>
                </a:rPr>
                <a:t>akhir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32350" y="2209800"/>
              <a:ext cx="1568450" cy="684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5568269" y="2552188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816100" y="1429761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2060"/>
                  </a:solidFill>
                </a:rPr>
                <a:t>awal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grpSp>
          <p:nvGrpSpPr>
            <p:cNvPr id="18" name="Group 46"/>
            <p:cNvGrpSpPr/>
            <p:nvPr/>
          </p:nvGrpSpPr>
          <p:grpSpPr>
            <a:xfrm>
              <a:off x="2520950" y="2209800"/>
              <a:ext cx="1568450" cy="684781"/>
              <a:chOff x="5638800" y="2362200"/>
              <a:chExt cx="1447800" cy="68478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38800" y="2362200"/>
                <a:ext cx="144780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>
                <a:off x="6287952" y="2703648"/>
                <a:ext cx="684781" cy="18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>
              <a:off x="3841750" y="2514600"/>
              <a:ext cx="990600" cy="1588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851150" y="22860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2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80000" y="22860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3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22" name="Shape 32"/>
            <p:cNvCxnSpPr>
              <a:stCxn id="14" idx="1"/>
              <a:endCxn id="15" idx="0"/>
            </p:cNvCxnSpPr>
            <p:nvPr/>
          </p:nvCxnSpPr>
          <p:spPr>
            <a:xfrm rot="10800000" flipV="1">
              <a:off x="5616575" y="1663988"/>
              <a:ext cx="454025" cy="54581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Shape 33"/>
          <p:cNvCxnSpPr/>
          <p:nvPr>
            <p:custDataLst>
              <p:tags r:id="rId7"/>
            </p:custDataLst>
          </p:nvPr>
        </p:nvCxnSpPr>
        <p:spPr>
          <a:xfrm>
            <a:off x="3402704" y="2792397"/>
            <a:ext cx="333375" cy="487651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>
            <p:custDataLst>
              <p:tags r:id="rId8"/>
            </p:custDataLst>
          </p:nvPr>
        </p:nvGrpSpPr>
        <p:grpSpPr>
          <a:xfrm>
            <a:off x="2563710" y="3651520"/>
            <a:ext cx="4496594" cy="696916"/>
            <a:chOff x="2132806" y="2581272"/>
            <a:chExt cx="4496594" cy="696916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6172997" y="2590800"/>
              <a:ext cx="456403" cy="1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789906" y="2933700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133600" y="25908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285706" y="2924172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133600" y="3276600"/>
              <a:ext cx="448151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>
            <p:custDataLst>
              <p:tags r:id="rId9"/>
            </p:custDataLst>
          </p:nvPr>
        </p:nvSpPr>
        <p:spPr>
          <a:xfrm>
            <a:off x="875404" y="488024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phapus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002060"/>
                </a:solidFill>
                <a:sym typeface="Wingdings" pitchFamily="2" charset="2"/>
              </a:rPr>
              <a:t>awal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20713" y="3203848"/>
            <a:ext cx="1510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phapus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34" name="Straight Arrow Connector 33"/>
          <p:cNvCxnSpPr/>
          <p:nvPr>
            <p:custDataLst>
              <p:tags r:id="rId11"/>
            </p:custDataLst>
          </p:nvPr>
        </p:nvCxnSpPr>
        <p:spPr>
          <a:xfrm flipV="1">
            <a:off x="2051428" y="3485411"/>
            <a:ext cx="889316" cy="85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>
            <p:custDataLst>
              <p:tags r:id="rId12"/>
            </p:custDataLst>
          </p:nvPr>
        </p:nvSpPr>
        <p:spPr>
          <a:xfrm>
            <a:off x="4088504" y="449478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 Narrow" pitchFamily="34" charset="0"/>
              </a:rPr>
              <a:t>elemen</a:t>
            </a:r>
            <a:endParaRPr lang="en-US" sz="24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cxnSp>
        <p:nvCxnSpPr>
          <p:cNvPr id="36" name="Straight Arrow Connector 35"/>
          <p:cNvCxnSpPr/>
          <p:nvPr>
            <p:custDataLst>
              <p:tags r:id="rId13"/>
            </p:custDataLst>
          </p:nvPr>
        </p:nvCxnSpPr>
        <p:spPr>
          <a:xfrm>
            <a:off x="3478904" y="3737248"/>
            <a:ext cx="1066800" cy="9144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14"/>
            </p:custDataLst>
          </p:nvPr>
        </p:nvSpPr>
        <p:spPr>
          <a:xfrm>
            <a:off x="875404" y="5347628"/>
            <a:ext cx="417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sym typeface="Wingdings" pitchFamily="2" charset="2"/>
              </a:rPr>
              <a:t>elemen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  </a:t>
            </a:r>
            <a:r>
              <a:rPr lang="en-US" sz="2800" b="1" dirty="0" err="1" smtClean="0">
                <a:solidFill>
                  <a:srgbClr val="00B050"/>
                </a:solidFill>
                <a:sym typeface="Wingdings" pitchFamily="2" charset="2"/>
              </a:rPr>
              <a:t>phapus</a:t>
            </a:r>
            <a:r>
              <a:rPr lang="en-US" sz="2800" b="1" dirty="0" err="1" smtClean="0">
                <a:solidFill>
                  <a:srgbClr val="00B050"/>
                </a:solidFill>
                <a:cs typeface="Times New Roman"/>
                <a:sym typeface="Wingdings" pitchFamily="2" charset="2"/>
              </a:rPr>
              <a:t>↑.info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45" name="Shape 52"/>
          <p:cNvCxnSpPr/>
          <p:nvPr>
            <p:custDataLst>
              <p:tags r:id="rId15"/>
            </p:custDataLst>
          </p:nvPr>
        </p:nvCxnSpPr>
        <p:spPr>
          <a:xfrm>
            <a:off x="3402704" y="2800908"/>
            <a:ext cx="2397125" cy="469612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>
            <p:custDataLst>
              <p:tags r:id="rId16"/>
            </p:custDataLst>
          </p:nvPr>
        </p:nvGrpSpPr>
        <p:grpSpPr>
          <a:xfrm>
            <a:off x="4850503" y="3661841"/>
            <a:ext cx="2362201" cy="687388"/>
            <a:chOff x="4419599" y="2591593"/>
            <a:chExt cx="2362201" cy="68738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161264" y="2594941"/>
              <a:ext cx="609599" cy="795"/>
            </a:xfrm>
            <a:prstGeom prst="line">
              <a:avLst/>
            </a:prstGeom>
            <a:ln w="28575">
              <a:solidFill>
                <a:srgbClr val="7030A0"/>
              </a:solidFill>
              <a:headEnd type="oval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>
              <a:off x="4419601" y="3277393"/>
              <a:ext cx="2362199" cy="1588"/>
            </a:xfrm>
            <a:prstGeom prst="line">
              <a:avLst/>
            </a:prstGeom>
            <a:ln w="28575">
              <a:solidFill>
                <a:srgbClr val="7030A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 flipV="1">
              <a:off x="4082571" y="2928621"/>
              <a:ext cx="685006" cy="1095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419599" y="2591593"/>
              <a:ext cx="408798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 flipV="1">
              <a:off x="6433821" y="2928622"/>
              <a:ext cx="685006" cy="1095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>
            <p:custDataLst>
              <p:tags r:id="rId17"/>
            </p:custDataLst>
          </p:nvPr>
        </p:nvSpPr>
        <p:spPr>
          <a:xfrm>
            <a:off x="875404" y="580482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C000"/>
                </a:solidFill>
                <a:sym typeface="Wingdings" pitchFamily="2" charset="2"/>
              </a:rPr>
              <a:t>awal</a:t>
            </a:r>
            <a:r>
              <a:rPr lang="en-US" sz="2800" b="1" dirty="0" smtClean="0">
                <a:solidFill>
                  <a:srgbClr val="FFC000"/>
                </a:solidFill>
                <a:sym typeface="Wingdings" pitchFamily="2" charset="2"/>
              </a:rPr>
              <a:t>  </a:t>
            </a:r>
            <a:r>
              <a:rPr lang="en-US" sz="2800" b="1" dirty="0" err="1" smtClean="0">
                <a:solidFill>
                  <a:srgbClr val="FFC000"/>
                </a:solidFill>
                <a:sym typeface="Wingdings" pitchFamily="2" charset="2"/>
              </a:rPr>
              <a:t>awal</a:t>
            </a:r>
            <a:r>
              <a:rPr lang="en-US" sz="2800" b="1" dirty="0" err="1" smtClean="0">
                <a:solidFill>
                  <a:srgbClr val="FFC000"/>
                </a:solidFill>
                <a:cs typeface="Times New Roman"/>
                <a:sym typeface="Wingdings" pitchFamily="2" charset="2"/>
              </a:rPr>
              <a:t>↑.next</a:t>
            </a:r>
            <a:r>
              <a:rPr lang="en-US" sz="28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3" name="TextBox 52"/>
          <p:cNvSpPr txBox="1"/>
          <p:nvPr>
            <p:custDataLst>
              <p:tags r:id="rId18"/>
            </p:custDataLst>
          </p:nvPr>
        </p:nvSpPr>
        <p:spPr>
          <a:xfrm>
            <a:off x="5928390" y="488024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sym typeface="Wingdings" pitchFamily="2" charset="2"/>
              </a:rPr>
              <a:t>akhir</a:t>
            </a:r>
            <a:r>
              <a:rPr lang="en-US" sz="2800" b="1" dirty="0" err="1" smtClean="0">
                <a:solidFill>
                  <a:srgbClr val="7030A0"/>
                </a:solidFill>
                <a:cs typeface="Times New Roman"/>
                <a:sym typeface="Wingdings" pitchFamily="2" charset="2"/>
              </a:rPr>
              <a:t>↑.next</a:t>
            </a:r>
            <a:r>
              <a:rPr lang="en-US" sz="2800" b="1" dirty="0" smtClean="0">
                <a:solidFill>
                  <a:srgbClr val="7030A0"/>
                </a:solidFill>
                <a:cs typeface="Times New Roman"/>
                <a:sym typeface="Wingdings" pitchFamily="2" charset="2"/>
              </a:rPr>
              <a:t>   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/>
                <a:sym typeface="Wingdings" pitchFamily="2" charset="2"/>
              </a:rPr>
              <a:t>awal</a:t>
            </a:r>
            <a:r>
              <a:rPr lang="en-US" sz="2800" b="1" dirty="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>
            <p:custDataLst>
              <p:tags r:id="rId19"/>
            </p:custDataLst>
          </p:nvPr>
        </p:nvSpPr>
        <p:spPr>
          <a:xfrm>
            <a:off x="5928390" y="526124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sym typeface="Wingdings" pitchFamily="2" charset="2"/>
              </a:rPr>
              <a:t>dealloc</a:t>
            </a:r>
            <a:r>
              <a:rPr lang="en-US" sz="2800" b="1" dirty="0" smtClean="0">
                <a:solidFill>
                  <a:srgbClr val="C00000"/>
                </a:solidFill>
                <a:sym typeface="Wingdings" pitchFamily="2" charset="2"/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  <a:sym typeface="Wingdings" pitchFamily="2" charset="2"/>
              </a:rPr>
              <a:t>phapus</a:t>
            </a:r>
            <a:r>
              <a:rPr lang="en-US" sz="2800" b="1" dirty="0" smtClean="0">
                <a:solidFill>
                  <a:srgbClr val="C00000"/>
                </a:solidFill>
                <a:sym typeface="Wingdings" pitchFamily="2" charset="2"/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686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/>
      <p:bldP spid="33" grpId="0"/>
      <p:bldP spid="35" grpId="0"/>
      <p:bldP spid="37" grpId="0"/>
      <p:bldP spid="52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-180" y="0"/>
            <a:ext cx="10176419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 w="25400">
            <a:noFill/>
            <a:round/>
            <a:headEnd/>
            <a:tailEnd/>
          </a:ln>
          <a:ex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The last result for front deletion if linked list has more than one node: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71488" y="546894"/>
            <a:ext cx="91513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6"/>
            </p:custDataLst>
          </p:nvPr>
        </p:nvSpPr>
        <p:spPr>
          <a:xfrm>
            <a:off x="7236668" y="3887688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akhir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Rectangle 46"/>
          <p:cNvSpPr/>
          <p:nvPr>
            <p:custDataLst>
              <p:tags r:id="rId7"/>
            </p:custDataLst>
          </p:nvPr>
        </p:nvSpPr>
        <p:spPr>
          <a:xfrm>
            <a:off x="5998418" y="4725888"/>
            <a:ext cx="1568450" cy="684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8"/>
            </p:custDataLst>
          </p:nvPr>
        </p:nvCxnSpPr>
        <p:spPr>
          <a:xfrm rot="5400000">
            <a:off x="6734337" y="5068276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>
            <p:custDataLst>
              <p:tags r:id="rId9"/>
            </p:custDataLst>
          </p:nvPr>
        </p:nvSpPr>
        <p:spPr>
          <a:xfrm>
            <a:off x="2982168" y="3945849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awal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50" name="Group 46"/>
          <p:cNvGrpSpPr/>
          <p:nvPr>
            <p:custDataLst>
              <p:tags r:id="rId10"/>
            </p:custDataLst>
          </p:nvPr>
        </p:nvGrpSpPr>
        <p:grpSpPr>
          <a:xfrm>
            <a:off x="3687018" y="4725888"/>
            <a:ext cx="1568450" cy="684781"/>
            <a:chOff x="5638800" y="2362200"/>
            <a:chExt cx="1447800" cy="684781"/>
          </a:xfrm>
        </p:grpSpPr>
        <p:sp>
          <p:nvSpPr>
            <p:cNvPr id="51" name="Rectangle 50"/>
            <p:cNvSpPr/>
            <p:nvPr/>
          </p:nvSpPr>
          <p:spPr>
            <a:xfrm>
              <a:off x="5638800" y="2362200"/>
              <a:ext cx="1447800" cy="684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>
              <a:off x="6287952" y="2703648"/>
              <a:ext cx="684781" cy="18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/>
          <p:cNvCxnSpPr/>
          <p:nvPr>
            <p:custDataLst>
              <p:tags r:id="rId11"/>
            </p:custDataLst>
          </p:nvPr>
        </p:nvCxnSpPr>
        <p:spPr>
          <a:xfrm>
            <a:off x="5007818" y="5030688"/>
            <a:ext cx="990600" cy="1588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>
            <p:custDataLst>
              <p:tags r:id="rId12"/>
            </p:custDataLst>
          </p:nvPr>
        </p:nvSpPr>
        <p:spPr>
          <a:xfrm>
            <a:off x="4017218" y="480208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2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>
            <p:custDataLst>
              <p:tags r:id="rId13"/>
            </p:custDataLst>
          </p:nvPr>
        </p:nvSpPr>
        <p:spPr>
          <a:xfrm>
            <a:off x="6246068" y="480208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3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56" name="Shape 32"/>
          <p:cNvCxnSpPr>
            <a:stCxn id="46" idx="1"/>
            <a:endCxn id="47" idx="0"/>
          </p:cNvCxnSpPr>
          <p:nvPr>
            <p:custDataLst>
              <p:tags r:id="rId14"/>
            </p:custDataLst>
          </p:nvPr>
        </p:nvCxnSpPr>
        <p:spPr>
          <a:xfrm rot="10800000" flipV="1">
            <a:off x="6782643" y="4180076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hape 33"/>
          <p:cNvCxnSpPr/>
          <p:nvPr>
            <p:custDataLst>
              <p:tags r:id="rId15"/>
            </p:custDataLst>
          </p:nvPr>
        </p:nvCxnSpPr>
        <p:spPr>
          <a:xfrm>
            <a:off x="4137868" y="4238237"/>
            <a:ext cx="333375" cy="487651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8" name="Group 50"/>
          <p:cNvGrpSpPr/>
          <p:nvPr>
            <p:custDataLst>
              <p:tags r:id="rId16"/>
            </p:custDataLst>
          </p:nvPr>
        </p:nvGrpSpPr>
        <p:grpSpPr>
          <a:xfrm>
            <a:off x="3298874" y="5097360"/>
            <a:ext cx="4496594" cy="696916"/>
            <a:chOff x="2132806" y="2581272"/>
            <a:chExt cx="4496594" cy="696916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6172997" y="2590800"/>
              <a:ext cx="456403" cy="1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1789906" y="2933700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133600" y="25908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6285706" y="2924172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133600" y="3276600"/>
              <a:ext cx="448151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>
            <p:custDataLst>
              <p:tags r:id="rId17"/>
            </p:custDataLst>
          </p:nvPr>
        </p:nvSpPr>
        <p:spPr>
          <a:xfrm>
            <a:off x="1263576" y="4649688"/>
            <a:ext cx="160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phapus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65" name="Straight Arrow Connector 64"/>
          <p:cNvCxnSpPr/>
          <p:nvPr>
            <p:custDataLst>
              <p:tags r:id="rId18"/>
            </p:custDataLst>
          </p:nvPr>
        </p:nvCxnSpPr>
        <p:spPr>
          <a:xfrm flipV="1">
            <a:off x="2786592" y="4931251"/>
            <a:ext cx="889316" cy="85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>
            <p:custDataLst>
              <p:tags r:id="rId19"/>
            </p:custDataLst>
          </p:nvPr>
        </p:nvSpPr>
        <p:spPr>
          <a:xfrm>
            <a:off x="4823668" y="594062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 Narrow" pitchFamily="34" charset="0"/>
              </a:rPr>
              <a:t>elemen</a:t>
            </a:r>
            <a:endParaRPr lang="en-US" sz="24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cxnSp>
        <p:nvCxnSpPr>
          <p:cNvPr id="67" name="Straight Arrow Connector 66"/>
          <p:cNvCxnSpPr/>
          <p:nvPr>
            <p:custDataLst>
              <p:tags r:id="rId20"/>
            </p:custDataLst>
          </p:nvPr>
        </p:nvCxnSpPr>
        <p:spPr>
          <a:xfrm>
            <a:off x="4214068" y="5183088"/>
            <a:ext cx="1066800" cy="9144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hape 52"/>
          <p:cNvCxnSpPr/>
          <p:nvPr>
            <p:custDataLst>
              <p:tags r:id="rId21"/>
            </p:custDataLst>
          </p:nvPr>
        </p:nvCxnSpPr>
        <p:spPr>
          <a:xfrm>
            <a:off x="4137868" y="4246748"/>
            <a:ext cx="2397125" cy="469612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4"/>
          <p:cNvGrpSpPr/>
          <p:nvPr>
            <p:custDataLst>
              <p:tags r:id="rId22"/>
            </p:custDataLst>
          </p:nvPr>
        </p:nvGrpSpPr>
        <p:grpSpPr>
          <a:xfrm>
            <a:off x="5585667" y="5104322"/>
            <a:ext cx="2362201" cy="690747"/>
            <a:chOff x="4419599" y="2588234"/>
            <a:chExt cx="2362201" cy="690747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161250" y="2588234"/>
              <a:ext cx="609599" cy="795"/>
            </a:xfrm>
            <a:prstGeom prst="line">
              <a:avLst/>
            </a:prstGeom>
            <a:ln w="28575">
              <a:solidFill>
                <a:srgbClr val="7030A0"/>
              </a:solidFill>
              <a:headEnd type="oval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4419601" y="3277393"/>
              <a:ext cx="2362199" cy="1588"/>
            </a:xfrm>
            <a:prstGeom prst="line">
              <a:avLst/>
            </a:prstGeom>
            <a:ln w="28575">
              <a:solidFill>
                <a:srgbClr val="7030A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 flipV="1">
              <a:off x="4082571" y="2928621"/>
              <a:ext cx="685006" cy="1095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4419599" y="2591593"/>
              <a:ext cx="408798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6200000" flipV="1">
              <a:off x="6433821" y="2928622"/>
              <a:ext cx="685006" cy="1095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1408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9" grpId="0"/>
      <p:bldP spid="54" grpId="0"/>
      <p:bldP spid="54" grpId="1"/>
      <p:bldP spid="55" grpId="0"/>
      <p:bldP spid="64" grpId="0"/>
      <p:bldP spid="64" grpId="1"/>
      <p:bldP spid="66" grpId="0"/>
      <p:bldP spid="6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Delete one node in back of linked list if linked list has only one node (awal = akhir). This process </a:t>
            </a:r>
            <a:r>
              <a:rPr lang="id-ID" sz="48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is same as front deletion if linked list has only one node</a:t>
            </a: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.</a:t>
            </a: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Deletion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9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linked list has more than one node (awal ≠ akhir). For example, linked list has </a:t>
            </a: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four nodes</a:t>
            </a:r>
            <a:r>
              <a:rPr lang="id-ID" sz="3200" dirty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255464" y="4497288"/>
            <a:ext cx="9361040" cy="1905000"/>
            <a:chOff x="88555" y="2895600"/>
            <a:chExt cx="9361040" cy="1905000"/>
          </a:xfrm>
        </p:grpSpPr>
        <p:cxnSp>
          <p:nvCxnSpPr>
            <p:cNvPr id="15" name="Straight Connector 14"/>
            <p:cNvCxnSpPr/>
            <p:nvPr/>
          </p:nvCxnSpPr>
          <p:spPr>
            <a:xfrm rot="10800000">
              <a:off x="381000" y="4798545"/>
              <a:ext cx="9067800" cy="20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88555" y="2895600"/>
              <a:ext cx="9361040" cy="1903978"/>
              <a:chOff x="88555" y="2895600"/>
              <a:chExt cx="9361040" cy="190397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629400" y="289560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2060"/>
                    </a:solidFill>
                  </a:rPr>
                  <a:t>akhir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627942" y="3733800"/>
                <a:ext cx="156845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8397197" y="4076188"/>
                <a:ext cx="684781" cy="20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908928" y="3810000"/>
                <a:ext cx="577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3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1" name="Shape 42"/>
              <p:cNvCxnSpPr>
                <a:stCxn id="17" idx="3"/>
              </p:cNvCxnSpPr>
              <p:nvPr/>
            </p:nvCxnSpPr>
            <p:spPr>
              <a:xfrm>
                <a:off x="7696200" y="3187988"/>
                <a:ext cx="228600" cy="54581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5311778" y="3733800"/>
                <a:ext cx="156845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5400000">
                <a:off x="6047697" y="4076188"/>
                <a:ext cx="684781" cy="20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88555" y="2895600"/>
                <a:ext cx="11306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2060"/>
                    </a:solidFill>
                  </a:rPr>
                  <a:t>awal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25" name="Group 46"/>
              <p:cNvGrpSpPr/>
              <p:nvPr/>
            </p:nvGrpSpPr>
            <p:grpSpPr>
              <a:xfrm>
                <a:off x="3000378" y="3733800"/>
                <a:ext cx="1568450" cy="684781"/>
                <a:chOff x="5638800" y="2362200"/>
                <a:chExt cx="1447800" cy="68478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38800" y="2362200"/>
                  <a:ext cx="1447800" cy="684781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6287952" y="2703648"/>
                  <a:ext cx="684781" cy="18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Arrow Connector 25"/>
              <p:cNvCxnSpPr/>
              <p:nvPr/>
            </p:nvCxnSpPr>
            <p:spPr>
              <a:xfrm>
                <a:off x="4321178" y="4038600"/>
                <a:ext cx="990600" cy="1588"/>
              </a:xfrm>
              <a:prstGeom prst="straightConnector1">
                <a:avLst/>
              </a:prstGeom>
              <a:ln>
                <a:headEnd type="oval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3330578" y="3810000"/>
                <a:ext cx="577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1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559428" y="3810000"/>
                <a:ext cx="577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4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7" name="Shape 52"/>
              <p:cNvCxnSpPr>
                <a:stCxn id="24" idx="3"/>
              </p:cNvCxnSpPr>
              <p:nvPr/>
            </p:nvCxnSpPr>
            <p:spPr>
              <a:xfrm>
                <a:off x="1219200" y="3187988"/>
                <a:ext cx="228600" cy="54581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8" name="Group 46"/>
              <p:cNvGrpSpPr/>
              <p:nvPr/>
            </p:nvGrpSpPr>
            <p:grpSpPr>
              <a:xfrm>
                <a:off x="685800" y="3733800"/>
                <a:ext cx="1568450" cy="684781"/>
                <a:chOff x="5638800" y="2362200"/>
                <a:chExt cx="1447800" cy="684781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38800" y="2362200"/>
                  <a:ext cx="1447800" cy="684781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6287952" y="2703648"/>
                  <a:ext cx="684781" cy="18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1016000" y="3810000"/>
                <a:ext cx="577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2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2009776" y="4038600"/>
                <a:ext cx="990600" cy="1588"/>
              </a:xfrm>
              <a:prstGeom prst="straightConnector1">
                <a:avLst/>
              </a:prstGeom>
              <a:ln>
                <a:headEnd type="oval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991600" y="4114800"/>
                <a:ext cx="457200" cy="2036"/>
              </a:xfrm>
              <a:prstGeom prst="line">
                <a:avLst/>
              </a:prstGeom>
              <a:ln>
                <a:headEnd type="oval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9106920" y="4456904"/>
                <a:ext cx="683761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29592" y="4456904"/>
                <a:ext cx="683761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381000" y="4114800"/>
                <a:ext cx="304800" cy="20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6638928" y="4038600"/>
                <a:ext cx="990600" cy="1588"/>
              </a:xfrm>
              <a:prstGeom prst="straightConnector1">
                <a:avLst/>
              </a:prstGeom>
              <a:ln>
                <a:headEnd type="oval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2566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425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20712" y="546894"/>
            <a:ext cx="8840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7414072" y="2875309"/>
            <a:ext cx="1981200" cy="1066800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6728272" y="226570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akhir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403672" y="4399309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phapus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002060"/>
                </a:solidFill>
                <a:sym typeface="Wingdings" pitchFamily="2" charset="2"/>
              </a:rPr>
              <a:t>awal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>
            <p:custDataLst>
              <p:tags r:id="rId8"/>
            </p:custDataLst>
          </p:nvPr>
        </p:nvSpPr>
        <p:spPr>
          <a:xfrm>
            <a:off x="2232471" y="235208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phapus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7261672" y="439930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 Narrow" pitchFamily="34" charset="0"/>
              </a:rPr>
              <a:t>elemen</a:t>
            </a:r>
            <a:endParaRPr lang="en-US" sz="24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10"/>
            </p:custDataLst>
          </p:nvPr>
        </p:nvSpPr>
        <p:spPr>
          <a:xfrm>
            <a:off x="403672" y="4780309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sym typeface="Wingdings" pitchFamily="2" charset="2"/>
              </a:rPr>
              <a:t>elemen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  </a:t>
            </a:r>
            <a:r>
              <a:rPr lang="en-US" sz="2800" b="1" dirty="0" err="1" smtClean="0">
                <a:solidFill>
                  <a:srgbClr val="00B050"/>
                </a:solidFill>
                <a:sym typeface="Wingdings" pitchFamily="2" charset="2"/>
              </a:rPr>
              <a:t>akhir</a:t>
            </a:r>
            <a:r>
              <a:rPr lang="en-US" sz="2800" b="1" dirty="0" err="1" smtClean="0">
                <a:solidFill>
                  <a:srgbClr val="00B050"/>
                </a:solidFill>
                <a:cs typeface="Times New Roman"/>
                <a:sym typeface="Wingdings" pitchFamily="2" charset="2"/>
              </a:rPr>
              <a:t>↑.info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>
            <p:custDataLst>
              <p:tags r:id="rId11"/>
            </p:custDataLst>
          </p:nvPr>
        </p:nvSpPr>
        <p:spPr>
          <a:xfrm>
            <a:off x="5813872" y="4866689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C000"/>
                </a:solidFill>
                <a:sym typeface="Wingdings" pitchFamily="2" charset="2"/>
              </a:rPr>
              <a:t>akhir</a:t>
            </a:r>
            <a:r>
              <a:rPr lang="en-US" sz="2800" b="1" dirty="0" smtClean="0">
                <a:solidFill>
                  <a:srgbClr val="FFC000"/>
                </a:solidFill>
                <a:sym typeface="Wingdings" pitchFamily="2" charset="2"/>
              </a:rPr>
              <a:t>  </a:t>
            </a:r>
            <a:r>
              <a:rPr lang="en-US" sz="2800" b="1" dirty="0" err="1" smtClean="0">
                <a:solidFill>
                  <a:srgbClr val="FFC000"/>
                </a:solidFill>
                <a:sym typeface="Wingdings" pitchFamily="2" charset="2"/>
              </a:rPr>
              <a:t>phapus</a:t>
            </a:r>
            <a:r>
              <a:rPr lang="en-US" sz="28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>
            <p:custDataLst>
              <p:tags r:id="rId12"/>
            </p:custDataLst>
          </p:nvPr>
        </p:nvSpPr>
        <p:spPr>
          <a:xfrm>
            <a:off x="5813872" y="5618509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sym typeface="Wingdings" pitchFamily="2" charset="2"/>
              </a:rPr>
              <a:t>akhir</a:t>
            </a:r>
            <a:r>
              <a:rPr lang="en-US" sz="2800" b="1" dirty="0" err="1" smtClean="0">
                <a:solidFill>
                  <a:srgbClr val="7030A0"/>
                </a:solidFill>
                <a:cs typeface="Times New Roman"/>
                <a:sym typeface="Wingdings" pitchFamily="2" charset="2"/>
              </a:rPr>
              <a:t>↑.next</a:t>
            </a:r>
            <a:r>
              <a:rPr lang="en-US" sz="2800" b="1" dirty="0" smtClean="0">
                <a:solidFill>
                  <a:srgbClr val="7030A0"/>
                </a:solidFill>
                <a:cs typeface="Times New Roman"/>
                <a:sym typeface="Wingdings" pitchFamily="2" charset="2"/>
              </a:rPr>
              <a:t>    </a:t>
            </a:r>
            <a:r>
              <a:rPr lang="en-US" sz="2800" b="1" dirty="0" err="1" smtClean="0">
                <a:solidFill>
                  <a:srgbClr val="7030A0"/>
                </a:solidFill>
                <a:cs typeface="Times New Roman"/>
                <a:sym typeface="Wingdings" pitchFamily="2" charset="2"/>
              </a:rPr>
              <a:t>awal</a:t>
            </a:r>
            <a:r>
              <a:rPr lang="en-US" sz="2800" b="1" dirty="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>
            <p:custDataLst>
              <p:tags r:id="rId13"/>
            </p:custDataLst>
          </p:nvPr>
        </p:nvSpPr>
        <p:spPr>
          <a:xfrm>
            <a:off x="5813872" y="6009689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sym typeface="Wingdings" pitchFamily="2" charset="2"/>
              </a:rPr>
              <a:t>dealloc</a:t>
            </a:r>
            <a:r>
              <a:rPr lang="en-US" sz="2800" b="1" dirty="0" smtClean="0">
                <a:solidFill>
                  <a:srgbClr val="C00000"/>
                </a:solidFill>
                <a:sym typeface="Wingdings" pitchFamily="2" charset="2"/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  <a:sym typeface="Wingdings" pitchFamily="2" charset="2"/>
              </a:rPr>
              <a:t>phapus</a:t>
            </a:r>
            <a:r>
              <a:rPr lang="en-US" sz="2800" b="1" dirty="0" smtClean="0">
                <a:solidFill>
                  <a:srgbClr val="C00000"/>
                </a:solidFill>
                <a:sym typeface="Wingdings" pitchFamily="2" charset="2"/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14"/>
            </p:custDataLst>
          </p:nvPr>
        </p:nvSpPr>
        <p:spPr>
          <a:xfrm>
            <a:off x="7726814" y="3103909"/>
            <a:ext cx="1568450" cy="684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>
            <p:custDataLst>
              <p:tags r:id="rId15"/>
            </p:custDataLst>
          </p:nvPr>
        </p:nvCxnSpPr>
        <p:spPr>
          <a:xfrm rot="5400000">
            <a:off x="8496069" y="3446297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>
            <p:custDataLst>
              <p:tags r:id="rId16"/>
            </p:custDataLst>
          </p:nvPr>
        </p:nvSpPr>
        <p:spPr>
          <a:xfrm>
            <a:off x="8007800" y="3180109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3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26" name="Shape 78"/>
          <p:cNvCxnSpPr>
            <a:stCxn id="15" idx="1"/>
          </p:cNvCxnSpPr>
          <p:nvPr>
            <p:custDataLst>
              <p:tags r:id="rId17"/>
            </p:custDataLst>
          </p:nvPr>
        </p:nvCxnSpPr>
        <p:spPr>
          <a:xfrm rot="10800000" flipV="1">
            <a:off x="6410776" y="2558096"/>
            <a:ext cx="317496" cy="543937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hape 79"/>
          <p:cNvCxnSpPr>
            <a:stCxn id="15" idx="3"/>
          </p:cNvCxnSpPr>
          <p:nvPr>
            <p:custDataLst>
              <p:tags r:id="rId18"/>
            </p:custDataLst>
          </p:nvPr>
        </p:nvCxnSpPr>
        <p:spPr>
          <a:xfrm>
            <a:off x="7795072" y="2558097"/>
            <a:ext cx="228600" cy="5458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hape 81"/>
          <p:cNvCxnSpPr>
            <a:stCxn id="17" idx="1"/>
          </p:cNvCxnSpPr>
          <p:nvPr>
            <p:custDataLst>
              <p:tags r:id="rId19"/>
            </p:custDataLst>
          </p:nvPr>
        </p:nvCxnSpPr>
        <p:spPr>
          <a:xfrm rot="10800000" flipV="1">
            <a:off x="1775273" y="2582921"/>
            <a:ext cx="457198" cy="533399"/>
          </a:xfrm>
          <a:prstGeom prst="bentConnector2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hape 83"/>
          <p:cNvCxnSpPr>
            <a:stCxn id="17" idx="3"/>
          </p:cNvCxnSpPr>
          <p:nvPr>
            <p:custDataLst>
              <p:tags r:id="rId20"/>
            </p:custDataLst>
          </p:nvPr>
        </p:nvCxnSpPr>
        <p:spPr>
          <a:xfrm>
            <a:off x="3604071" y="2582922"/>
            <a:ext cx="257176" cy="530514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21"/>
            </p:custDataLst>
          </p:nvPr>
        </p:nvCxnSpPr>
        <p:spPr>
          <a:xfrm rot="5400000">
            <a:off x="7528372" y="3827809"/>
            <a:ext cx="914400" cy="3810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>
            <p:custDataLst>
              <p:tags r:id="rId22"/>
            </p:custDataLst>
          </p:nvPr>
        </p:nvGrpSpPr>
        <p:grpSpPr>
          <a:xfrm>
            <a:off x="183456" y="2265709"/>
            <a:ext cx="6795644" cy="1524000"/>
            <a:chOff x="84584" y="1371600"/>
            <a:chExt cx="6795644" cy="1524000"/>
          </a:xfrm>
        </p:grpSpPr>
        <p:sp>
          <p:nvSpPr>
            <p:cNvPr id="32" name="Rectangle 31"/>
            <p:cNvSpPr/>
            <p:nvPr/>
          </p:nvSpPr>
          <p:spPr>
            <a:xfrm>
              <a:off x="5311778" y="2209800"/>
              <a:ext cx="1568450" cy="684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6047697" y="2552188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4584" y="1371600"/>
              <a:ext cx="11346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2060"/>
                  </a:solidFill>
                </a:rPr>
                <a:t>awal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grpSp>
          <p:nvGrpSpPr>
            <p:cNvPr id="35" name="Group 46"/>
            <p:cNvGrpSpPr/>
            <p:nvPr/>
          </p:nvGrpSpPr>
          <p:grpSpPr>
            <a:xfrm>
              <a:off x="3000378" y="2209800"/>
              <a:ext cx="1568450" cy="684781"/>
              <a:chOff x="5638800" y="2362200"/>
              <a:chExt cx="1447800" cy="684781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638800" y="2362200"/>
                <a:ext cx="144780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6287952" y="2703648"/>
                <a:ext cx="684781" cy="18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>
              <a:off x="4321178" y="2514600"/>
              <a:ext cx="990600" cy="1588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330578" y="22860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1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59428" y="22860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4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39" name="Shape 33"/>
            <p:cNvCxnSpPr>
              <a:stCxn id="34" idx="3"/>
            </p:cNvCxnSpPr>
            <p:nvPr/>
          </p:nvCxnSpPr>
          <p:spPr>
            <a:xfrm>
              <a:off x="1219200" y="1663988"/>
              <a:ext cx="228600" cy="545812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46"/>
            <p:cNvGrpSpPr/>
            <p:nvPr/>
          </p:nvGrpSpPr>
          <p:grpSpPr>
            <a:xfrm>
              <a:off x="685800" y="2209800"/>
              <a:ext cx="1568450" cy="684781"/>
              <a:chOff x="5638800" y="2362200"/>
              <a:chExt cx="1447800" cy="684781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638800" y="2362200"/>
                <a:ext cx="144780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5400000">
                <a:off x="6287952" y="2703648"/>
                <a:ext cx="684781" cy="18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016000" y="22860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2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2009776" y="2514600"/>
              <a:ext cx="990600" cy="1588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>
            <p:custDataLst>
              <p:tags r:id="rId23"/>
            </p:custDataLst>
          </p:nvPr>
        </p:nvGrpSpPr>
        <p:grpSpPr>
          <a:xfrm>
            <a:off x="471887" y="3484909"/>
            <a:ext cx="9076579" cy="685800"/>
            <a:chOff x="296815" y="2590800"/>
            <a:chExt cx="9076579" cy="534991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8915400" y="2590800"/>
              <a:ext cx="457200" cy="1588"/>
            </a:xfrm>
            <a:prstGeom prst="line">
              <a:avLst/>
            </a:prstGeom>
            <a:ln>
              <a:head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9105900" y="28575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304800" y="3124188"/>
              <a:ext cx="9067800" cy="160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30909" y="28575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04800" y="2590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3" name="Shape 109"/>
          <p:cNvCxnSpPr>
            <a:stCxn id="17" idx="3"/>
            <a:endCxn id="32" idx="0"/>
          </p:cNvCxnSpPr>
          <p:nvPr>
            <p:custDataLst>
              <p:tags r:id="rId24"/>
            </p:custDataLst>
          </p:nvPr>
        </p:nvCxnSpPr>
        <p:spPr>
          <a:xfrm>
            <a:off x="3604071" y="2582922"/>
            <a:ext cx="2590804" cy="520987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>
            <p:custDataLst>
              <p:tags r:id="rId25"/>
            </p:custDataLst>
          </p:nvPr>
        </p:nvSpPr>
        <p:spPr>
          <a:xfrm>
            <a:off x="8526902" y="2341909"/>
            <a:ext cx="152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phapus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55" name="Shape 55"/>
          <p:cNvCxnSpPr>
            <a:stCxn id="54" idx="1"/>
          </p:cNvCxnSpPr>
          <p:nvPr>
            <p:custDataLst>
              <p:tags r:id="rId26"/>
            </p:custDataLst>
          </p:nvPr>
        </p:nvCxnSpPr>
        <p:spPr>
          <a:xfrm rot="10800000" flipV="1">
            <a:off x="8328476" y="2603519"/>
            <a:ext cx="198427" cy="500390"/>
          </a:xfrm>
          <a:prstGeom prst="bentConnector2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>
            <p:custDataLst>
              <p:tags r:id="rId27"/>
            </p:custDataLst>
          </p:nvPr>
        </p:nvSpPr>
        <p:spPr>
          <a:xfrm>
            <a:off x="5813872" y="5247689"/>
            <a:ext cx="434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phapus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002060"/>
                </a:solidFill>
                <a:sym typeface="Wingdings" pitchFamily="2" charset="2"/>
              </a:rPr>
              <a:t>phapus↑.next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57" name="Group 56"/>
          <p:cNvGrpSpPr/>
          <p:nvPr>
            <p:custDataLst>
              <p:tags r:id="rId28"/>
            </p:custDataLst>
          </p:nvPr>
        </p:nvGrpSpPr>
        <p:grpSpPr>
          <a:xfrm>
            <a:off x="453681" y="3499835"/>
            <a:ext cx="6859588" cy="611188"/>
            <a:chOff x="1980406" y="2514600"/>
            <a:chExt cx="6859588" cy="611188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8305800" y="2514600"/>
              <a:ext cx="533400" cy="1588"/>
            </a:xfrm>
            <a:prstGeom prst="line">
              <a:avLst/>
            </a:prstGeom>
            <a:ln w="28575">
              <a:solidFill>
                <a:srgbClr val="7030A0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8534400" y="2819400"/>
              <a:ext cx="609600" cy="15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1981200" y="3124200"/>
              <a:ext cx="6858000" cy="15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1714500" y="2857500"/>
              <a:ext cx="533400" cy="15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1981200" y="2553247"/>
              <a:ext cx="381000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>
            <p:custDataLst>
              <p:tags r:id="rId29"/>
            </p:custDataLst>
          </p:nvPr>
        </p:nvSpPr>
        <p:spPr>
          <a:xfrm>
            <a:off x="403672" y="5161309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sym typeface="Wingdings" pitchFamily="2" charset="2"/>
              </a:rPr>
              <a:t>while</a:t>
            </a:r>
            <a:r>
              <a:rPr lang="en-US" sz="2800" b="1" dirty="0" smtClean="0">
                <a:solidFill>
                  <a:srgbClr val="00B0F0"/>
                </a:solidFill>
                <a:sym typeface="Wingdings" pitchFamily="2" charset="2"/>
              </a:rPr>
              <a:t> (</a:t>
            </a:r>
            <a:r>
              <a:rPr lang="en-US" sz="2800" b="1" dirty="0" err="1" smtClean="0">
                <a:solidFill>
                  <a:srgbClr val="00B0F0"/>
                </a:solidFill>
                <a:sym typeface="Wingdings" pitchFamily="2" charset="2"/>
              </a:rPr>
              <a:t>phapus</a:t>
            </a:r>
            <a:r>
              <a:rPr lang="en-US" sz="2800" b="1" dirty="0" err="1" smtClean="0">
                <a:solidFill>
                  <a:srgbClr val="00B0F0"/>
                </a:solidFill>
                <a:latin typeface="Arial Narrow"/>
                <a:sym typeface="Wingdings" pitchFamily="2" charset="2"/>
              </a:rPr>
              <a:t>↑</a:t>
            </a:r>
            <a:r>
              <a:rPr lang="en-US" sz="2800" b="1" dirty="0" err="1" smtClean="0">
                <a:solidFill>
                  <a:srgbClr val="00B0F0"/>
                </a:solidFill>
                <a:sym typeface="Wingdings" pitchFamily="2" charset="2"/>
              </a:rPr>
              <a:t>.next</a:t>
            </a:r>
            <a:r>
              <a:rPr lang="en-US" sz="2800" b="1" dirty="0" smtClean="0">
                <a:solidFill>
                  <a:srgbClr val="00B0F0"/>
                </a:solidFill>
                <a:sym typeface="Wingdings" pitchFamily="2" charset="2"/>
              </a:rPr>
              <a:t> ≠ </a:t>
            </a:r>
            <a:r>
              <a:rPr lang="en-US" sz="2800" b="1" dirty="0" err="1" smtClean="0">
                <a:solidFill>
                  <a:srgbClr val="00B0F0"/>
                </a:solidFill>
                <a:sym typeface="Wingdings" pitchFamily="2" charset="2"/>
              </a:rPr>
              <a:t>akhir</a:t>
            </a:r>
            <a:r>
              <a:rPr lang="en-US" sz="2800" b="1" dirty="0" smtClean="0">
                <a:solidFill>
                  <a:srgbClr val="00B0F0"/>
                </a:solidFill>
                <a:sym typeface="Wingdings" pitchFamily="2" charset="2"/>
              </a:rPr>
              <a:t>) </a:t>
            </a:r>
            <a:r>
              <a:rPr lang="en-US" sz="2800" b="1" u="sng" dirty="0" smtClean="0">
                <a:solidFill>
                  <a:srgbClr val="00B0F0"/>
                </a:solidFill>
                <a:sym typeface="Wingdings" pitchFamily="2" charset="2"/>
              </a:rPr>
              <a:t>do</a:t>
            </a:r>
          </a:p>
          <a:p>
            <a:r>
              <a:rPr lang="en-US" sz="2800" b="1" dirty="0" smtClean="0">
                <a:solidFill>
                  <a:srgbClr val="00B0F0"/>
                </a:solidFill>
                <a:sym typeface="Wingdings" pitchFamily="2" charset="2"/>
              </a:rPr>
              <a:t>      </a:t>
            </a:r>
            <a:r>
              <a:rPr lang="en-US" sz="2800" b="1" dirty="0" err="1" smtClean="0">
                <a:solidFill>
                  <a:srgbClr val="00B0F0"/>
                </a:solidFill>
                <a:sym typeface="Wingdings" pitchFamily="2" charset="2"/>
              </a:rPr>
              <a:t>phapus</a:t>
            </a:r>
            <a:r>
              <a:rPr lang="en-US" sz="2800" b="1" dirty="0" smtClean="0">
                <a:solidFill>
                  <a:srgbClr val="00B0F0"/>
                </a:solidFill>
                <a:sym typeface="Wingdings" pitchFamily="2" charset="2"/>
              </a:rPr>
              <a:t>  </a:t>
            </a:r>
            <a:r>
              <a:rPr lang="en-US" sz="2800" b="1" dirty="0" err="1" smtClean="0">
                <a:solidFill>
                  <a:srgbClr val="00B0F0"/>
                </a:solidFill>
                <a:sym typeface="Wingdings" pitchFamily="2" charset="2"/>
              </a:rPr>
              <a:t>phapus</a:t>
            </a:r>
            <a:r>
              <a:rPr lang="en-US" sz="2800" b="1" dirty="0" err="1" smtClean="0">
                <a:solidFill>
                  <a:srgbClr val="00B0F0"/>
                </a:solidFill>
                <a:latin typeface="Arial Narrow"/>
                <a:sym typeface="Wingdings" pitchFamily="2" charset="2"/>
              </a:rPr>
              <a:t>↑</a:t>
            </a:r>
            <a:r>
              <a:rPr lang="en-US" sz="2800" b="1" dirty="0" err="1" smtClean="0">
                <a:solidFill>
                  <a:srgbClr val="00B0F0"/>
                </a:solidFill>
                <a:sym typeface="Wingdings" pitchFamily="2" charset="2"/>
              </a:rPr>
              <a:t>.next</a:t>
            </a:r>
            <a:endParaRPr lang="en-US" sz="2800" b="1" dirty="0" smtClean="0">
              <a:solidFill>
                <a:srgbClr val="00B0F0"/>
              </a:solidFill>
              <a:sym typeface="Wingdings" pitchFamily="2" charset="2"/>
            </a:endParaRPr>
          </a:p>
          <a:p>
            <a:r>
              <a:rPr lang="en-US" sz="2800" b="1" u="sng" dirty="0" err="1" smtClean="0">
                <a:solidFill>
                  <a:srgbClr val="00B0F0"/>
                </a:solidFill>
                <a:sym typeface="Wingdings" pitchFamily="2" charset="2"/>
              </a:rPr>
              <a:t>endwhile</a:t>
            </a:r>
            <a:endParaRPr lang="en-US" sz="2800" b="1" u="sng" dirty="0">
              <a:solidFill>
                <a:srgbClr val="00B0F0"/>
              </a:solidFill>
            </a:endParaRPr>
          </a:p>
        </p:txBody>
      </p:sp>
      <p:cxnSp>
        <p:nvCxnSpPr>
          <p:cNvPr id="64" name="Straight Arrow Connector 63"/>
          <p:cNvCxnSpPr/>
          <p:nvPr>
            <p:custDataLst>
              <p:tags r:id="rId30"/>
            </p:custDataLst>
          </p:nvPr>
        </p:nvCxnSpPr>
        <p:spPr>
          <a:xfrm>
            <a:off x="6737800" y="3408709"/>
            <a:ext cx="990600" cy="1588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5839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 animBg="1"/>
      <p:bldP spid="25" grpId="0"/>
      <p:bldP spid="54" grpId="0"/>
      <p:bldP spid="56" grpId="0"/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-16239" y="0"/>
            <a:ext cx="10176419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 w="25400">
            <a:noFill/>
            <a:round/>
            <a:headEnd/>
            <a:tailEnd/>
          </a:ln>
          <a:ex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The last result for back deletion if linked list has more than one node: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71488" y="546894"/>
            <a:ext cx="9358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6806314" y="388200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akhir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2310513" y="396838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</a:rPr>
              <a:t>phapus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1" name="TextBox 30"/>
          <p:cNvSpPr txBox="1"/>
          <p:nvPr>
            <p:custDataLst>
              <p:tags r:id="rId8"/>
            </p:custDataLst>
          </p:nvPr>
        </p:nvSpPr>
        <p:spPr>
          <a:xfrm>
            <a:off x="7339714" y="601560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 Narrow" pitchFamily="34" charset="0"/>
              </a:rPr>
              <a:t>elemen</a:t>
            </a:r>
            <a:endParaRPr lang="en-US" sz="24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9"/>
            </p:custDataLst>
          </p:nvPr>
        </p:nvSpPr>
        <p:spPr>
          <a:xfrm>
            <a:off x="7804856" y="4720208"/>
            <a:ext cx="1568450" cy="684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>
            <p:custDataLst>
              <p:tags r:id="rId10"/>
            </p:custDataLst>
          </p:nvPr>
        </p:nvCxnSpPr>
        <p:spPr>
          <a:xfrm rot="5400000">
            <a:off x="8574111" y="5062596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1"/>
            </p:custDataLst>
          </p:nvPr>
        </p:nvSpPr>
        <p:spPr>
          <a:xfrm>
            <a:off x="8085842" y="479640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3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35" name="Shape 78"/>
          <p:cNvCxnSpPr>
            <a:stCxn id="29" idx="1"/>
          </p:cNvCxnSpPr>
          <p:nvPr>
            <p:custDataLst>
              <p:tags r:id="rId12"/>
            </p:custDataLst>
          </p:nvPr>
        </p:nvCxnSpPr>
        <p:spPr>
          <a:xfrm rot="10800000" flipV="1">
            <a:off x="6488818" y="4174395"/>
            <a:ext cx="317496" cy="543937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hape 79"/>
          <p:cNvCxnSpPr>
            <a:stCxn id="29" idx="3"/>
          </p:cNvCxnSpPr>
          <p:nvPr>
            <p:custDataLst>
              <p:tags r:id="rId13"/>
            </p:custDataLst>
          </p:nvPr>
        </p:nvCxnSpPr>
        <p:spPr>
          <a:xfrm>
            <a:off x="7873114" y="4174396"/>
            <a:ext cx="228600" cy="54581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hape 81"/>
          <p:cNvCxnSpPr>
            <a:stCxn id="30" idx="1"/>
          </p:cNvCxnSpPr>
          <p:nvPr>
            <p:custDataLst>
              <p:tags r:id="rId14"/>
            </p:custDataLst>
          </p:nvPr>
        </p:nvCxnSpPr>
        <p:spPr>
          <a:xfrm rot="10800000" flipV="1">
            <a:off x="1853315" y="4199220"/>
            <a:ext cx="457198" cy="533399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hape 83"/>
          <p:cNvCxnSpPr>
            <a:stCxn id="30" idx="3"/>
          </p:cNvCxnSpPr>
          <p:nvPr>
            <p:custDataLst>
              <p:tags r:id="rId15"/>
            </p:custDataLst>
          </p:nvPr>
        </p:nvCxnSpPr>
        <p:spPr>
          <a:xfrm>
            <a:off x="3682113" y="4199221"/>
            <a:ext cx="257176" cy="530514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>
            <p:custDataLst>
              <p:tags r:id="rId16"/>
            </p:custDataLst>
          </p:nvPr>
        </p:nvCxnSpPr>
        <p:spPr>
          <a:xfrm rot="5400000">
            <a:off x="7606414" y="5444108"/>
            <a:ext cx="914400" cy="3810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80"/>
          <p:cNvGrpSpPr/>
          <p:nvPr>
            <p:custDataLst>
              <p:tags r:id="rId17"/>
            </p:custDataLst>
          </p:nvPr>
        </p:nvGrpSpPr>
        <p:grpSpPr>
          <a:xfrm>
            <a:off x="255464" y="3882008"/>
            <a:ext cx="6801678" cy="1524000"/>
            <a:chOff x="78550" y="1371600"/>
            <a:chExt cx="6801678" cy="1524000"/>
          </a:xfrm>
        </p:grpSpPr>
        <p:sp>
          <p:nvSpPr>
            <p:cNvPr id="41" name="Rectangle 40"/>
            <p:cNvSpPr/>
            <p:nvPr/>
          </p:nvSpPr>
          <p:spPr>
            <a:xfrm>
              <a:off x="5311778" y="2209800"/>
              <a:ext cx="1568450" cy="684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6047697" y="2552188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8550" y="1371600"/>
              <a:ext cx="1140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2060"/>
                  </a:solidFill>
                </a:rPr>
                <a:t>awal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grpSp>
          <p:nvGrpSpPr>
            <p:cNvPr id="44" name="Group 46"/>
            <p:cNvGrpSpPr/>
            <p:nvPr/>
          </p:nvGrpSpPr>
          <p:grpSpPr>
            <a:xfrm>
              <a:off x="3000378" y="2209800"/>
              <a:ext cx="1568450" cy="684781"/>
              <a:chOff x="5638800" y="2362200"/>
              <a:chExt cx="1447800" cy="684781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638800" y="2362200"/>
                <a:ext cx="144780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rot="5400000">
                <a:off x="6287952" y="2703648"/>
                <a:ext cx="684781" cy="18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>
              <a:off x="4321178" y="2514600"/>
              <a:ext cx="990600" cy="1588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330578" y="22860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1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59428" y="22860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4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48" name="Shape 33"/>
            <p:cNvCxnSpPr>
              <a:stCxn id="43" idx="3"/>
            </p:cNvCxnSpPr>
            <p:nvPr/>
          </p:nvCxnSpPr>
          <p:spPr>
            <a:xfrm>
              <a:off x="1219200" y="1663988"/>
              <a:ext cx="228600" cy="54581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9" name="Group 46"/>
            <p:cNvGrpSpPr/>
            <p:nvPr/>
          </p:nvGrpSpPr>
          <p:grpSpPr>
            <a:xfrm>
              <a:off x="685800" y="2209800"/>
              <a:ext cx="1568450" cy="684781"/>
              <a:chOff x="5638800" y="2362200"/>
              <a:chExt cx="1447800" cy="684781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638800" y="2362200"/>
                <a:ext cx="144780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rot="5400000">
                <a:off x="6287952" y="2703648"/>
                <a:ext cx="684781" cy="18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1016000" y="22860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2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2009776" y="2514600"/>
              <a:ext cx="990600" cy="1588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108"/>
          <p:cNvGrpSpPr/>
          <p:nvPr>
            <p:custDataLst>
              <p:tags r:id="rId18"/>
            </p:custDataLst>
          </p:nvPr>
        </p:nvGrpSpPr>
        <p:grpSpPr>
          <a:xfrm>
            <a:off x="533304" y="5101208"/>
            <a:ext cx="9093204" cy="685800"/>
            <a:chOff x="280190" y="2590800"/>
            <a:chExt cx="9093204" cy="534991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8915400" y="2590800"/>
              <a:ext cx="457200" cy="1588"/>
            </a:xfrm>
            <a:prstGeom prst="line">
              <a:avLst/>
            </a:prstGeom>
            <a:ln>
              <a:head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9105900" y="28575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>
              <a:off x="304800" y="3124188"/>
              <a:ext cx="9067800" cy="160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14284" y="28575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304800" y="2590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5" name="Shape 109"/>
          <p:cNvCxnSpPr>
            <a:stCxn id="30" idx="3"/>
          </p:cNvCxnSpPr>
          <p:nvPr>
            <p:custDataLst>
              <p:tags r:id="rId19"/>
            </p:custDataLst>
          </p:nvPr>
        </p:nvCxnSpPr>
        <p:spPr>
          <a:xfrm>
            <a:off x="3682113" y="4199221"/>
            <a:ext cx="2590804" cy="520987"/>
          </a:xfrm>
          <a:prstGeom prst="bentConnector3">
            <a:avLst>
              <a:gd name="adj1" fmla="val 100053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>
            <p:custDataLst>
              <p:tags r:id="rId20"/>
            </p:custDataLst>
          </p:nvPr>
        </p:nvSpPr>
        <p:spPr>
          <a:xfrm>
            <a:off x="8604943" y="3958208"/>
            <a:ext cx="155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</a:rPr>
              <a:t>phapus</a:t>
            </a:r>
            <a:endParaRPr lang="en-US" sz="2800" b="1" dirty="0">
              <a:solidFill>
                <a:srgbClr val="00B0F0"/>
              </a:solidFill>
            </a:endParaRPr>
          </a:p>
        </p:txBody>
      </p:sp>
      <p:cxnSp>
        <p:nvCxnSpPr>
          <p:cNvPr id="87" name="Shape 55"/>
          <p:cNvCxnSpPr>
            <a:stCxn id="86" idx="1"/>
          </p:cNvCxnSpPr>
          <p:nvPr>
            <p:custDataLst>
              <p:tags r:id="rId21"/>
            </p:custDataLst>
          </p:nvPr>
        </p:nvCxnSpPr>
        <p:spPr>
          <a:xfrm rot="10800000" flipV="1">
            <a:off x="8406515" y="4219818"/>
            <a:ext cx="198428" cy="500390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8" name="Group 77"/>
          <p:cNvGrpSpPr/>
          <p:nvPr>
            <p:custDataLst>
              <p:tags r:id="rId22"/>
            </p:custDataLst>
          </p:nvPr>
        </p:nvGrpSpPr>
        <p:grpSpPr>
          <a:xfrm>
            <a:off x="509495" y="5103244"/>
            <a:ext cx="6859588" cy="611188"/>
            <a:chOff x="1980406" y="2514600"/>
            <a:chExt cx="6859588" cy="611188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8305800" y="2514600"/>
              <a:ext cx="533400" cy="1588"/>
            </a:xfrm>
            <a:prstGeom prst="line">
              <a:avLst/>
            </a:prstGeom>
            <a:ln w="28575">
              <a:solidFill>
                <a:srgbClr val="7030A0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8534400" y="2819400"/>
              <a:ext cx="609600" cy="15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0800000">
              <a:off x="1981200" y="3124200"/>
              <a:ext cx="6858000" cy="15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1714500" y="2857500"/>
              <a:ext cx="533400" cy="15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1981200" y="2590800"/>
              <a:ext cx="381000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4" name="Straight Arrow Connector 93"/>
          <p:cNvCxnSpPr/>
          <p:nvPr>
            <p:custDataLst>
              <p:tags r:id="rId23"/>
            </p:custDataLst>
          </p:nvPr>
        </p:nvCxnSpPr>
        <p:spPr>
          <a:xfrm>
            <a:off x="6815842" y="5025008"/>
            <a:ext cx="990600" cy="1588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34427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2" grpId="0" animBg="1"/>
      <p:bldP spid="32" grpId="1" animBg="1"/>
      <p:bldP spid="34" grpId="0"/>
      <p:bldP spid="34" grpId="1"/>
      <p:bldP spid="86" grpId="0"/>
      <p:bldP spid="8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49344" y="1809463"/>
            <a:ext cx="8737600" cy="45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200000"/>
              </a:lnSpc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Other operations of circular linked list are same as linear single or double linked list but be careful of overlooping (endless looping)because there aren’t null value in its connection fields.</a:t>
            </a: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Other Operation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37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016001" y="5334001"/>
            <a:ext cx="8604250" cy="2201333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normAutofit/>
          </a:bodyPr>
          <a:lstStyle/>
          <a:p>
            <a:pPr algn="r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			</a:t>
            </a:r>
            <a:r>
              <a:rPr lang="id-ID" b="1" dirty="0" smtClean="0">
                <a:solidFill>
                  <a:schemeClr val="bg1"/>
                </a:solidFill>
              </a:rPr>
              <a:t>Contact Person: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Adam Mukharil Bachtiar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Informatics Engineering UNIKOM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Jalan Dipati Ukur Nomor. 112-114 Bandung 40132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Email: </a:t>
            </a:r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7"/>
              </a:rPr>
              <a:t>adfbipotter@gmail.com</a:t>
            </a:r>
            <a:endParaRPr lang="id-ID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Blog: </a:t>
            </a:r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8"/>
              </a:rPr>
              <a:t>http://adfbipotter.wordpress.com</a:t>
            </a:r>
            <a:endParaRPr lang="id-ID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/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>
              <a:lnSpc>
                <a:spcPct val="120000"/>
              </a:lnSpc>
            </a:pP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r">
              <a:lnSpc>
                <a:spcPct val="120000"/>
              </a:lnSpc>
            </a:pPr>
            <a:r>
              <a:rPr lang="id-ID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Copyright © Adam Mukharil </a:t>
            </a:r>
            <a:r>
              <a:rPr lang="id-ID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Bachtiar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2667" y="3672167"/>
            <a:ext cx="9652000" cy="12173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sz="8000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  <a:endParaRPr lang="en-US" sz="4400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0667" y="2540000"/>
            <a:ext cx="9660000" cy="71084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sz="4000" dirty="0"/>
              <a:t>THANK YOU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4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10828" y="1793776"/>
            <a:ext cx="928903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20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Linked list that hasn’t null (nil) value in its connection field.</a:t>
            </a:r>
          </a:p>
          <a:p>
            <a:pPr algn="ctr"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Circular Linked List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480667569"/>
              </p:ext>
            </p:extLst>
          </p:nvPr>
        </p:nvGraphicFramePr>
        <p:xfrm>
          <a:off x="576943" y="3668216"/>
          <a:ext cx="917665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Visio" r:id="rId12" imgW="5351383" imgH="928402" progId="Visio.Drawing.11">
                  <p:embed/>
                </p:oleObj>
              </mc:Choice>
              <mc:Fallback>
                <p:oleObj name="Visio" r:id="rId12" imgW="5351383" imgH="92840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43" y="3668216"/>
                        <a:ext cx="9176657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6589070"/>
              </p:ext>
            </p:extLst>
          </p:nvPr>
        </p:nvGraphicFramePr>
        <p:xfrm>
          <a:off x="603087" y="5497016"/>
          <a:ext cx="91505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Visio" r:id="rId14" imgW="5351383" imgH="1109282" progId="Visio.Drawing.11">
                  <p:embed/>
                </p:oleObj>
              </mc:Choice>
              <mc:Fallback>
                <p:oleObj name="Visio" r:id="rId14" imgW="5351383" imgH="11092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87" y="5497016"/>
                        <a:ext cx="9150513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62000" y="4963616"/>
            <a:ext cx="8832850" cy="533400"/>
          </a:xfrm>
          <a:prstGeom prst="rect">
            <a:avLst/>
          </a:prstGeom>
        </p:spPr>
        <p:txBody>
          <a:bodyPr vert="horz" lIns="91419" tIns="45709" rIns="91419" bIns="45709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Circular Single Linked list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  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762000" y="7021016"/>
            <a:ext cx="8832850" cy="533400"/>
          </a:xfrm>
          <a:prstGeom prst="rect">
            <a:avLst/>
          </a:prstGeom>
        </p:spPr>
        <p:txBody>
          <a:bodyPr vert="horz" lIns="91419" tIns="45709" rIns="91419" bIns="45709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Circular Double Linked list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  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Operation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7" name="Rectangle 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119560" y="1865784"/>
            <a:ext cx="806489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 anchor="ctr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Creation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Insertion</a:t>
            </a:r>
            <a:endParaRPr lang="id-ID" sz="32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Delete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Traversal</a:t>
            </a:r>
            <a:endParaRPr lang="id-ID" sz="32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>
                <a:solidFill>
                  <a:schemeClr val="bg1"/>
                </a:solidFill>
              </a:rPr>
              <a:t>Searching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>
                <a:solidFill>
                  <a:schemeClr val="bg1"/>
                </a:solidFill>
              </a:rPr>
              <a:t>Sorting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>
                <a:solidFill>
                  <a:schemeClr val="bg1"/>
                </a:solidFill>
              </a:rPr>
              <a:t>Destroy</a:t>
            </a:r>
          </a:p>
        </p:txBody>
      </p:sp>
      <p:sp>
        <p:nvSpPr>
          <p:cNvPr id="8" name="Right Brace 7"/>
          <p:cNvSpPr/>
          <p:nvPr>
            <p:custDataLst>
              <p:tags r:id="rId6"/>
            </p:custDataLst>
          </p:nvPr>
        </p:nvSpPr>
        <p:spPr>
          <a:xfrm>
            <a:off x="3711848" y="2117812"/>
            <a:ext cx="1066800" cy="64807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5150622" y="1964794"/>
            <a:ext cx="4565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</a:rPr>
              <a:t>Same with linear single or double linked list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4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9113" y="2921000"/>
            <a:ext cx="9131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9600" dirty="0" smtClean="0">
                <a:solidFill>
                  <a:srgbClr val="333333"/>
                </a:solidFill>
                <a:latin typeface="Tahoma Bold" charset="0"/>
                <a:cs typeface="Tahoma Bold" charset="0"/>
                <a:sym typeface="Tahoma Bold" charset="0"/>
              </a:rPr>
              <a:t>INSERTION</a:t>
            </a:r>
            <a:endParaRPr lang="en-US" sz="9600" dirty="0">
              <a:solidFill>
                <a:srgbClr val="333333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586012" y="179678"/>
            <a:ext cx="2058256" cy="10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</a:t>
            </a: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</a:t>
            </a: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</a:t>
            </a:r>
            <a:endParaRPr lang="en-US" sz="6000" dirty="0">
              <a:solidFill>
                <a:srgbClr val="CCCCCC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54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list is empty (awal = nil).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Insertion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6"/>
            </p:custDataLst>
          </p:nvPr>
        </p:nvSpPr>
        <p:spPr>
          <a:xfrm>
            <a:off x="2057400" y="3186753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awal</a:t>
            </a:r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/>
          <p:cNvSpPr txBox="1"/>
          <p:nvPr>
            <p:custDataLst>
              <p:tags r:id="rId7"/>
            </p:custDataLst>
          </p:nvPr>
        </p:nvSpPr>
        <p:spPr>
          <a:xfrm>
            <a:off x="4270375" y="3161928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akhir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29" name="Shape 32"/>
          <p:cNvCxnSpPr/>
          <p:nvPr>
            <p:custDataLst>
              <p:tags r:id="rId8"/>
            </p:custDataLst>
          </p:nvPr>
        </p:nvCxnSpPr>
        <p:spPr>
          <a:xfrm rot="16200000" flipH="1">
            <a:off x="2833687" y="3757240"/>
            <a:ext cx="533400" cy="4095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>
            <p:custDataLst>
              <p:tags r:id="rId9"/>
            </p:custDataLst>
          </p:nvPr>
        </p:nvSpPr>
        <p:spPr>
          <a:xfrm>
            <a:off x="2870200" y="4304928"/>
            <a:ext cx="1549400" cy="68478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>
            <p:custDataLst>
              <p:tags r:id="rId10"/>
            </p:custDataLst>
          </p:nvPr>
        </p:nvCxnSpPr>
        <p:spPr>
          <a:xfrm rot="5400000">
            <a:off x="3618731" y="4646041"/>
            <a:ext cx="684781" cy="255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>
            <p:custDataLst>
              <p:tags r:id="rId11"/>
            </p:custDataLst>
          </p:nvPr>
        </p:nvSpPr>
        <p:spPr>
          <a:xfrm>
            <a:off x="985840" y="4152528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baru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>
            <p:custDataLst>
              <p:tags r:id="rId12"/>
            </p:custDataLst>
          </p:nvPr>
        </p:nvCxnSpPr>
        <p:spPr>
          <a:xfrm>
            <a:off x="2027240" y="4457328"/>
            <a:ext cx="8255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3"/>
            </p:custDataLst>
          </p:nvPr>
        </p:nvSpPr>
        <p:spPr>
          <a:xfrm>
            <a:off x="3232150" y="438112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1 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35" name="Elbow Connector 34"/>
          <p:cNvCxnSpPr/>
          <p:nvPr>
            <p:custDataLst>
              <p:tags r:id="rId14"/>
            </p:custDataLst>
          </p:nvPr>
        </p:nvCxnSpPr>
        <p:spPr>
          <a:xfrm rot="5400000">
            <a:off x="4142075" y="3490828"/>
            <a:ext cx="482025" cy="993775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>
            <p:custDataLst>
              <p:tags r:id="rId15"/>
            </p:custDataLst>
          </p:nvPr>
        </p:nvSpPr>
        <p:spPr>
          <a:xfrm>
            <a:off x="5715000" y="547275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akhir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rgbClr val="7030A0"/>
                </a:solidFill>
                <a:sym typeface="Wingdings" pitchFamily="2" charset="2"/>
              </a:rPr>
              <a:t>baru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>
            <p:custDataLst>
              <p:tags r:id="rId16"/>
            </p:custDataLst>
          </p:nvPr>
        </p:nvSpPr>
        <p:spPr>
          <a:xfrm>
            <a:off x="5702300" y="4863153"/>
            <a:ext cx="298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awal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baru</a:t>
            </a:r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Box 37"/>
          <p:cNvSpPr txBox="1"/>
          <p:nvPr>
            <p:custDataLst>
              <p:tags r:id="rId17"/>
            </p:custDataLst>
          </p:nvPr>
        </p:nvSpPr>
        <p:spPr>
          <a:xfrm>
            <a:off x="5715000" y="3847728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baru</a:t>
            </a:r>
            <a:r>
              <a:rPr lang="en-US" sz="3200" b="1" dirty="0" err="1" smtClean="0">
                <a:solidFill>
                  <a:srgbClr val="00B050"/>
                </a:solidFill>
                <a:latin typeface="Arial Narrow"/>
              </a:rPr>
              <a:t>↑.</a:t>
            </a:r>
            <a:r>
              <a:rPr lang="en-US" sz="3200" b="1" dirty="0" err="1" smtClean="0">
                <a:solidFill>
                  <a:srgbClr val="00B050"/>
                </a:solidFill>
              </a:rPr>
              <a:t>info</a:t>
            </a:r>
            <a:r>
              <a:rPr lang="en-US" sz="3200" b="1" dirty="0" smtClean="0">
                <a:solidFill>
                  <a:srgbClr val="00B050"/>
                </a:solidFill>
                <a:latin typeface="Arial Narrow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 1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>
            <p:custDataLst>
              <p:tags r:id="rId18"/>
            </p:custDataLst>
          </p:nvPr>
        </p:nvSpPr>
        <p:spPr>
          <a:xfrm>
            <a:off x="5715000" y="4381128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baru</a:t>
            </a:r>
            <a:r>
              <a:rPr lang="en-US" sz="3200" b="1" dirty="0" err="1" smtClean="0">
                <a:solidFill>
                  <a:srgbClr val="0070C0"/>
                </a:solidFill>
                <a:latin typeface="Arial Narrow"/>
              </a:rPr>
              <a:t>↑.</a:t>
            </a:r>
            <a:r>
              <a:rPr lang="en-US" sz="3200" b="1" dirty="0" err="1" smtClean="0">
                <a:solidFill>
                  <a:srgbClr val="0070C0"/>
                </a:solidFill>
              </a:rPr>
              <a:t>next</a:t>
            </a:r>
            <a:r>
              <a:rPr lang="en-US" sz="3200" b="1" dirty="0" smtClean="0">
                <a:solidFill>
                  <a:srgbClr val="0070C0"/>
                </a:solidFill>
                <a:latin typeface="Arial Narrow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rgbClr val="0070C0"/>
                </a:solidFill>
                <a:sym typeface="Wingdings" pitchFamily="2" charset="2"/>
              </a:rPr>
              <a:t>baru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>
            <p:custDataLst>
              <p:tags r:id="rId19"/>
            </p:custDataLst>
          </p:nvPr>
        </p:nvSpPr>
        <p:spPr>
          <a:xfrm>
            <a:off x="5715000" y="3314328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alloc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</a:rPr>
              <a:t>baru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>
            <p:custDataLst>
              <p:tags r:id="rId20"/>
            </p:custDataLst>
          </p:nvPr>
        </p:nvGrpSpPr>
        <p:grpSpPr>
          <a:xfrm>
            <a:off x="2438400" y="4685928"/>
            <a:ext cx="1752600" cy="762794"/>
            <a:chOff x="2362200" y="3657600"/>
            <a:chExt cx="2286794" cy="762794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4267994" y="4037806"/>
              <a:ext cx="761206" cy="794"/>
            </a:xfrm>
            <a:prstGeom prst="line">
              <a:avLst/>
            </a:prstGeom>
            <a:ln w="28575">
              <a:solidFill>
                <a:srgbClr val="0070C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2362200" y="4419600"/>
              <a:ext cx="2286000" cy="794"/>
            </a:xfrm>
            <a:prstGeom prst="line">
              <a:avLst/>
            </a:prstGeom>
            <a:ln w="28575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6200000" flipV="1">
              <a:off x="2026841" y="4069159"/>
              <a:ext cx="685006" cy="142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362200" y="3733800"/>
              <a:ext cx="533400" cy="15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1065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animBg="1"/>
      <p:bldP spid="32" grpId="0"/>
      <p:bldP spid="34" grpId="0"/>
      <p:bldP spid="36" grpId="0"/>
      <p:bldP spid="37" grpId="0"/>
      <p:bldP spid="38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-9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list isn’t empty (awal ≠ nil). For example, there is list that has two nodes: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71488" y="546894"/>
            <a:ext cx="91513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62" name="Group 61"/>
          <p:cNvGrpSpPr/>
          <p:nvPr>
            <p:custDataLst>
              <p:tags r:id="rId6"/>
            </p:custDataLst>
          </p:nvPr>
        </p:nvGrpSpPr>
        <p:grpSpPr>
          <a:xfrm>
            <a:off x="3619104" y="6221560"/>
            <a:ext cx="1581152" cy="684784"/>
            <a:chOff x="2909888" y="4343400"/>
            <a:chExt cx="1581152" cy="684784"/>
          </a:xfrm>
        </p:grpSpPr>
        <p:sp>
          <p:nvSpPr>
            <p:cNvPr id="64" name="Rectangle 63"/>
            <p:cNvSpPr/>
            <p:nvPr/>
          </p:nvSpPr>
          <p:spPr>
            <a:xfrm>
              <a:off x="2909888" y="4343400"/>
              <a:ext cx="1581152" cy="68478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5400000">
              <a:off x="3686119" y="4684772"/>
              <a:ext cx="684781" cy="20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66" name="TextBox 65"/>
          <p:cNvSpPr txBox="1"/>
          <p:nvPr>
            <p:custDataLst>
              <p:tags r:id="rId7"/>
            </p:custDataLst>
          </p:nvPr>
        </p:nvSpPr>
        <p:spPr>
          <a:xfrm>
            <a:off x="1623616" y="6221564"/>
            <a:ext cx="1155700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baru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/>
          <p:nvPr>
            <p:custDataLst>
              <p:tags r:id="rId8"/>
            </p:custDataLst>
          </p:nvPr>
        </p:nvCxnSpPr>
        <p:spPr>
          <a:xfrm>
            <a:off x="2779316" y="6526364"/>
            <a:ext cx="825500" cy="158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8" name="TextBox 67"/>
          <p:cNvSpPr txBox="1"/>
          <p:nvPr>
            <p:custDataLst>
              <p:tags r:id="rId9"/>
            </p:custDataLst>
          </p:nvPr>
        </p:nvSpPr>
        <p:spPr>
          <a:xfrm>
            <a:off x="3955654" y="6298776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>
            <p:custDataLst>
              <p:tags r:id="rId10"/>
            </p:custDataLst>
          </p:nvPr>
        </p:nvSpPr>
        <p:spPr>
          <a:xfrm>
            <a:off x="6271816" y="576436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alloc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</a:rPr>
              <a:t>baru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>
            <p:custDataLst>
              <p:tags r:id="rId11"/>
            </p:custDataLst>
          </p:nvPr>
        </p:nvSpPr>
        <p:spPr>
          <a:xfrm>
            <a:off x="6259116" y="6170185"/>
            <a:ext cx="313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baru↑.info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 1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1" name="Group 70"/>
          <p:cNvGrpSpPr/>
          <p:nvPr>
            <p:custDataLst>
              <p:tags r:id="rId12"/>
            </p:custDataLst>
          </p:nvPr>
        </p:nvGrpSpPr>
        <p:grpSpPr>
          <a:xfrm>
            <a:off x="1776016" y="3706960"/>
            <a:ext cx="5778500" cy="1906588"/>
            <a:chOff x="1066800" y="1828800"/>
            <a:chExt cx="5778500" cy="1906588"/>
          </a:xfrm>
        </p:grpSpPr>
        <p:grpSp>
          <p:nvGrpSpPr>
            <p:cNvPr id="72" name="Group 71"/>
            <p:cNvGrpSpPr/>
            <p:nvPr/>
          </p:nvGrpSpPr>
          <p:grpSpPr>
            <a:xfrm>
              <a:off x="1066800" y="1828800"/>
              <a:ext cx="5778500" cy="1905794"/>
              <a:chOff x="1066800" y="1828800"/>
              <a:chExt cx="5778500" cy="1905794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5689600" y="1828800"/>
                <a:ext cx="1155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70C0"/>
                    </a:solidFill>
                  </a:rPr>
                  <a:t>akhir</a:t>
                </a:r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451350" y="2667000"/>
                <a:ext cx="156845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rot="5400000">
                <a:off x="5187269" y="3009388"/>
                <a:ext cx="684781" cy="20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1066800" y="1981200"/>
                <a:ext cx="1155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70C0"/>
                    </a:solidFill>
                  </a:rPr>
                  <a:t>awal</a:t>
                </a:r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78" name="Group 46"/>
              <p:cNvGrpSpPr/>
              <p:nvPr/>
            </p:nvGrpSpPr>
            <p:grpSpPr>
              <a:xfrm>
                <a:off x="2139950" y="2667000"/>
                <a:ext cx="1568450" cy="684781"/>
                <a:chOff x="5638800" y="2362200"/>
                <a:chExt cx="1447800" cy="684781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38800" y="2362200"/>
                  <a:ext cx="1447800" cy="684781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6287952" y="2703648"/>
                  <a:ext cx="684781" cy="18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Arrow Connector 78"/>
              <p:cNvCxnSpPr/>
              <p:nvPr/>
            </p:nvCxnSpPr>
            <p:spPr>
              <a:xfrm>
                <a:off x="3460750" y="2971800"/>
                <a:ext cx="990600" cy="1588"/>
              </a:xfrm>
              <a:prstGeom prst="straightConnector1">
                <a:avLst/>
              </a:prstGeom>
              <a:ln>
                <a:headEnd type="oval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2470150" y="2743200"/>
                <a:ext cx="577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2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699000" y="2743200"/>
                <a:ext cx="577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3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82" name="Shape 66"/>
              <p:cNvCxnSpPr>
                <a:stCxn id="74" idx="1"/>
                <a:endCxn id="75" idx="0"/>
              </p:cNvCxnSpPr>
              <p:nvPr/>
            </p:nvCxnSpPr>
            <p:spPr>
              <a:xfrm rot="10800000" flipV="1">
                <a:off x="5235575" y="2121188"/>
                <a:ext cx="454025" cy="54581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hape 68"/>
              <p:cNvCxnSpPr>
                <a:stCxn id="77" idx="3"/>
                <a:endCxn id="88" idx="0"/>
              </p:cNvCxnSpPr>
              <p:nvPr/>
            </p:nvCxnSpPr>
            <p:spPr>
              <a:xfrm>
                <a:off x="2222500" y="2273587"/>
                <a:ext cx="701675" cy="39341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5791997" y="3048000"/>
                <a:ext cx="456403" cy="1"/>
              </a:xfrm>
              <a:prstGeom prst="line">
                <a:avLst/>
              </a:prstGeom>
              <a:ln>
                <a:headEnd type="oval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1408906" y="3390900"/>
                <a:ext cx="686594" cy="7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1752600" y="30480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5904706" y="3381372"/>
                <a:ext cx="686594" cy="7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>
            <a:xfrm>
              <a:off x="1752600" y="3733800"/>
              <a:ext cx="448151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821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9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1488" y="546894"/>
            <a:ext cx="91513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72" name="Group 52"/>
          <p:cNvGrpSpPr/>
          <p:nvPr>
            <p:custDataLst>
              <p:tags r:id="rId5"/>
            </p:custDataLst>
          </p:nvPr>
        </p:nvGrpSpPr>
        <p:grpSpPr>
          <a:xfrm>
            <a:off x="1191568" y="5284440"/>
            <a:ext cx="3632200" cy="685800"/>
            <a:chOff x="1371600" y="2971800"/>
            <a:chExt cx="3352800" cy="685800"/>
          </a:xfrm>
        </p:grpSpPr>
        <p:grpSp>
          <p:nvGrpSpPr>
            <p:cNvPr id="73" name="Group 33"/>
            <p:cNvGrpSpPr/>
            <p:nvPr/>
          </p:nvGrpSpPr>
          <p:grpSpPr>
            <a:xfrm>
              <a:off x="1371600" y="2971800"/>
              <a:ext cx="3352800" cy="685800"/>
              <a:chOff x="1371600" y="2819400"/>
              <a:chExt cx="3352800" cy="685800"/>
            </a:xfrm>
          </p:grpSpPr>
          <p:grpSp>
            <p:nvGrpSpPr>
              <p:cNvPr id="75" name="Group 3"/>
              <p:cNvGrpSpPr/>
              <p:nvPr/>
            </p:nvGrpSpPr>
            <p:grpSpPr>
              <a:xfrm>
                <a:off x="3276600" y="2819400"/>
                <a:ext cx="1447800" cy="685800"/>
                <a:chOff x="1752600" y="3352800"/>
                <a:chExt cx="1219200" cy="534194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1752600" y="3352800"/>
                  <a:ext cx="1219200" cy="5334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2324100" y="3619500"/>
                  <a:ext cx="5334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1371600" y="2895600"/>
                <a:ext cx="1828800" cy="584775"/>
                <a:chOff x="914400" y="2895600"/>
                <a:chExt cx="1828800" cy="584775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914400" y="2895600"/>
                  <a:ext cx="10668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70C0"/>
                      </a:solidFill>
                    </a:rPr>
                    <a:t>baru</a:t>
                  </a:r>
                  <a:endParaRPr lang="en-US" sz="3200" dirty="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1981200" y="3200400"/>
                  <a:ext cx="7620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TextBox 73"/>
            <p:cNvSpPr txBox="1"/>
            <p:nvPr/>
          </p:nvSpPr>
          <p:spPr>
            <a:xfrm>
              <a:off x="3581400" y="30480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1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81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001568" y="5132040"/>
            <a:ext cx="4038600" cy="685800"/>
          </a:xfrm>
          <a:prstGeom prst="rect">
            <a:avLst/>
          </a:prstGeom>
        </p:spPr>
        <p:txBody>
          <a:bodyPr vert="horz" lIns="91419" tIns="45709" rIns="91419" bIns="45709">
            <a:normAutofit/>
          </a:bodyPr>
          <a:lstStyle/>
          <a:p>
            <a:pPr marL="514236" marR="0" lvl="2" indent="-514236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baru↑.next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Wingdings" pitchFamily="2" charset="2"/>
              </a:rPr>
              <a:t>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Wingdings" pitchFamily="2" charset="2"/>
              </a:rPr>
              <a:t>awal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+mn-ea"/>
            </a:endParaRPr>
          </a:p>
        </p:txBody>
      </p:sp>
      <p:cxnSp>
        <p:nvCxnSpPr>
          <p:cNvPr id="82" name="Elbow Connector 81"/>
          <p:cNvCxnSpPr/>
          <p:nvPr>
            <p:custDataLst>
              <p:tags r:id="rId7"/>
            </p:custDataLst>
          </p:nvPr>
        </p:nvCxnSpPr>
        <p:spPr>
          <a:xfrm rot="16200000" flipV="1">
            <a:off x="3760144" y="4773265"/>
            <a:ext cx="1143001" cy="488951"/>
          </a:xfrm>
          <a:prstGeom prst="bentConnector3">
            <a:avLst>
              <a:gd name="adj1" fmla="val 50000"/>
            </a:avLst>
          </a:prstGeom>
          <a:ln w="28575">
            <a:headEnd type="oval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>
            <p:custDataLst>
              <p:tags r:id="rId8"/>
            </p:custDataLst>
          </p:nvPr>
        </p:nvGrpSpPr>
        <p:grpSpPr>
          <a:xfrm>
            <a:off x="2334568" y="2922240"/>
            <a:ext cx="5778500" cy="1906588"/>
            <a:chOff x="1066800" y="1828800"/>
            <a:chExt cx="5778500" cy="1906588"/>
          </a:xfrm>
        </p:grpSpPr>
        <p:grpSp>
          <p:nvGrpSpPr>
            <p:cNvPr id="84" name="Group 109"/>
            <p:cNvGrpSpPr/>
            <p:nvPr/>
          </p:nvGrpSpPr>
          <p:grpSpPr>
            <a:xfrm>
              <a:off x="1066800" y="1828800"/>
              <a:ext cx="5778500" cy="1905794"/>
              <a:chOff x="1066800" y="1828800"/>
              <a:chExt cx="5778500" cy="1905794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689600" y="1828800"/>
                <a:ext cx="1155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70C0"/>
                    </a:solidFill>
                  </a:rPr>
                  <a:t>akhir</a:t>
                </a:r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451350" y="2667000"/>
                <a:ext cx="156845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 rot="5400000">
                <a:off x="5187269" y="3009388"/>
                <a:ext cx="684781" cy="20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1066800" y="1981200"/>
                <a:ext cx="1155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70C0"/>
                    </a:solidFill>
                  </a:rPr>
                  <a:t>awal</a:t>
                </a:r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90" name="Group 46"/>
              <p:cNvGrpSpPr/>
              <p:nvPr/>
            </p:nvGrpSpPr>
            <p:grpSpPr>
              <a:xfrm>
                <a:off x="2139950" y="2667000"/>
                <a:ext cx="1568450" cy="684781"/>
                <a:chOff x="5638800" y="2362200"/>
                <a:chExt cx="1447800" cy="684781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38800" y="2362200"/>
                  <a:ext cx="1447800" cy="684781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 rot="5400000">
                  <a:off x="6287952" y="2703648"/>
                  <a:ext cx="684781" cy="18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Arrow Connector 90"/>
              <p:cNvCxnSpPr/>
              <p:nvPr/>
            </p:nvCxnSpPr>
            <p:spPr>
              <a:xfrm>
                <a:off x="3460750" y="2971800"/>
                <a:ext cx="990600" cy="1588"/>
              </a:xfrm>
              <a:prstGeom prst="straightConnector1">
                <a:avLst/>
              </a:prstGeom>
              <a:ln>
                <a:headEnd type="oval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2470150" y="2743200"/>
                <a:ext cx="577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2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699000" y="2743200"/>
                <a:ext cx="577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3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94" name="Shape 52"/>
              <p:cNvCxnSpPr>
                <a:stCxn id="86" idx="1"/>
                <a:endCxn id="87" idx="0"/>
              </p:cNvCxnSpPr>
              <p:nvPr/>
            </p:nvCxnSpPr>
            <p:spPr>
              <a:xfrm rot="10800000" flipV="1">
                <a:off x="5235575" y="2121188"/>
                <a:ext cx="454025" cy="54581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hape 53"/>
              <p:cNvCxnSpPr>
                <a:stCxn id="89" idx="3"/>
                <a:endCxn id="100" idx="0"/>
              </p:cNvCxnSpPr>
              <p:nvPr/>
            </p:nvCxnSpPr>
            <p:spPr>
              <a:xfrm>
                <a:off x="2222500" y="2273587"/>
                <a:ext cx="701675" cy="39341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5791997" y="3048000"/>
                <a:ext cx="456403" cy="1"/>
              </a:xfrm>
              <a:prstGeom prst="line">
                <a:avLst/>
              </a:prstGeom>
              <a:ln>
                <a:headEnd type="oval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1408906" y="3390900"/>
                <a:ext cx="686594" cy="7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1752600" y="30480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5904706" y="3381372"/>
                <a:ext cx="686594" cy="7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Connector 84"/>
            <p:cNvCxnSpPr/>
            <p:nvPr/>
          </p:nvCxnSpPr>
          <p:spPr>
            <a:xfrm>
              <a:off x="1752600" y="3733800"/>
              <a:ext cx="448151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8314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9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1488" y="546894"/>
            <a:ext cx="91513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36" name="Elbow Connector 35"/>
          <p:cNvCxnSpPr/>
          <p:nvPr>
            <p:custDataLst>
              <p:tags r:id="rId5"/>
            </p:custDataLst>
          </p:nvPr>
        </p:nvCxnSpPr>
        <p:spPr>
          <a:xfrm rot="16200000" flipH="1">
            <a:off x="2933192" y="4417034"/>
            <a:ext cx="1448820" cy="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57200" y="3997424"/>
            <a:ext cx="2895600" cy="685800"/>
          </a:xfrm>
          <a:prstGeom prst="rect">
            <a:avLst/>
          </a:prstGeom>
        </p:spPr>
        <p:txBody>
          <a:bodyPr vert="horz" lIns="91419" tIns="45709" rIns="91419" bIns="45709">
            <a:normAutofit/>
          </a:bodyPr>
          <a:lstStyle/>
          <a:p>
            <a:pPr marL="514236" marR="0" lvl="2" indent="-514236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</a:rPr>
              <a:t>awal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Wingdings" pitchFamily="2" charset="2"/>
              </a:rPr>
              <a:t>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Wingdings" pitchFamily="2" charset="2"/>
              </a:rPr>
              <a:t>baru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8" name="Shape 56"/>
          <p:cNvCxnSpPr>
            <a:stCxn id="44" idx="3"/>
            <a:endCxn id="56" idx="0"/>
          </p:cNvCxnSpPr>
          <p:nvPr>
            <p:custDataLst>
              <p:tags r:id="rId7"/>
            </p:custDataLst>
          </p:nvPr>
        </p:nvCxnSpPr>
        <p:spPr>
          <a:xfrm>
            <a:off x="4368800" y="3375410"/>
            <a:ext cx="701675" cy="39341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>
            <p:custDataLst>
              <p:tags r:id="rId8"/>
            </p:custDataLst>
          </p:nvPr>
        </p:nvGrpSpPr>
        <p:grpSpPr>
          <a:xfrm>
            <a:off x="1320801" y="2930623"/>
            <a:ext cx="7670799" cy="2895601"/>
            <a:chOff x="1320801" y="1524000"/>
            <a:chExt cx="7670799" cy="2895601"/>
          </a:xfrm>
        </p:grpSpPr>
        <p:grpSp>
          <p:nvGrpSpPr>
            <p:cNvPr id="40" name="Group 52"/>
            <p:cNvGrpSpPr/>
            <p:nvPr/>
          </p:nvGrpSpPr>
          <p:grpSpPr>
            <a:xfrm>
              <a:off x="1320801" y="3733801"/>
              <a:ext cx="3632200" cy="685800"/>
              <a:chOff x="838200" y="2971800"/>
              <a:chExt cx="3352800" cy="685800"/>
            </a:xfrm>
          </p:grpSpPr>
          <p:grpSp>
            <p:nvGrpSpPr>
              <p:cNvPr id="58" name="Group 33"/>
              <p:cNvGrpSpPr/>
              <p:nvPr/>
            </p:nvGrpSpPr>
            <p:grpSpPr>
              <a:xfrm>
                <a:off x="838200" y="2971800"/>
                <a:ext cx="3352800" cy="685800"/>
                <a:chOff x="838200" y="2819400"/>
                <a:chExt cx="3352800" cy="685800"/>
              </a:xfrm>
            </p:grpSpPr>
            <p:grpSp>
              <p:nvGrpSpPr>
                <p:cNvPr id="60" name="Group 3"/>
                <p:cNvGrpSpPr/>
                <p:nvPr/>
              </p:nvGrpSpPr>
              <p:grpSpPr>
                <a:xfrm>
                  <a:off x="2743200" y="2819400"/>
                  <a:ext cx="1447800" cy="685800"/>
                  <a:chOff x="1303417" y="3352800"/>
                  <a:chExt cx="1219200" cy="534194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1303417" y="3352800"/>
                    <a:ext cx="1219200" cy="533400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5" name="Straight Connector 64"/>
                  <p:cNvCxnSpPr/>
                  <p:nvPr/>
                </p:nvCxnSpPr>
                <p:spPr>
                  <a:xfrm rot="5400000">
                    <a:off x="1874917" y="3619500"/>
                    <a:ext cx="5334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7"/>
                <p:cNvGrpSpPr/>
                <p:nvPr/>
              </p:nvGrpSpPr>
              <p:grpSpPr>
                <a:xfrm>
                  <a:off x="838200" y="2895600"/>
                  <a:ext cx="1828800" cy="584775"/>
                  <a:chOff x="381000" y="2895600"/>
                  <a:chExt cx="1828800" cy="584775"/>
                </a:xfrm>
              </p:grpSpPr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81000" y="2895600"/>
                    <a:ext cx="10668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err="1" smtClean="0">
                        <a:solidFill>
                          <a:srgbClr val="0070C0"/>
                        </a:solidFill>
                      </a:rPr>
                      <a:t>baru</a:t>
                    </a:r>
                    <a:endParaRPr lang="en-US" sz="3200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63" name="Straight Arrow Connector 62"/>
                  <p:cNvCxnSpPr/>
                  <p:nvPr/>
                </p:nvCxnSpPr>
                <p:spPr>
                  <a:xfrm>
                    <a:off x="1447800" y="3200400"/>
                    <a:ext cx="7620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9" name="TextBox 58"/>
              <p:cNvSpPr txBox="1"/>
              <p:nvPr/>
            </p:nvSpPr>
            <p:spPr>
              <a:xfrm>
                <a:off x="3048000" y="304800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1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7835900" y="1524000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akhir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97650" y="2362200"/>
              <a:ext cx="1568450" cy="684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5400000">
              <a:off x="7333569" y="2704588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213100" y="1676400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awal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grpSp>
          <p:nvGrpSpPr>
            <p:cNvPr id="45" name="Group 46"/>
            <p:cNvGrpSpPr/>
            <p:nvPr/>
          </p:nvGrpSpPr>
          <p:grpSpPr>
            <a:xfrm>
              <a:off x="4286250" y="2362200"/>
              <a:ext cx="1568450" cy="684781"/>
              <a:chOff x="5638800" y="2362200"/>
              <a:chExt cx="1447800" cy="68478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638800" y="2362200"/>
                <a:ext cx="144780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5400000">
                <a:off x="6287952" y="2703648"/>
                <a:ext cx="684781" cy="18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/>
            <p:cNvCxnSpPr/>
            <p:nvPr/>
          </p:nvCxnSpPr>
          <p:spPr>
            <a:xfrm>
              <a:off x="5607050" y="2667000"/>
              <a:ext cx="990600" cy="1588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16450" y="24384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2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45300" y="24384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3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49" name="Shape 55"/>
            <p:cNvCxnSpPr>
              <a:stCxn id="41" idx="1"/>
              <a:endCxn id="42" idx="0"/>
            </p:cNvCxnSpPr>
            <p:nvPr/>
          </p:nvCxnSpPr>
          <p:spPr>
            <a:xfrm rot="10800000" flipV="1">
              <a:off x="7381875" y="1816388"/>
              <a:ext cx="454025" cy="54581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7938297" y="2743200"/>
              <a:ext cx="456403" cy="1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555206" y="3086100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898900" y="27432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8051006" y="3076572"/>
              <a:ext cx="6865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898900" y="3429000"/>
              <a:ext cx="448151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 flipH="1" flipV="1">
              <a:off x="4229100" y="3543300"/>
              <a:ext cx="990600" cy="1588"/>
            </a:xfrm>
            <a:prstGeom prst="straightConnector1">
              <a:avLst/>
            </a:prstGeom>
            <a:ln>
              <a:headEnd type="oval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78426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ZcTVN96qNpd1SrIVVWS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HhRpH0VNCMLOfGqfxDax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sQTYPkeETtEv5TcLADC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Hx1tWqWdNn3yZaqiOLF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AdCrP9QNu97r8mWlnNI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hsxU2liPR1HwHWOQvAMn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qy13lsnSjOkjK5xNNyYC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Uqp8vRdViEnz6l0hWmt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nD3LYMYO2gK0DAEdXwE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VbZbMwBB9Z2b3L4KTqWu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O5HqDJpXuZdHISLMZsd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b2mj5Wi3uD3hF7xff0Rz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f0V2jxiz85ZJ5JcrNgEH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oE0bLxX3ieOBWlMs1Sl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cs39RUFkikNFbdmgoui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yK4zCdW1IrGosx7BF2oY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Nh9z6KtRQSCETj5iirnh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Xl3cY6qugbZ37fSLBbjf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ETvRiDzleVeVubOVewOX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PiMet7g0SguLHaH7NNUV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OcLHWFXNrAsN3c449s4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YqJuEe7I13OTLtAtMaB3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iT6u2JDrRK0QL1cirP4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MJDBEwjsn0VQ1QtFGnu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TiIuAmhs9X9xqAxJ5ZnB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Mj9KE02A0Y4XwAlg0Z5R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3HnZkqa0y5ag7SnV3ieHP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HdmG98oC86zZvJxt8yF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aG1PNku2oybnFLXK1Sa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WfgHSZvL6F6V3P11Kce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cQ74iNgPs0pLPksfFQAF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SA1x1W6IhHpUM2qAOHHu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wiZHzvxolQJjf5whRa7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3GeBCKHK52WHKx4F9MoiV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OwBG26PTS7omecoITMf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3HnZkqa0y5ag7SnV3ieHP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HdmG98oC86zZvJxt8yF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aG1PNku2oybnFLXK1Sa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R2h1EQ9TaaFtvf1fxdJi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33IbuiqPk92NwrWpxQGf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DMzgfBCUr0WNZzQ9yI3P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DFZO5QZn23Bnu4pV1aeH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LaMAJXxQ6qxyHXBQY7st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3HnZkqa0y5ag7SnV3ieHP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HdmG98oC86zZvJxt8yF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NeImX8Agcoe5U7ZXtdCt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aG1PNku2oybnFLXK1Sa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zDWQHG8woQxZ6As9LDxo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pvurexyP8M3Spa80iGU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W5ikz0s4HcQeerlgrAYz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Wdbh1LkQtq9Rzp8UYxn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mBZ4599BsgCf39khh1U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9M4QtTP7IsvvrSJ1x9b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3umRmy1vCkQ11WTBHQU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s4RLf76vJjHrIztBxh5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FqRM7WskFyr02i0AiTo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NsEBggYuIOYYPJnYG8HiB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1og3MGyGke8C5zPHUJG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v2T7WEzrfyxzktG4KWSv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WyVLvpoRtK5PTe9EJT6S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4wel1PYKeVS35kbb9a3o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uvAsV5dZpqsmupwaoySI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WP8OtxJVPAvh1JKzUTx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BJQLFZLuvmgkyLj7CFf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QcnNpPEZbhEudoXHSKak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91HaZfNgRY1QKTEnSzVQv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F3xU9UNujgLGaFCpARI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88ihIWi23eRZM4KGRCMu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EtvijZbetzZ227rkDm3t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YctHgalZNPF1p4pRBOj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G8DvXfdmhPV4uiOBJ1Su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m0HnUMKf9DMLwl4Kc6M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6kz72Z4ibiqxMCNAkrB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hIMtwYOMIlAvUmNNKKa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lYzsXBLkPxbN3Rkzs5up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WgHqMwHQQORNnNT41c1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cHBXTZ0StGO1IN8EWXqRm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1mchCVTERa5SlwFgBQyJ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74nCZN4UavSsvsYZgyq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VzFQXBfEGNZV8pE3PzFx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QtnQpcJiQOtshIW5V2C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lAxRWMJaN1KyIbs7b3Vo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HUki6FHOQQ8u9Uo7ca9JZ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sF7W7JDDVDXL7NiygWy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IIZKDORyB18a8RJZF0w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6AX4FODNYPga0XoWm6OMm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WCXErOggy9QmC82GX0dLC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H9l9oYb7pUW7mnL44yTB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NeklcDl3tLJA0GDASkaE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XJATVrQGProR1dT5WuX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pKjOFO3EtijObyx2CtZF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6R0FlYhSnunkSbLigeiG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Hb7FAlRgQzHfjTi8kQLL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timLJmfGYu59OyFoV17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0v1r4o60FJmbdpBea6pBC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Z2G5bqOsb3cGEkIkA46J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W8X9PUsuZQR31oniVzQh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70IXUrMOxvphp5y71BU0H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mOBijWh8wSUqO8fbVtGFs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PT6LAjvnMJynV93sWvT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6jyhISle3Omo7E26SD4u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pKjOFO3EtijObyx2CtZF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Hb7FAlRgQzHfjTi8kQLL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timLJmfGYu59OyFoV17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LCjPbTYWgs4ETmB7PxoZ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YgqSQFqk2B1mPG075fx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KtlOjlQ74lVoD2pj3iv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DxxV6Hr9rAJ0wWw1m5tV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qq2YIMbfqGyhQOgof8FV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lECvsN1WqtuWX67S8ZFXc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pKjOFO3EtijObyx2CtZ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N7tKP4oWw4KIrjZD312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4DrL5bBVOKGCCgkDJXl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Hb7FAlRgQzHfjTi8kQLL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timLJmfGYu59OyFoV17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3se6HKXPkfBL5LpsfY9iZ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3lSI9v69ZXIbBahm5hYA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c0ltFKGOTaQoTdZAsJaf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UafbTTSko3O0FIO2qpj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1LLn85GwRYZG95aduRNWz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ASxhLpiLWveTpuNKNbNx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TeEefPKgICD765YKt4tN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OtQpd5irgmVwA4OohLK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vD5f2QCk4zFFfUQWMaC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nhG6Ax9LAqwdjRfwuvTH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9a8YHj2KYKQwv5zI6uLhu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0nKW9LhfUESd6y8Sd70C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PkwCEPWywdffYbuAOU6zc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VcLJG6ZKLeHKx1E7Ald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Drjj9YhGXSM9BpT5frws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1hqWzaMwdYCTWzjpnW0t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Yoqeeu5MTPuB9TmAOuaJ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gEQzFSuwZqLsry8Vy18c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3sXaw0mcYTxUO7MoFOdh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Hu1LLeT7854u8OFP8Liu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QGrNrTW9BHrcbTo9R8k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yCrmxTcUVleo6t4dUi2K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nUAugFl93OxC8Pm5l3W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LyTIuBhOzkKQl6HXnwic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Jw5mZQwy84d9ncJl0Cr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ZfJSP3ECNCdrtExHILTs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lGTzUaPYDdVWwQC71sU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WVJ5OiTGa8OFT3Yf9tMP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nsPaXO6NXtPbYN1LDmZb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2lLH6Cb9V8XGBIv92Vc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XX1qNNaaYezUVBeh5nqX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uCcxSSmCtK44l72do4B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SAavjPBeixdZQ9vzKiNj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uTjRwDqzrdt5ayQzeUJhv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KwQqYcVRTZZF93wxTsbU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slOSwh3sLtX6x6Yp4aT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0zWqk4fC6kEW4vB6GDO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H2wpyto00f31kfV6XYc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utxUrAE5Lw3223BqJkGu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MytCzu54VT2tkgzkYBU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1CGf7f3aLt3SGYqP0aZ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BLM1gX1QPwVBx3Jlr6WX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0yJkRpm5zS8RxRVknQ1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qrzAT8AKaNkQC8vMoE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JOrzUGM9FP3r8hKgvduO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xGeNOBsnWqEfHL9kdUX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NaZe178Ac5tpgKk7RbHi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NSzZ6b0zQGc3S4Nzzke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LiupZ62MkPBbn7F21XAC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ddRgjiBm4xoe7huHbTx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rHGGUxihLAlX4hxIMKbX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4M9ZoxkLG59rQM9zDn34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VeT4BRGV3IGnmgDLxd9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T9cd9t6MToBmVxGwZYw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wevo99m7TYiYgQckbizj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epd1XR35gHjHCXIKjXq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4XhQjFNeubUtZ5a7bu3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FydeCqYCSuxBlgK7xoi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N9YCAbMVIIUsiJC53mfS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WnKTn4WEuGpyK4gZPMQX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HSY1uslVMkNodARGOHY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3JYyO3xt2mC7GRVlAujy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salmjBoZlxS7rAwjJrdv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Yk3axJWk1ssLPy8blaaU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rZ6b8zJ0tEXKAMn4gvik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qqfyBb1NVeSeFEntxgU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DUMc5I4GwlC1yGVzYyZ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Rl6JHNX2pf0qNlMo6iJ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eSn1nJjZmuZOi5yXEI7s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muGzrSy4FYYgq8v9kPbsS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8yUAoS3qIPPW9zoSUVKyc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PVoNht4U0NN9339qLBIi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6FpjtJ6UowPU5FZ4LWDV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GQ0BSjMOYuUBiuCrZZP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VaHtHGzIOZpSfz1qjWYI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2Ky99ahTdtj9bx0MRZdy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UHM4lcJ7C0gcNf2I9Bw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i8i5rc7QsfXyQRm5P4a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TZJKJ8PB1sesoEMfLw0M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efpal4MrTaAZfilGsZ0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jnsIjziD54KRLulzMLPz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SpptU530MHNJV1IDKd9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fnwRlTce1EVgv3jPFdz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42yjQ90BqiYla1W2J9Ox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NEwFkVyVG0ebjui233dp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VAq4ClSYWvAMpTt32gLi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i9ThSCtpgKnUfTMbO53v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7YIsJH6KkgW9mnL22Vrh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OoeofRe8mH1k1UzpSMiv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Y5xppL373keDajekrfwc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8b9nNz6oj15rhDsaODTmU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41otZFyRcA6OraEuhLEc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IZsLFE6u5Skawy8Eb8hf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WWdiuYEoYumxjp1dZTKH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tgD5mDzwVWi33wyna8QH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5oKfbxk3ZecKXv3yiq4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mXjz9VQdVKvHe62C3dQ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ztT4tBN37FArWX6dqvkV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uFbmMTaEafl4Ohm64Jf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x9vy6r40y4qNJYdT6PUSs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6S8PRjrBFhJWwGOGr6EC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g5i8dXUk3E3OpGXCcG7s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02Hci8tMOS9bB2wJ5tH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THg7IOTYuIaK5fq0FLR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Fe5V5tAELpjV90WaqET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0RXgi4OWtWeI112MJpn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q96q4ukcnZMeeeXObvQ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Gy4Ec2wd81YFpMs3j21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hsa8WfUIXoztesL3bX7I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HqYV8DVusxtfqNaR0jBh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WNNOOUdR07P4sGs8mGhS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KYNaEkuwdDNsta7jO0h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pmltpSXU0GHH3O0EgSnt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g0dh02SgAWHnzrPbVCyj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KL7jiaJod3sd5kf7RV2J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uVlFsAEE1B3iUV7G7BbF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19WAovI8mLUxegux6z4v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3y2a5hf4I4wZ3KOAm7nCB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tuYGY0fE9hIYATqjet4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gHEm0pcxsNorFQp1YBjc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yawFXJrGTBIHyF7Ag3t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qmy3gZHMmvZ9Ge177vJEZ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lLdGWO98xH95VNaj3vcs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fSkKcDd0ag0RPKrgMDxK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1xtJjpX0XeUjewllcCvVx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44XqRMIyVE3ekR0SdfZc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VmmuVNLDgT1ZLr4KkErs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oYIx37wibeiKuZ6pkFXe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MBvJxX5uuj7TEqltVp2U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0HSMBQUcJn5IaPrU8EC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7KSAR01TIkkrbstAevwp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JIysvxfLt8zuANQKlfzi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WnHcx0vitQyZNP7excX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MSHbMV2inRnX0ji1qrnms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tHCAZC4eYlY9v01L4t0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2MvOd7LAYG0ddtal2FjD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29N1oGiTsGFhFP4bpWto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9hMxBJrkMlNpKl1bI4h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xVOkgRfm9ZfL0veR5zs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uf5I9deo7h2OKRJgsA5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aZlvXRYID7rdryfxH18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4MMUD9Ywpn39zUuqxbwy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IcLn7P7S2t8F56nEgnqp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nwpb1UT3hqVbg8JzJ9A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5Ls9a2LLktkNPfXWNcZY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JTPfUGDgOTQorEISKQi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RtjuCMlnL5No1yjV747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WqNjeVs8GEAh2lVp4QU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B2C9yPIdo1NqwSGiyqUD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NKwXZH0g9ejcOLG4mDpt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tBP2JLiuvtltfSCAP1d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7k3VBu3hdWSegV8WYeY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47eEXynmNGmalG6NWnRUc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QlwOrLOog7GUuuYNaOq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B0CHsS2Y9dPhtIpN2htO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xlrEYa4advzrKvcKjVmh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5c0gonL9LrJQsgfNURUZ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H2YUAiYxsoM5feEHMGo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IT2Vuw0unYsLuYiuMsbd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4n009d5dAVzAk4REOrxX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RWJ20Ib4HKeQGYjatwOvi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smouqt5DVbztHxqaWanQ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IH0n8NR8pWrX24E4jWo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o2Sz6OXkTnHZEygGBBaB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nVP0FRxOPw6KFNq6XP4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gzo6h53TbN6Vj5x88ZBB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bUEdC8EJF1jfKvgtNMj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rWedJk5KySq5jP1bFLh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73zTpcSZCPIw8tHZopkDV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PFcrrC6ynQbjTFjj7cLV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IyamkcgmXwWECKdcLrmvh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X9Oj55cqaxo66157qQb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FhU56lLoqLnTdcwSbgK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dD6bGkWF5UlHtwoZZQF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YeenCBOEESa9PC4ZhyQl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DJdOSAxEUFdty3hYVFrrK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yvIZtchUrZ0zUTmOJp1b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eVs703bdkmYgEi9A4sDK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xum4yRH2JtdqhMwmbdJd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AEf4E9lyxukKnYKVvkvi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2e0m3Hhp1zOUUIPucyH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5woyBfIoHmZ5C03i5Dh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Vt42507WBtyi8tXv61HD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VO6OrUt4SNhkBVuy9HhL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wjSzkzwfrPUtyfWgzds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EGrfGGgj1jgH3ElIbmwf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0y1w4AInYadxTi9CZMtRj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rUxDDuVxjJoBX4ZCjBnK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XOA0pLeuWL7Gd7Hbq17n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ZMbQoZeXxItpWI2D4ajP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tgRSU8alC9cKPOOznfgY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H7TmqL6KgOszWb1uDAlkM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dNaZ8NXW40qniVZv46Nb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dcTeOvN3zOn523IVZnoF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bjrwTzRa9b2iUAX6UYr9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PuIDCCjCLldbAxVnU7o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T8zpEymtOe4PQWw24DZ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haZoWhTQmS4UqUFaSlqi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uR4NMNroRnXYBA4cYKfh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7KHZQS3KlqjYEHlQMy2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RSlWXSFfagouKk6NWzl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FDWnR7YGf6CqTPDUUb5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z9W1KYBs4gDkcI0A0xgu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Skqg92Ea1WgC3MqQmZ4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MyCVUkaxPM1hhCAtOzOU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3AFd9aagpegvxSEe8jZ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ALvNgSbuX774u1gGa0mz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1L5HPAruUKBz0TImUi5U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JMUdaZH0JpYxhUEN6ek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osnCYr9Z7w7MJJIy3B3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tV1mXO54uswSnCkcBZlU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rdaYDletRNV1ZsBBtlT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FgQm6eRZ37iJotOcZaKQ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XlCRAZw00A2MWjBx7mu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hBYMpua9c24wT0tmgZx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mHRTnDCtwN3k41SOA1P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HppA3L5ugxl7fhUw6wxJ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JfHQVjeYohnqlLy9VmjjO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D8501Qw11qY0RTDIaWge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Aulyn99FpAcxqduI6T9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jmYAv8SwYcCuLhpKgde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Vj7QVqo4ybe3LE3g1T9U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epRrLcZ0EC3IqEtEds7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IvKH0blD7A75HZuEc4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Z2dpMnGGM69Ma9V0uZOj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HEC1CBSKZHBBU2APZMkw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7jyLEINVO6VDIswidOF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XjxQyEH4JcD4VUQ1IXS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3RwqsucM0E2ADmfdO99dJ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6jZnlTOXffpBy2eUHD5D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VSCLw5fcYF4EcqSCCyR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0ExCrb5H4tbTr1p69ui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thxBNTNIDyF8wMVRLBU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sNcp30IrEapaf5QnbU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jvDbiJHOBDmQ4NBuKIV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YWLBT4VjjDuqWQEAhD4K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lTis2kWGmuJXB0HSylAY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RyvD8ZzJWMf2ARjq1Am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0HYfETp4JahPd2JXocX7C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ADtVSrn5Hgftwy11uirhP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lJtrjo7r7jWVysVCC4q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CmmyFWYENjkT7awPsGg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fAg8q3gaZp6roZfFkGZZ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eEFKvI3dgEOh7MhwwUoC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p8OLJrFdrJ54IQ3GcDklK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MFLxzMlAmMZHlBsFxy7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D6StoNa4AIdkS0YY8gR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2hqrG3QnQvyMj2EE6oxpi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MICIz5VoVfpEDh7Ckoat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tM04QuhAu5FxxTi4LR5x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Cwno6Ow7bf8fJCmnzw0f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RlgTIPkisBAFXD7UJNHb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RBpScmJgioK5F17c5HM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E4EJfENdyhaSuFuPCXyc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IypPy8kZCtQRRwou59F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dnPzsCoowFsKgGe4QWpb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maRr0ISXXjkKk1ZZFHA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o7fHf0iIOrjR1FI1CGw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9pwmc5RhHArpaLJcisRE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qs0jgD5THoteIIl2Vrq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Tahoma Bold"/>
        <a:ea typeface="ヒラギノ角ゴ ProN W6"/>
        <a:cs typeface="ヒラギノ角ゴ ProN W6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o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otation">
      <a:majorFont>
        <a:latin typeface="Tahoma Bold"/>
        <a:ea typeface="ヒラギノ角ゴ ProN W6"/>
        <a:cs typeface="ヒラギノ角ゴ ProN W6"/>
      </a:majorFont>
      <a:minorFont>
        <a:latin typeface="Tahoma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Quo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Pages>0</Pages>
  <Words>709</Words>
  <Characters>0</Characters>
  <Application>Microsoft Office PowerPoint</Application>
  <PresentationFormat>Custom</PresentationFormat>
  <Lines>0</Lines>
  <Paragraphs>216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Title &amp; Subtitle</vt:lpstr>
      <vt:lpstr>Quotation</vt:lpstr>
      <vt:lpstr>Visio</vt:lpstr>
      <vt:lpstr>Circular Linked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7 - Circular Linked List</dc:title>
  <dc:creator>Adam MB</dc:creator>
  <cp:lastModifiedBy>Adam MB</cp:lastModifiedBy>
  <cp:revision>181</cp:revision>
  <dcterms:modified xsi:type="dcterms:W3CDTF">2012-04-14T02:01:27Z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1FGnq9ioUxZ_VHrDTq0nBdU1fvBVXVLi1XtrVGnfJi80</vt:lpwstr>
  </property>
  <property fmtid="{D5CDD505-2E9C-101B-9397-08002B2CF9AE}" pid="3" name="Google.Documents.RevisionId">
    <vt:lpwstr>03732902431199250526</vt:lpwstr>
  </property>
  <property fmtid="{D5CDD505-2E9C-101B-9397-08002B2CF9AE}" pid="4" name="Google.Documents.PreviousRevisionId">
    <vt:lpwstr>18154355852945179337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