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theme/themeOverride7.xml" ContentType="application/vnd.openxmlformats-officedocument.themeOverrid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  <p:sldMasterId id="2147483961" r:id="rId2"/>
    <p:sldMasterId id="2147483973" r:id="rId3"/>
    <p:sldMasterId id="2147483985" r:id="rId4"/>
    <p:sldMasterId id="2147483997" r:id="rId5"/>
    <p:sldMasterId id="2147484021" r:id="rId6"/>
    <p:sldMasterId id="2147484045" r:id="rId7"/>
    <p:sldMasterId id="2147484341" r:id="rId8"/>
    <p:sldMasterId id="2147484353" r:id="rId9"/>
  </p:sldMasterIdLst>
  <p:notesMasterIdLst>
    <p:notesMasterId r:id="rId44"/>
  </p:notesMasterIdLst>
  <p:handoutMasterIdLst>
    <p:handoutMasterId r:id="rId45"/>
  </p:handoutMasterIdLst>
  <p:sldIdLst>
    <p:sldId id="370" r:id="rId10"/>
    <p:sldId id="299" r:id="rId11"/>
    <p:sldId id="260" r:id="rId12"/>
    <p:sldId id="264" r:id="rId13"/>
    <p:sldId id="321" r:id="rId14"/>
    <p:sldId id="323" r:id="rId15"/>
    <p:sldId id="325" r:id="rId16"/>
    <p:sldId id="327" r:id="rId17"/>
    <p:sldId id="328" r:id="rId18"/>
    <p:sldId id="329" r:id="rId19"/>
    <p:sldId id="387" r:id="rId20"/>
    <p:sldId id="353" r:id="rId21"/>
    <p:sldId id="356" r:id="rId22"/>
    <p:sldId id="331" r:id="rId23"/>
    <p:sldId id="332" r:id="rId24"/>
    <p:sldId id="339" r:id="rId25"/>
    <p:sldId id="334" r:id="rId26"/>
    <p:sldId id="388" r:id="rId27"/>
    <p:sldId id="369" r:id="rId28"/>
    <p:sldId id="364" r:id="rId29"/>
    <p:sldId id="365" r:id="rId30"/>
    <p:sldId id="366" r:id="rId31"/>
    <p:sldId id="367" r:id="rId32"/>
    <p:sldId id="359" r:id="rId33"/>
    <p:sldId id="336" r:id="rId34"/>
    <p:sldId id="376" r:id="rId35"/>
    <p:sldId id="362" r:id="rId36"/>
    <p:sldId id="382" r:id="rId37"/>
    <p:sldId id="383" r:id="rId38"/>
    <p:sldId id="384" r:id="rId39"/>
    <p:sldId id="385" r:id="rId40"/>
    <p:sldId id="361" r:id="rId41"/>
    <p:sldId id="350" r:id="rId42"/>
    <p:sldId id="386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00"/>
    <a:srgbClr val="FFCCFF"/>
    <a:srgbClr val="887F78"/>
    <a:srgbClr val="FFFF99"/>
    <a:srgbClr val="000099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7" autoAdjust="0"/>
    <p:restoredTop sz="94660"/>
  </p:normalViewPr>
  <p:slideViewPr>
    <p:cSldViewPr>
      <p:cViewPr>
        <p:scale>
          <a:sx n="66" d="100"/>
          <a:sy n="66" d="100"/>
        </p:scale>
        <p:origin x="-12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9BA635-FA24-4C11-896F-E9D388179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63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1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46D1F3-7525-4FE1-B418-F0D49C1CEB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18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552F87-6259-4C3D-A4D4-ACFBC8EC891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2947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94" tIns="44897" rIns="89794" bIns="44897"/>
          <a:lstStyle>
            <a:lvl1pPr defTabSz="8985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Motivasi, Persepsi, Sikap</a:t>
            </a:r>
          </a:p>
        </p:txBody>
      </p:sp>
      <p:sp>
        <p:nvSpPr>
          <p:cNvPr id="82948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94" tIns="44897" rIns="89794" bIns="44897" anchor="b"/>
          <a:lstStyle>
            <a:lvl1pPr defTabSz="8985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Universitas Padjadjaran Bandung</a:t>
            </a:r>
          </a:p>
        </p:txBody>
      </p:sp>
      <p:sp>
        <p:nvSpPr>
          <p:cNvPr id="829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94" tIns="44897" rIns="89794" bIns="44897" anchor="b"/>
          <a:lstStyle>
            <a:lvl1pPr defTabSz="8985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B59448-8542-4200-9D89-8695C883C3BA}" type="slidenum">
              <a:rPr lang="en-US" sz="1200">
                <a:cs typeface="Arial" charset="0"/>
              </a:rPr>
              <a:pPr algn="r" eaLnBrk="1" hangingPunct="1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94" tIns="44897" rIns="89794" bIns="44897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342972-B5C0-41FB-81C0-2373087C0F3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99C0-3D31-4460-8878-DF687C062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4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2CAC-85C2-4EAA-A87B-D420F00CC5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7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1D28703-7BAE-4DF0-9C2C-2A0D5FC18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3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5D6A-25E8-4843-91E8-7B572AF49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16807-9092-45E7-9816-2AD32334D5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D3A24-CD8D-4966-80F4-322790FDE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84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A9DE-3192-4159-94DC-242D3FA9B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13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3C5FF-A009-4EDE-A33E-CC79753F7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4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5285-292B-4BDF-8552-4D9D61275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24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4307-3356-41BA-AFAD-F9C64CB94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99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F0DE-35E4-4A16-A1BC-CAACEBB29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43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2F442-E1E1-4618-AB12-44C2C49DB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5FFF-AD19-4CA8-ABF4-9A7563C8D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1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8CC2D-62E7-47B4-B09E-24DC6CD31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31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B53066-2B64-4E6E-9EA8-3EBA6D09D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26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5B94-6E6A-4178-B756-526FF9423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27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39D9-421F-435F-A1B9-4F2FFB185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08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808070-A2F9-49BD-B91D-2D2F25F60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8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F142-A371-4B49-A121-B16D2F144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38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545FE2-8D20-4986-85ED-43E07DA8B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69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A17C88-BC1D-4288-938E-76F042AC8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60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0DED28-9120-4EF4-8ABA-18BED94C6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04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4E61AB-D997-41EB-9420-1CE052B410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36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7446-E287-46C7-9189-9F88124B0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03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4D00-63A4-46BC-A8B6-302DB19FE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964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58BAB0-74DF-4584-A4DB-A79F82D608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04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DBE00B-271E-44C4-BE3A-1AAB16854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68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6C53-C192-43B5-BD36-047A4A568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65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63FA-41C6-42B2-988F-9FCC13CC2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24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0EFCE-D171-4462-9058-283789490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1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4355-AAA0-4D38-BC6B-A71185404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257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F737-9213-4F1A-88F6-BF4BF10AE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84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E51C-55B4-40C7-A9FF-9851C2707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991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04E3-1856-4231-B3A1-D46403476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8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29F1-D4BB-4DBE-A0B9-11E5EF247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741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872A-A1E9-4012-9B84-5AA3EA045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840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CA91-5736-4EBA-A829-05E90C8DE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044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3C9B-64F4-4D52-80AB-926E2E5A28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786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0EAF9-C5E5-42F1-AF41-5658BE7C5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297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F079-5FC6-40C9-9DA5-1F51CFB7AE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32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D24-7F7F-400C-B967-0E75AAED6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25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EEC4DD1-A410-44D2-A6EC-3CE5CA3F80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043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1FA22-6568-4A39-BDA0-9EAA9FD71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4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FF2FE4C-1A7F-4C24-BA49-718170F60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01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F84F6-E9DE-43C2-BC6F-B43A9EB6F1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6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FB09C-65A5-4C58-8070-49CDC5FB8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81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0BCC01-EB79-4043-9A33-DADEE107C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238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A58CB1-5052-4206-B076-565723418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862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59F0-B8F5-4223-B1EB-ABE6582BA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041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696A37-FA09-45CF-B5C0-F9CCC3613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6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39213B1-106C-443B-A4D6-93D6B47ED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465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DB6B-D2F8-4AC0-A3A7-EF3B53A52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662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EB90-E789-47D4-9065-373EE6BDD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150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8AF840-EDC6-41F7-A0D0-C6CE112BF7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302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2F5A-531B-450F-91C2-276E1EBF2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003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F5BBD-22CA-4F5B-A3E2-3A99433B2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3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80A1-3709-4486-B105-6CF5CA1EA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252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07DF7-A173-45E4-837C-4FF99278F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80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C60B-C1D5-4C03-8088-57BAC5B57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864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69BC-E98A-4A3D-A880-FECB0DD8EA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225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4C2237-851D-4421-96F1-FA7C40408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759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07A8-AACC-4586-AB5F-53817E1B6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574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599923-3A27-4174-809B-C34F7A3136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113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9305-1B9B-4A16-96CB-13329F49D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005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8EBC4-F980-401E-8C0C-0BAD00ED8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313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34AA9-5042-4AA4-8F36-D3BCCCAB0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12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D34E-7BBE-42B5-B55F-75A08146F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A3DC-E7BB-46A1-89BD-9C2D23932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412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9CB8-BA14-4F61-9A2B-330F28F69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252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8E617-BB48-44D3-AD45-028B24258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43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D10-354A-445C-AFCC-645622861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530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82E-A5CA-444B-89BF-781464AC6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95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C84E-46CD-4AC9-9E19-3949729A2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879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B1442-B865-4C5D-8748-BC5735B14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55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FCF-4257-47E5-BD74-B2B72CB0D1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192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2808-5FE7-47E3-877C-268C05533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4876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4317-ECE5-4E28-ADBD-DCD1B95E2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908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E0DC86-9FD4-4B5E-93CD-7F86BBC41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7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23EBE-17D4-481F-A531-9A23639AB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11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EA65-CB5C-4FD8-8704-B3FFC3DB2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2621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6EF47B-5901-476A-BBF6-53BE4D178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652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8555-A742-4A77-A7D5-41D85C2CD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15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119742-3681-42D4-8BB1-D306182AD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700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B468-3DBB-4594-ABF9-ED41ABA38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227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6C26A-E9E5-43DD-B577-8245ABD83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524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08F583-E220-444F-974E-F2BB3BCAE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3586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152705-CDD4-46C0-A4DE-9E3EF1F5A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66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152E-6054-4D82-9473-DBFDF45F9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214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F60D-20DF-48E7-AE55-0C3B93ADA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F9163-D6E6-4401-B5C9-C130B1824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165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A39F29-0F22-4A55-AA66-BA3FCB763B6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6984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E052-0719-45D1-A698-4D2BE406D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4219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C3BCD1-BD30-433C-922B-94DA5A31C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90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CFBC-42B7-4CF0-AF9A-48EE1689C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395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2046-5538-413E-9F08-DA035F025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6880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A8191-70EF-4BB0-986A-9775FAE4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5348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33BD-C999-4B9D-A33C-61722AB98E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40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60FC-2378-4C90-82C0-6205F507E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161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0D28E7-BDE4-412B-85A9-87815D0A3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74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2BEC-F33F-4754-8DAC-8718F94C4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2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6A343E25-1C82-41FF-BD8C-8B43042A8A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15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98" r:id="rId1"/>
    <p:sldLayoutId id="2147485235" r:id="rId2"/>
    <p:sldLayoutId id="2147485236" r:id="rId3"/>
    <p:sldLayoutId id="2147485237" r:id="rId4"/>
    <p:sldLayoutId id="2147485238" r:id="rId5"/>
    <p:sldLayoutId id="2147485239" r:id="rId6"/>
    <p:sldLayoutId id="2147485240" r:id="rId7"/>
    <p:sldLayoutId id="2147485241" r:id="rId8"/>
    <p:sldLayoutId id="2147485242" r:id="rId9"/>
    <p:sldLayoutId id="2147485243" r:id="rId10"/>
    <p:sldLayoutId id="2147485244" r:id="rId11"/>
    <p:sldLayoutId id="214748524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953F21A-4046-49D9-8410-56AE94FB7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9" r:id="rId1"/>
    <p:sldLayoutId id="2147485246" r:id="rId2"/>
    <p:sldLayoutId id="2147485300" r:id="rId3"/>
    <p:sldLayoutId id="2147485247" r:id="rId4"/>
    <p:sldLayoutId id="2147485248" r:id="rId5"/>
    <p:sldLayoutId id="2147485249" r:id="rId6"/>
    <p:sldLayoutId id="2147485301" r:id="rId7"/>
    <p:sldLayoutId id="2147485250" r:id="rId8"/>
    <p:sldLayoutId id="2147485302" r:id="rId9"/>
    <p:sldLayoutId id="2147485251" r:id="rId10"/>
    <p:sldLayoutId id="21474852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075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407D833-8E37-4635-A4DF-72436D673F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3" r:id="rId1"/>
    <p:sldLayoutId id="2147485253" r:id="rId2"/>
    <p:sldLayoutId id="2147485304" r:id="rId3"/>
    <p:sldLayoutId id="2147485305" r:id="rId4"/>
    <p:sldLayoutId id="2147485306" r:id="rId5"/>
    <p:sldLayoutId id="2147485307" r:id="rId6"/>
    <p:sldLayoutId id="2147485254" r:id="rId7"/>
    <p:sldLayoutId id="2147485308" r:id="rId8"/>
    <p:sldLayoutId id="2147485309" r:id="rId9"/>
    <p:sldLayoutId id="2147485255" r:id="rId10"/>
    <p:sldLayoutId id="21474852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4985B36-C7A9-499F-94D9-3C391B3B8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0" r:id="rId1"/>
    <p:sldLayoutId id="2147485257" r:id="rId2"/>
    <p:sldLayoutId id="2147485311" r:id="rId3"/>
    <p:sldLayoutId id="2147485258" r:id="rId4"/>
    <p:sldLayoutId id="2147485259" r:id="rId5"/>
    <p:sldLayoutId id="2147485260" r:id="rId6"/>
    <p:sldLayoutId id="2147485261" r:id="rId7"/>
    <p:sldLayoutId id="2147485262" r:id="rId8"/>
    <p:sldLayoutId id="2147485312" r:id="rId9"/>
    <p:sldLayoutId id="2147485263" r:id="rId10"/>
    <p:sldLayoutId id="21474852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C4E6ACC4-BC14-4083-955A-3B8F2EC96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313" r:id="rId1"/>
    <p:sldLayoutId id="2147485314" r:id="rId2"/>
    <p:sldLayoutId id="2147485315" r:id="rId3"/>
    <p:sldLayoutId id="2147485316" r:id="rId4"/>
    <p:sldLayoutId id="2147485317" r:id="rId5"/>
    <p:sldLayoutId id="2147485318" r:id="rId6"/>
    <p:sldLayoutId id="2147485265" r:id="rId7"/>
    <p:sldLayoutId id="2147485319" r:id="rId8"/>
    <p:sldLayoutId id="2147485320" r:id="rId9"/>
    <p:sldLayoutId id="2147485266" r:id="rId10"/>
    <p:sldLayoutId id="2147485267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CF82B1F-E003-49BB-ACE9-4E6DA9C22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268" r:id="rId2"/>
    <p:sldLayoutId id="2147485322" r:id="rId3"/>
    <p:sldLayoutId id="2147485269" r:id="rId4"/>
    <p:sldLayoutId id="2147485270" r:id="rId5"/>
    <p:sldLayoutId id="2147485271" r:id="rId6"/>
    <p:sldLayoutId id="2147485323" r:id="rId7"/>
    <p:sldLayoutId id="2147485272" r:id="rId8"/>
    <p:sldLayoutId id="2147485324" r:id="rId9"/>
    <p:sldLayoutId id="2147485273" r:id="rId10"/>
    <p:sldLayoutId id="21474852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3404CBA-B33C-463A-9A75-2417ADD67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3A666A33-1F06-4B73-BE4A-FBCA67ADF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5" r:id="rId1"/>
    <p:sldLayoutId id="2147485286" r:id="rId2"/>
    <p:sldLayoutId id="2147485326" r:id="rId3"/>
    <p:sldLayoutId id="2147485287" r:id="rId4"/>
    <p:sldLayoutId id="2147485327" r:id="rId5"/>
    <p:sldLayoutId id="2147485288" r:id="rId6"/>
    <p:sldLayoutId id="2147485328" r:id="rId7"/>
    <p:sldLayoutId id="2147485329" r:id="rId8"/>
    <p:sldLayoutId id="2147485330" r:id="rId9"/>
    <p:sldLayoutId id="2147485289" r:id="rId10"/>
    <p:sldLayoutId id="21474852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2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23B1FB2-498B-446E-B8DF-520A8B323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1" r:id="rId1"/>
    <p:sldLayoutId id="2147485291" r:id="rId2"/>
    <p:sldLayoutId id="2147485332" r:id="rId3"/>
    <p:sldLayoutId id="2147485292" r:id="rId4"/>
    <p:sldLayoutId id="2147485293" r:id="rId5"/>
    <p:sldLayoutId id="2147485294" r:id="rId6"/>
    <p:sldLayoutId id="2147485295" r:id="rId7"/>
    <p:sldLayoutId id="2147485296" r:id="rId8"/>
    <p:sldLayoutId id="2147485333" r:id="rId9"/>
    <p:sldLayoutId id="2147485297" r:id="rId10"/>
    <p:sldLayoutId id="21474853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90600" y="762000"/>
            <a:ext cx="7620000" cy="434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MISAL TEMA YANG DIAMBIL </a:t>
            </a:r>
            <a:r>
              <a:rPr lang="en-US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 </a:t>
            </a:r>
            <a:r>
              <a:rPr lang="en-US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en-US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PERANAN  SISTEM INFORMASI PAJAK DAN PENAGIHAN PAJAK DALAM MENGATASI  TUNGGAKAN PAJAK PADA KANTOR PELAYANAN PAJAK DI KOTA BANDUNG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600200" y="5130800"/>
            <a:ext cx="6613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 </a:t>
            </a:r>
            <a:r>
              <a:rPr lang="en-US" sz="3200" b="1" dirty="0">
                <a:solidFill>
                  <a:schemeClr val="tx2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INTERVAL  RASIO</a:t>
            </a:r>
            <a:endParaRPr lang="en-US" sz="3200" b="1" dirty="0">
              <a:solidFill>
                <a:schemeClr val="tx2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TOM1"/>
          <p:cNvPicPr>
            <a:picLocks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78857" y="1676400"/>
            <a:ext cx="7010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II</a:t>
            </a:r>
          </a:p>
          <a:p>
            <a:pPr algn="ctr" eaLnBrk="1" hangingPunct="1">
              <a:defRPr/>
            </a:pPr>
            <a:r>
              <a:rPr lang="en-US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KAJIAN PUSTAKA, KERANGKA PEMIKIRAN DAN </a:t>
            </a:r>
            <a:r>
              <a:rPr lang="en-US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</a:p>
          <a:p>
            <a:pPr algn="ctr" eaLnBrk="1" hangingPunct="1">
              <a:defRPr/>
            </a:pPr>
            <a:endParaRPr lang="en-US" sz="32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2.1. </a:t>
            </a:r>
            <a:r>
              <a:rPr lang="en-US" sz="36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Kajian</a:t>
            </a: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Pustaka</a:t>
            </a:r>
            <a:endParaRPr lang="en-US" sz="36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2.2. </a:t>
            </a:r>
            <a:r>
              <a:rPr lang="en-US" sz="36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Kerangka</a:t>
            </a: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Pemikiran</a:t>
            </a: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	</a:t>
            </a:r>
            <a:r>
              <a:rPr lang="en-US" sz="36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  <a:endParaRPr lang="en-US" sz="3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TOM1"/>
          <p:cNvPicPr>
            <a:picLocks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71500" y="457200"/>
            <a:ext cx="8001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endParaRPr lang="en-US" sz="1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2.1.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Kajian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Pustaka</a:t>
            </a:r>
            <a:endParaRPr lang="en-US" sz="15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682625" indent="-682625" eaLnBrk="1" hangingPunct="1">
              <a:defRPr/>
            </a:pP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a.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Berisi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tentang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Teori-Teori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Utama</a:t>
            </a:r>
            <a:r>
              <a:rPr lang="en-US" sz="15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maupun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pendukung</a:t>
            </a:r>
            <a:r>
              <a:rPr lang="en-US" sz="15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sesuai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Variabel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diteliti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682625" indent="-682625" eaLnBrk="1" hangingPunct="1">
              <a:defRPr/>
            </a:pPr>
            <a:r>
              <a:rPr lang="en-US" sz="1500" b="1" kern="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b.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Menuliskan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terdahulu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originalitas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gambaran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acuan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(Grand Theory, Middle Range Theory, </a:t>
            </a:r>
            <a:r>
              <a:rPr lang="en-US" sz="1500" b="1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Subtance</a:t>
            </a:r>
            <a:r>
              <a:rPr lang="en-US" sz="15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Theory).</a:t>
            </a:r>
          </a:p>
          <a:p>
            <a:pPr marL="914400" indent="-914400" eaLnBrk="1" hangingPunct="1">
              <a:defRPr/>
            </a:pPr>
            <a:endParaRPr lang="en-US" sz="15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2.2.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Kerangka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Pemikiran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  <a:endParaRPr lang="en-US" sz="15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2.2.1.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Kerangka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Pemikiran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marL="342900" indent="-342900" eaLnBrk="1" hangingPunct="1">
              <a:buAutoNum type="alphaLcPeriod"/>
              <a:defRPr/>
            </a:pP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Berisi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tentang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pendapat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disertai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argumentasi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peneliti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tentang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penelitian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dilakukan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Dasar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pemikiran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berasal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dari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permasalahan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didukung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oleh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teori-teori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Oleh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karena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itu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kerangka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pemikiran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bukan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merupakan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kumpulan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karena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dituliskan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pada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sub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Kajian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Pustaka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marL="342900" indent="-342900" eaLnBrk="1" hangingPunct="1">
              <a:buFontTx/>
              <a:buAutoNum type="alphaLcPeriod"/>
              <a:defRPr/>
            </a:pP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Menuliskan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teori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keterkaitan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antar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variabel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berdasarkan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pendapat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pakar</a:t>
            </a:r>
            <a:r>
              <a:rPr lang="en-US" sz="1500" b="1" kern="0" dirty="0">
                <a:solidFill>
                  <a:schemeClr val="bg1"/>
                </a:solidFill>
              </a:rPr>
              <a:t> yang </a:t>
            </a:r>
            <a:r>
              <a:rPr lang="en-US" sz="1500" b="1" kern="0" dirty="0" err="1">
                <a:solidFill>
                  <a:schemeClr val="bg1"/>
                </a:solidFill>
              </a:rPr>
              <a:t>ditulis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dalam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buku</a:t>
            </a:r>
            <a:r>
              <a:rPr lang="en-US" sz="1500" b="1" kern="0" dirty="0">
                <a:solidFill>
                  <a:schemeClr val="bg1"/>
                </a:solidFill>
              </a:rPr>
              <a:t>, </a:t>
            </a:r>
            <a:r>
              <a:rPr lang="en-US" sz="1500" b="1" kern="0" dirty="0" err="1">
                <a:solidFill>
                  <a:schemeClr val="bg1"/>
                </a:solidFill>
              </a:rPr>
              <a:t>atau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dari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penelitian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terdahulu</a:t>
            </a:r>
            <a:r>
              <a:rPr lang="en-US" sz="1500" b="1" kern="0" dirty="0">
                <a:solidFill>
                  <a:schemeClr val="bg1"/>
                </a:solidFill>
              </a:rPr>
              <a:t> yang </a:t>
            </a:r>
            <a:r>
              <a:rPr lang="en-US" sz="1500" b="1" kern="0" dirty="0" err="1">
                <a:solidFill>
                  <a:schemeClr val="bg1"/>
                </a:solidFill>
              </a:rPr>
              <a:t>dilakukan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oleh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peneliti</a:t>
            </a:r>
            <a:r>
              <a:rPr lang="en-US" sz="1500" b="1" kern="0" dirty="0">
                <a:solidFill>
                  <a:schemeClr val="bg1"/>
                </a:solidFill>
              </a:rPr>
              <a:t> lain. </a:t>
            </a:r>
            <a:r>
              <a:rPr lang="en-US" sz="1500" b="1" kern="0" dirty="0" err="1">
                <a:solidFill>
                  <a:schemeClr val="bg1"/>
                </a:solidFill>
              </a:rPr>
              <a:t>Bersumber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dari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Jurnal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ber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smtClean="0">
                <a:solidFill>
                  <a:schemeClr val="bg1"/>
                </a:solidFill>
              </a:rPr>
              <a:t>ISSN/</a:t>
            </a:r>
            <a:r>
              <a:rPr lang="en-US" sz="1500" b="1" kern="0" dirty="0" err="1" smtClean="0">
                <a:solidFill>
                  <a:schemeClr val="bg1"/>
                </a:solidFill>
              </a:rPr>
              <a:t>terakreditasi</a:t>
            </a:r>
            <a:r>
              <a:rPr lang="en-US" sz="1500" b="1" kern="0" dirty="0" smtClean="0">
                <a:solidFill>
                  <a:schemeClr val="bg1"/>
                </a:solidFill>
              </a:rPr>
              <a:t> DIKTI, </a:t>
            </a:r>
            <a:r>
              <a:rPr lang="en-US" sz="1500" b="1" kern="0" dirty="0" err="1">
                <a:solidFill>
                  <a:schemeClr val="bg1"/>
                </a:solidFill>
              </a:rPr>
              <a:t>Makalah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Ilmiah</a:t>
            </a:r>
            <a:r>
              <a:rPr lang="en-US" sz="1500" b="1" kern="0" dirty="0">
                <a:solidFill>
                  <a:schemeClr val="bg1"/>
                </a:solidFill>
              </a:rPr>
              <a:t> yang </a:t>
            </a:r>
            <a:r>
              <a:rPr lang="en-US" sz="1500" b="1" kern="0" dirty="0" err="1">
                <a:solidFill>
                  <a:schemeClr val="bg1"/>
                </a:solidFill>
              </a:rPr>
              <a:t>diseminarkan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dalam</a:t>
            </a:r>
            <a:r>
              <a:rPr lang="en-US" sz="1500" b="1" kern="0" dirty="0">
                <a:solidFill>
                  <a:schemeClr val="bg1"/>
                </a:solidFill>
              </a:rPr>
              <a:t> Forum </a:t>
            </a:r>
            <a:r>
              <a:rPr lang="en-US" sz="1500" b="1" kern="0" dirty="0" err="1">
                <a:solidFill>
                  <a:schemeClr val="bg1"/>
                </a:solidFill>
              </a:rPr>
              <a:t>Nasional</a:t>
            </a:r>
            <a:r>
              <a:rPr lang="en-US" sz="1500" b="1" kern="0" dirty="0">
                <a:solidFill>
                  <a:schemeClr val="bg1"/>
                </a:solidFill>
              </a:rPr>
              <a:t>/</a:t>
            </a:r>
            <a:r>
              <a:rPr lang="en-US" sz="1500" b="1" kern="0" dirty="0" err="1">
                <a:solidFill>
                  <a:schemeClr val="bg1"/>
                </a:solidFill>
              </a:rPr>
              <a:t>Internasional</a:t>
            </a:r>
            <a:r>
              <a:rPr lang="en-US" sz="1500" b="1" kern="0" dirty="0">
                <a:solidFill>
                  <a:schemeClr val="bg1"/>
                </a:solidFill>
              </a:rPr>
              <a:t>, </a:t>
            </a:r>
            <a:r>
              <a:rPr lang="en-US" sz="1500" b="1" kern="0" dirty="0" err="1">
                <a:solidFill>
                  <a:schemeClr val="bg1"/>
                </a:solidFill>
              </a:rPr>
              <a:t>Prosiding</a:t>
            </a:r>
            <a:r>
              <a:rPr lang="en-US" sz="1500" b="1" kern="0" dirty="0">
                <a:solidFill>
                  <a:schemeClr val="bg1"/>
                </a:solidFill>
              </a:rPr>
              <a:t> yang </a:t>
            </a:r>
            <a:r>
              <a:rPr lang="en-US" sz="1500" b="1" kern="0" dirty="0" err="1">
                <a:solidFill>
                  <a:schemeClr val="bg1"/>
                </a:solidFill>
              </a:rPr>
              <a:t>ber</a:t>
            </a:r>
            <a:r>
              <a:rPr lang="en-US" sz="1500" b="1" kern="0" dirty="0">
                <a:solidFill>
                  <a:schemeClr val="bg1"/>
                </a:solidFill>
              </a:rPr>
              <a:t>-ISSN, Thesis </a:t>
            </a:r>
            <a:r>
              <a:rPr lang="en-US" sz="1500" b="1" kern="0" dirty="0" err="1">
                <a:solidFill>
                  <a:schemeClr val="bg1"/>
                </a:solidFill>
              </a:rPr>
              <a:t>atau</a:t>
            </a:r>
            <a:r>
              <a:rPr lang="en-US" sz="1500" b="1" kern="0" dirty="0">
                <a:solidFill>
                  <a:schemeClr val="bg1"/>
                </a:solidFill>
              </a:rPr>
              <a:t> </a:t>
            </a:r>
            <a:r>
              <a:rPr lang="en-US" sz="1500" b="1" kern="0" dirty="0" err="1">
                <a:solidFill>
                  <a:schemeClr val="bg1"/>
                </a:solidFill>
              </a:rPr>
              <a:t>Disertasi</a:t>
            </a:r>
            <a:r>
              <a:rPr lang="en-US" sz="1500" b="1" kern="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buFontTx/>
              <a:buAutoNum type="alphaLcPeriod"/>
              <a:defRPr/>
            </a:pPr>
            <a:r>
              <a:rPr lang="en-US" sz="1500" b="1" kern="0" dirty="0" err="1" smtClean="0">
                <a:solidFill>
                  <a:schemeClr val="bg1"/>
                </a:solidFill>
              </a:rPr>
              <a:t>Menggambarkan</a:t>
            </a:r>
            <a:r>
              <a:rPr lang="en-US" sz="1500" b="1" kern="0" dirty="0" smtClean="0">
                <a:solidFill>
                  <a:schemeClr val="bg1"/>
                </a:solidFill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</a:rPr>
              <a:t>Paradigma</a:t>
            </a:r>
            <a:r>
              <a:rPr lang="en-US" sz="1500" b="1" kern="0" dirty="0" smtClean="0">
                <a:solidFill>
                  <a:schemeClr val="bg1"/>
                </a:solidFill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</a:rPr>
              <a:t>Penelitian</a:t>
            </a:r>
            <a:endParaRPr lang="en-US" sz="1500" b="1" kern="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sz="15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2.2.2.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  <a:endParaRPr lang="en-US" sz="1500" b="1" kern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Dibuat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berdasarkan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pernyataan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yang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Oleh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karena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itu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sebaiknya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dibuat,baik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berupa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hipotesis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deskriptif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maupun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verifikatif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15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statistik</a:t>
            </a:r>
            <a:r>
              <a:rPr lang="en-US" sz="15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pPr eaLnBrk="1" hangingPunct="1">
              <a:defRPr/>
            </a:pPr>
            <a:endParaRPr lang="en-US" sz="1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28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4" descr="j0199661"/>
          <p:cNvPicPr>
            <a:picLocks noGrp="1" noChangeArrowheads="1"/>
          </p:cNvPicPr>
          <p:nvPr>
            <p:ph sz="half" idx="4294967295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81000"/>
            <a:ext cx="9144000" cy="6477000"/>
          </a:xfrm>
        </p:spPr>
      </p:pic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33400"/>
            <a:ext cx="7010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3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CARA MEMILIH  KAJIAN PUSTAKA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539750" y="2420938"/>
            <a:ext cx="81470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3600" b="1">
              <a:solidFill>
                <a:srgbClr val="FF9900"/>
              </a:solidFill>
              <a:latin typeface="Century Gothic" pitchFamily="34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2400" b="1">
              <a:solidFill>
                <a:srgbClr val="FFCC00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2133600"/>
            <a:ext cx="8147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400" b="1">
                <a:solidFill>
                  <a:srgbClr val="009900"/>
                </a:solidFill>
                <a:latin typeface="Century Gothic" pitchFamily="34" charset="0"/>
                <a:cs typeface="Arial" charset="0"/>
              </a:rPr>
              <a:t>Cari Teori-Teori Terkait dengan Variabel yang diteliti, dengan demkian tidak perlu semua teori dimasukkan padahal tidak mendukung.</a:t>
            </a: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400" b="1">
                <a:solidFill>
                  <a:srgbClr val="009900"/>
                </a:solidFill>
                <a:latin typeface="Century Gothic" pitchFamily="34" charset="0"/>
                <a:cs typeface="Arial" charset="0"/>
              </a:rPr>
              <a:t>Biasakan Menggunakan teori yang uptude.</a:t>
            </a: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400" b="1">
                <a:solidFill>
                  <a:srgbClr val="009900"/>
                </a:solidFill>
                <a:latin typeface="Century Gothic" pitchFamily="34" charset="0"/>
                <a:cs typeface="Arial" charset="0"/>
              </a:rPr>
              <a:t>Lebih baik lagi gunakan teori dari hasil penelitian terdahulu dengan tujuan untuk menghindari Plagiatisme </a:t>
            </a:r>
            <a:r>
              <a:rPr lang="en-US" sz="2400" b="1">
                <a:solidFill>
                  <a:srgbClr val="009900"/>
                </a:solidFill>
                <a:latin typeface="Century Gothic" pitchFamily="34" charset="0"/>
                <a:cs typeface="Arial" charset="0"/>
                <a:sym typeface="Wingdings" pitchFamily="2" charset="2"/>
              </a:rPr>
              <a:t> Jurnal Penelitian, Hasil-hasil penelitian: thesis atau disertasi.</a:t>
            </a:r>
            <a:endParaRPr lang="en-US" sz="2400" b="1">
              <a:solidFill>
                <a:srgbClr val="009900"/>
              </a:solidFill>
              <a:latin typeface="Century Gothic" pitchFamily="34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1">
              <a:solidFill>
                <a:srgbClr val="009900"/>
              </a:solidFill>
              <a:latin typeface="Century Gothic" pitchFamily="34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1">
              <a:solidFill>
                <a:srgbClr val="009900"/>
              </a:solidFill>
              <a:latin typeface="Century Gothic" pitchFamily="34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4"/>
              </a:buBlip>
            </a:pPr>
            <a:endParaRPr lang="en-US" sz="2400" b="1">
              <a:solidFill>
                <a:srgbClr val="009900"/>
              </a:solidFill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81000" y="10668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endParaRPr lang="en-US" sz="20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0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CARA MENULIS KUTIPAN :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Nama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Pengarang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tahun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: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hal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Cooper (2006:700)</a:t>
            </a:r>
          </a:p>
          <a:p>
            <a:pPr eaLnBrk="1" hangingPunct="1">
              <a:defRPr/>
            </a:pPr>
            <a:r>
              <a:rPr lang="en-US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Tanpa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menuliskan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dalam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bukunya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:</a:t>
            </a:r>
          </a:p>
          <a:p>
            <a:pPr eaLnBrk="1" hangingPunct="1"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X  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Cooper </a:t>
            </a:r>
            <a:r>
              <a:rPr lang="en-US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dalam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bukunya</a:t>
            </a:r>
            <a:r>
              <a:rPr lang="en-US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Business Research Methods…(2006)</a:t>
            </a:r>
            <a:endParaRPr lang="en-US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0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CARA MENULIS DAFTAR PUSTAKA :</a:t>
            </a:r>
          </a:p>
          <a:p>
            <a:pPr eaLnBrk="1" hangingPunct="1">
              <a:defRPr/>
            </a:pP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Nama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Pengarang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Tahun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Judul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Buku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Penerbit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Tempat</a:t>
            </a:r>
            <a:r>
              <a:rPr lang="en-US" sz="20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Penerbit</a:t>
            </a:r>
            <a:endParaRPr lang="en-US" sz="2000" b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Muh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Nasir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2003. </a:t>
            </a:r>
            <a:r>
              <a:rPr lang="en-US" i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Metode</a:t>
            </a:r>
            <a:r>
              <a:rPr lang="en-US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i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Penelitian</a:t>
            </a:r>
            <a:r>
              <a:rPr lang="en-US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Ghalia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Utama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Jakarta.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Cooper, Donald R &amp; Pamela Schindler. 2006. </a:t>
            </a:r>
            <a:r>
              <a:rPr lang="en-US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Business Research </a:t>
            </a:r>
            <a:r>
              <a:rPr lang="en-US" i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Methodss</a:t>
            </a:r>
            <a:r>
              <a:rPr lang="en-US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in Clinical </a:t>
            </a:r>
          </a:p>
          <a:p>
            <a:pPr eaLnBrk="1" hangingPunct="1">
              <a:defRPr/>
            </a:pPr>
            <a:r>
              <a:rPr lang="en-US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Psychology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John Wiley &amp; Sons, England. 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dibalik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untuk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orang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Asing</a:t>
            </a:r>
            <a:r>
              <a:rPr lang="en-US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.</a:t>
            </a:r>
          </a:p>
          <a:p>
            <a:pPr eaLnBrk="1" hangingPunct="1">
              <a:defRPr/>
            </a:pP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Apabila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bersumber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dari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Jurnal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maka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dimiringkan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bukan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judul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tetapi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Jurnal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nya</a:t>
            </a:r>
            <a:r>
              <a:rPr lang="en-US" sz="2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Boyle,  Brett A.. 1997. A Multi-Dimensional Perspective on Salesperson</a:t>
            </a:r>
          </a:p>
          <a:p>
            <a:pPr algn="just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Commitment.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Journal of Business and Industrial Marketing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Vol. 12.  No. 6.  p. 118-</a:t>
            </a:r>
          </a:p>
          <a:p>
            <a:pPr algn="just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367.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Ali Nina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Liche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Seniati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2001.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Diskrepansi-Persepsi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Dengan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Komitmen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Makara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Universitas</a:t>
            </a:r>
          </a:p>
          <a:p>
            <a:pPr algn="just" eaLnBrk="1" hangingPunct="1"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  Indonesia.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Edisi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Humaniora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Volume 5 No. 1. p. 9-17. 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000" b="1" kern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defRPr/>
            </a:pPr>
            <a:endParaRPr lang="en-US" sz="2000" b="1" kern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26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CARA MENULIS KUTIPAN DAN DAFTAR PUSTAKA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TOM1"/>
          <p:cNvPicPr>
            <a:picLocks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19200" y="1600200"/>
            <a:ext cx="792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BAB III</a:t>
            </a:r>
            <a:b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OBJEK DAN METODOLOGI PENELITIAN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66800" y="914400"/>
            <a:ext cx="701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23888" indent="-623888" eaLnBrk="1" hangingPunct="1">
              <a:defRPr/>
            </a:pP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623888" indent="-623888" eaLnBrk="1" hangingPunct="1">
              <a:defRPr/>
            </a:pP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623888" indent="-623888" eaLnBrk="1" hangingPunct="1">
              <a:defRPr/>
            </a:pP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623888" indent="-623888" eaLnBrk="1" hangingPunct="1">
              <a:defRPr/>
            </a:pP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3.1. 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Objek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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Variabel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yang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diteliti</a:t>
            </a: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623888" indent="-623888" eaLnBrk="1" hangingPunct="1">
              <a:defRPr/>
            </a:pP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3.2. 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Metode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623888" indent="-623888" eaLnBrk="1" hangingPunct="1">
              <a:defRPr/>
            </a:pP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	3.2.1. 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Desain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: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merupakan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proses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peranca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ngan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dalam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pelaksanaan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.</a:t>
            </a:r>
          </a:p>
          <a:p>
            <a:pPr eaLnBrk="1" hangingPunct="1">
              <a:buFont typeface="Wingdings" pitchFamily="2" charset="2"/>
              <a:buChar char="à"/>
              <a:defRPr/>
            </a:pP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Langkah-langkah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apa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saja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yang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akan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ditempuh</a:t>
            </a: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   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peneliti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:</a:t>
            </a:r>
          </a:p>
          <a:p>
            <a:pPr eaLnBrk="1" hangingPunct="1">
              <a:defRPr/>
            </a:pP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	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Menetapkan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tema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,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Menemukan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masalah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,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hingga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membuat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laporan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penelitian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.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Tidak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lupa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menetapkan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uraian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penetapan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tujuan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penelitian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,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berikut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metode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dan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cara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000" b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pengukurannya</a:t>
            </a: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.</a:t>
            </a:r>
          </a:p>
          <a:p>
            <a:pPr eaLnBrk="1" hangingPunct="1">
              <a:defRPr/>
            </a:pPr>
            <a:r>
              <a:rPr lang="en-US" sz="3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	</a:t>
            </a:r>
          </a:p>
          <a:p>
            <a:pPr eaLnBrk="1" hangingPunct="1">
              <a:defRPr/>
            </a:pP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eaLnBrk="1" hangingPunct="1">
              <a:defRPr/>
            </a:pPr>
            <a:endParaRPr lang="en-US" sz="3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9268"/>
              </p:ext>
            </p:extLst>
          </p:nvPr>
        </p:nvGraphicFramePr>
        <p:xfrm>
          <a:off x="685800" y="1295400"/>
          <a:ext cx="7696198" cy="3549650"/>
        </p:xfrm>
        <a:graphic>
          <a:graphicData uri="http://schemas.openxmlformats.org/drawingml/2006/table">
            <a:tbl>
              <a:tblPr/>
              <a:tblGrid>
                <a:gridCol w="1142999"/>
                <a:gridCol w="1396055"/>
                <a:gridCol w="1815374"/>
                <a:gridCol w="1815374"/>
                <a:gridCol w="1526396"/>
              </a:tblGrid>
              <a:tr h="2666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 dirty="0" err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Tujuan</a:t>
                      </a:r>
                      <a:r>
                        <a:rPr lang="en-AU" sz="1600" b="1" dirty="0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dirty="0" err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Penelitian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Disain Penelitian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Jenis Penelitian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Metode yang digunakan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Unit Analisis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rgbClr val="000000"/>
                          </a:solidFill>
                          <a:latin typeface="Palatino Linotype"/>
                          <a:ea typeface="Times New Roman"/>
                          <a:cs typeface="Times New Roman"/>
                        </a:rPr>
                        <a:t>Time horizon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84854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  Survey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Karyawan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 Bag. </a:t>
                      </a:r>
                      <a:r>
                        <a:rPr lang="en-A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Penagihan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KPP Kota Bandung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One shoot – cross sectional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8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  </a:t>
                      </a:r>
                      <a:r>
                        <a:rPr lang="en-A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Survey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Organisasi </a:t>
                      </a: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 pitchFamily="2" charset="2"/>
                        </a:rPr>
                        <a:t> Total Tunggakan di KPP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One shoot – cross 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sectional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5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  </a:t>
                      </a:r>
                      <a:r>
                        <a:rPr lang="en-A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Survey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 K</a:t>
                      </a: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aryawan </a:t>
                      </a: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 pitchFamily="2" charset="2"/>
                        </a:rPr>
                        <a:t> Organisasi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One shoot – cross sectional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25368"/>
              </p:ext>
            </p:extLst>
          </p:nvPr>
        </p:nvGraphicFramePr>
        <p:xfrm>
          <a:off x="685800" y="4800600"/>
          <a:ext cx="7696198" cy="832354"/>
        </p:xfrm>
        <a:graphic>
          <a:graphicData uri="http://schemas.openxmlformats.org/drawingml/2006/table">
            <a:tbl>
              <a:tblPr/>
              <a:tblGrid>
                <a:gridCol w="1142999"/>
                <a:gridCol w="1396055"/>
                <a:gridCol w="1815374"/>
                <a:gridCol w="1815374"/>
                <a:gridCol w="1526396"/>
              </a:tblGrid>
              <a:tr h="83235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Verificative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Descriptive  Survey </a:t>
                      </a:r>
                      <a:r>
                        <a:rPr lang="en-A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A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explanatory survey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 K</a:t>
                      </a: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aryawan </a:t>
                      </a: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Wingdings" pitchFamily="2" charset="2"/>
                        </a:rPr>
                        <a:t> Organisasi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One shoot – cross sectional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84736"/>
              </p:ext>
            </p:extLst>
          </p:nvPr>
        </p:nvGraphicFramePr>
        <p:xfrm>
          <a:off x="304800" y="990600"/>
          <a:ext cx="8534400" cy="5486400"/>
        </p:xfrm>
        <a:graphic>
          <a:graphicData uri="http://schemas.openxmlformats.org/drawingml/2006/table">
            <a:tbl>
              <a:tblPr/>
              <a:tblGrid>
                <a:gridCol w="2228142"/>
                <a:gridCol w="2402224"/>
                <a:gridCol w="1770434"/>
                <a:gridCol w="1044102"/>
                <a:gridCol w="1089498"/>
              </a:tblGrid>
              <a:tr h="7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Variabel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INDIKATOR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Ukuran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Sumber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Skala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7618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Sistem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Informasi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(X)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umpulan dari subsistem-subsistem yang saling berhubungan satu sama lain dan bekerjasama secara harmonis untuk mengolah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 informasi  yang diperlukan oleh pengambil keputusan dalam proses pengambilan keputusan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kumimoji="0"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Modifikasi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Narimawati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2010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Azhar Susanto (200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Hardware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id-ID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Software</a:t>
                      </a: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id-ID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Brainware</a:t>
                      </a: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Prosedur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id-ID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Database</a:t>
                      </a: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Teknologi Jaringan Tele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komunikasi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Bagian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input</a:t>
                      </a:r>
                      <a:endParaRPr kumimoji="0" lang="en-US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Bagian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Pengolahan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Utama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Bagian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output</a:t>
                      </a:r>
                      <a:endParaRPr kumimoji="0" lang="en-US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Bagian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komunikasi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Operasi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Aplikasi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SDM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Pengguna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Prosedur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Aktivitas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Fungsi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Media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Penyimpanan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Pengolahan</a:t>
                      </a: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Organisasi</a:t>
                      </a: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Data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Model Data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kumimoji="0"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LAN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kumimoji="0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WAN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Karyawan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KPP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Bagian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Penagihan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Ordinal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010400" cy="582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3.2.2. 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Operasionalisasi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Variabel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990600"/>
          <a:ext cx="8534400" cy="5281613"/>
        </p:xfrm>
        <a:graphic>
          <a:graphicData uri="http://schemas.openxmlformats.org/drawingml/2006/table">
            <a:tbl>
              <a:tblPr/>
              <a:tblGrid>
                <a:gridCol w="2228142"/>
                <a:gridCol w="2402224"/>
                <a:gridCol w="1770434"/>
                <a:gridCol w="1044102"/>
                <a:gridCol w="1089498"/>
              </a:tblGrid>
              <a:tr h="7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Variabel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INDIKATOR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Ukuran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Sumber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Skala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3776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Penagihan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(X)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merupakan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serangkaian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tindakan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dari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aparatur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Dirjen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berhubung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WP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tidak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melunasi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baik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sebagian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atau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seluruh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kewajiban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perpajakan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yang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terhutang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menurut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UU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perpajakan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yang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berlaku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Moeljo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Hadi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2006:174)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Menerbitkan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Teguran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Menerbitkan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Paksa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Menerbitkan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Melakukan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Penyitaan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Pengumuman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lelang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Melakukan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Pelelangan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Kejelasan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teguran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Kecepatan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pengiriman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teguran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Ketepatan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pengiriman</a:t>
                      </a:r>
                      <a:endParaRPr lang="en-US" sz="13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Kejelasan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paksa</a:t>
                      </a:r>
                      <a:endParaRPr lang="en-US" sz="13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Efektivitas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Efisiensi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Kejelasan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Transparansi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Ketepatan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Transparansi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Karyawan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KPP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Bagian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Penagihan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Ordinal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794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Tunggakan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(Y)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merupakan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yg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masih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hrs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dibayar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termasuk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sanksi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adm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berupa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bunga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denda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atau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kenaikan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yg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tercantum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dalam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ketetapan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atau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sejenisnya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berdasarkan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ketentuan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perundang-undangan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perpajakan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(UU no. 19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2000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Pasal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1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Angka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(8)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Nilai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SSP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SK.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Penghapusan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Pembatalan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Ketetapan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SK.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Keberatan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&amp;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Putusan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Banding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yg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menerima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sebagian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seluruhnya</a:t>
                      </a:r>
                      <a:endParaRPr lang="en-US" sz="13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SK.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Penghapusan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Pengurangan</a:t>
                      </a:r>
                      <a:endParaRPr lang="en-US" sz="13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sanksi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administrasi</a:t>
                      </a:r>
                      <a:endParaRPr lang="en-US" sz="1300" baseline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Surat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keterangan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WP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pindah</a:t>
                      </a: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3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3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permanen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Jumlah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tunggakan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pajak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dari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komponen-komponen</a:t>
                      </a:r>
                      <a:endParaRPr lang="en-US" sz="1300" i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Perusahaan/ KPP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Rasio</a:t>
                      </a:r>
                      <a:endParaRPr lang="en-US" sz="13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15" marR="15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010400" cy="582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3.2.2. 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Operasionalisasi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Variabel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8001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err="1"/>
              <a:t>Populasi</a:t>
            </a:r>
            <a:r>
              <a:rPr lang="en-US" u="sng" dirty="0"/>
              <a:t> target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/>
              <a:t>Kumpulan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satuan</a:t>
            </a:r>
            <a:r>
              <a:rPr lang="en-US" i="1" dirty="0"/>
              <a:t>/unit yang </a:t>
            </a:r>
            <a:r>
              <a:rPr lang="en-US" i="1" dirty="0" err="1"/>
              <a:t>ingin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buat</a:t>
            </a:r>
            <a:r>
              <a:rPr lang="en-US" i="1" dirty="0"/>
              <a:t> </a:t>
            </a:r>
            <a:r>
              <a:rPr lang="en-US" i="1" dirty="0" err="1"/>
              <a:t>inferensi</a:t>
            </a:r>
            <a:r>
              <a:rPr lang="en-US" i="1" dirty="0"/>
              <a:t>/</a:t>
            </a:r>
            <a:r>
              <a:rPr lang="en-US" i="1" dirty="0" err="1"/>
              <a:t>generalisasi-nya</a:t>
            </a:r>
            <a:endParaRPr lang="en-US" i="1" dirty="0"/>
          </a:p>
          <a:p>
            <a:pPr eaLnBrk="1" hangingPunct="1">
              <a:defRPr/>
            </a:pPr>
            <a:r>
              <a:rPr lang="en-US" u="sng" dirty="0" err="1"/>
              <a:t>Populasi</a:t>
            </a:r>
            <a:r>
              <a:rPr lang="en-US" u="sng" dirty="0"/>
              <a:t> </a:t>
            </a:r>
            <a:r>
              <a:rPr lang="en-US" u="sng" dirty="0" err="1"/>
              <a:t>studi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/>
              <a:t>Kumpulan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satuan</a:t>
            </a:r>
            <a:r>
              <a:rPr lang="en-US" i="1" dirty="0"/>
              <a:t>/unit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mana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mengambil</a:t>
            </a:r>
            <a:r>
              <a:rPr lang="en-US" i="1" dirty="0"/>
              <a:t> </a:t>
            </a:r>
            <a:r>
              <a:rPr lang="en-US" i="1" dirty="0" err="1"/>
              <a:t>sampel</a:t>
            </a:r>
            <a:endParaRPr lang="en-US" i="1" dirty="0"/>
          </a:p>
          <a:p>
            <a:pPr eaLnBrk="1" hangingPunct="1">
              <a:defRPr/>
            </a:pPr>
            <a:r>
              <a:rPr lang="en-US" u="sng" dirty="0" err="1" smtClean="0"/>
              <a:t>Percontoh</a:t>
            </a:r>
            <a:r>
              <a:rPr lang="en-US" u="sng" dirty="0" smtClean="0"/>
              <a:t>/</a:t>
            </a:r>
            <a:r>
              <a:rPr lang="en-US" u="sng" dirty="0" err="1" smtClean="0"/>
              <a:t>sampel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/>
              <a:t>Kumpulan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satuan</a:t>
            </a:r>
            <a:r>
              <a:rPr lang="en-US" i="1" dirty="0"/>
              <a:t>/unit yang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ambil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populasi</a:t>
            </a:r>
            <a:r>
              <a:rPr lang="en-US" i="1" dirty="0"/>
              <a:t> </a:t>
            </a:r>
            <a:r>
              <a:rPr lang="en-US" i="1" dirty="0" err="1"/>
              <a:t>studi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mana</a:t>
            </a:r>
            <a:r>
              <a:rPr lang="en-US" i="1" dirty="0"/>
              <a:t> </a:t>
            </a:r>
            <a:r>
              <a:rPr lang="en-US" i="1" dirty="0" err="1"/>
              <a:t>pengukuran</a:t>
            </a:r>
            <a:r>
              <a:rPr lang="en-US" i="1" dirty="0"/>
              <a:t> </a:t>
            </a:r>
            <a:r>
              <a:rPr lang="en-US" i="1" dirty="0" err="1" smtClean="0"/>
              <a:t>dilakukan</a:t>
            </a:r>
            <a:r>
              <a:rPr lang="en-US" i="1" dirty="0" smtClean="0"/>
              <a:t>.</a:t>
            </a:r>
          </a:p>
          <a:p>
            <a:pPr marL="290513" lvl="1" indent="-290513" eaLnBrk="1" hangingPunct="1">
              <a:buFont typeface="Wingdings" pitchFamily="2" charset="2"/>
              <a:buChar char="§"/>
              <a:defRPr/>
            </a:pPr>
            <a:r>
              <a:rPr lang="sv-SE" kern="0" dirty="0" smtClean="0"/>
              <a:t>Teknik Pengambilan Sampel : Banyak dan bervariasi.</a:t>
            </a:r>
            <a:endParaRPr lang="en-US" kern="0" dirty="0" smtClean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304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3.2.3.  </a:t>
            </a:r>
            <a:r>
              <a:rPr lang="en-US" sz="4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Metode</a:t>
            </a:r>
            <a:r>
              <a:rPr lang="en-US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 </a:t>
            </a:r>
            <a:r>
              <a:rPr lang="en-US" sz="4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Penarikan</a:t>
            </a:r>
            <a:r>
              <a:rPr lang="en-US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40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Sampel</a:t>
            </a:r>
            <a:endParaRPr lang="en-US" sz="40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TOM1"/>
          <p:cNvPicPr>
            <a:picLocks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43000" y="1905000"/>
            <a:ext cx="739140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66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BAB I</a:t>
            </a:r>
            <a:br>
              <a:rPr lang="en-US" sz="66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</a:br>
            <a:r>
              <a:rPr lang="en-US" sz="66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PENDAHULUAN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228600"/>
          <a:ext cx="8305800" cy="7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Document" r:id="rId3" imgW="7772400" imgH="6854952" progId="Word.Document.8">
                  <p:embed/>
                </p:oleObj>
              </mc:Choice>
              <mc:Fallback>
                <p:oleObj name="Document" r:id="rId3" imgW="7772400" imgH="685495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305800" cy="701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10" name="AutoShape 22"/>
          <p:cNvSpPr>
            <a:spLocks noChangeArrowheads="1"/>
          </p:cNvSpPr>
          <p:nvPr/>
        </p:nvSpPr>
        <p:spPr bwMode="auto">
          <a:xfrm>
            <a:off x="3581400" y="1530350"/>
            <a:ext cx="5013325" cy="3346450"/>
          </a:xfrm>
          <a:prstGeom prst="roundRect">
            <a:avLst>
              <a:gd name="adj" fmla="val 16667"/>
            </a:avLst>
          </a:prstGeom>
          <a:solidFill>
            <a:srgbClr val="990099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r>
              <a:rPr lang="en-US" sz="2400" b="1">
                <a:sym typeface="Monotype Sorts" pitchFamily="2" charset="2"/>
              </a:rPr>
              <a:t>Meliputi seluruh unit sampel</a:t>
            </a:r>
          </a:p>
          <a:p>
            <a:endParaRPr lang="en-US" sz="2400" b="1">
              <a:sym typeface="Monotype Sorts" pitchFamily="2" charset="2"/>
            </a:endParaRPr>
          </a:p>
          <a:p>
            <a:pPr>
              <a:lnSpc>
                <a:spcPct val="85000"/>
              </a:lnSpc>
            </a:pPr>
            <a:r>
              <a:rPr lang="en-US" sz="2400" b="1">
                <a:sym typeface="Monotype Sorts" pitchFamily="2" charset="2"/>
              </a:rPr>
              <a:t>Sampel tidak dihitung dua kali</a:t>
            </a:r>
            <a:endParaRPr lang="en-US" sz="2400" b="1"/>
          </a:p>
          <a:p>
            <a:pPr>
              <a:lnSpc>
                <a:spcPct val="85000"/>
              </a:lnSpc>
            </a:pPr>
            <a:endParaRPr lang="en-US" sz="2400" b="1"/>
          </a:p>
          <a:p>
            <a:pPr>
              <a:lnSpc>
                <a:spcPct val="85000"/>
              </a:lnSpc>
            </a:pPr>
            <a:r>
              <a:rPr lang="en-US" sz="2400" b="1"/>
              <a:t>Batas Jelas</a:t>
            </a:r>
          </a:p>
          <a:p>
            <a:pPr>
              <a:lnSpc>
                <a:spcPct val="85000"/>
              </a:lnSpc>
            </a:pPr>
            <a:endParaRPr lang="en-US" sz="2400" b="1"/>
          </a:p>
          <a:p>
            <a:pPr>
              <a:lnSpc>
                <a:spcPct val="85000"/>
              </a:lnSpc>
            </a:pPr>
            <a:r>
              <a:rPr lang="en-US" sz="2400" b="1">
                <a:sym typeface="Monotype Sorts" pitchFamily="2" charset="2"/>
              </a:rPr>
              <a:t>Up to date</a:t>
            </a:r>
          </a:p>
          <a:p>
            <a:pPr>
              <a:lnSpc>
                <a:spcPct val="85000"/>
              </a:lnSpc>
            </a:pPr>
            <a:endParaRPr lang="en-US" sz="2400" b="1">
              <a:sym typeface="Monotype Sorts" pitchFamily="2" charset="2"/>
            </a:endParaRPr>
          </a:p>
          <a:p>
            <a:pPr>
              <a:lnSpc>
                <a:spcPct val="85000"/>
              </a:lnSpc>
            </a:pPr>
            <a:r>
              <a:rPr lang="en-US" sz="2400" b="1">
                <a:sym typeface="Monotype Sorts" pitchFamily="2" charset="2"/>
              </a:rPr>
              <a:t>Dapat dilacak di lapangan</a:t>
            </a:r>
            <a:endParaRPr lang="en-US" sz="2400" b="1"/>
          </a:p>
        </p:txBody>
      </p:sp>
      <p:sp>
        <p:nvSpPr>
          <p:cNvPr id="421916" name="AutoShape 28"/>
          <p:cNvSpPr>
            <a:spLocks noChangeArrowheads="1"/>
          </p:cNvSpPr>
          <p:nvPr/>
        </p:nvSpPr>
        <p:spPr bwMode="auto">
          <a:xfrm>
            <a:off x="990600" y="2454275"/>
            <a:ext cx="2560638" cy="1362075"/>
          </a:xfrm>
          <a:prstGeom prst="rightArrow">
            <a:avLst>
              <a:gd name="adj1" fmla="val 62685"/>
              <a:gd name="adj2" fmla="val 46999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/>
              <a:t>SYARAT </a:t>
            </a:r>
          </a:p>
          <a:p>
            <a:pPr algn="ctr">
              <a:lnSpc>
                <a:spcPct val="85000"/>
              </a:lnSpc>
            </a:pPr>
            <a:r>
              <a:rPr lang="en-US" b="1"/>
              <a:t>POPULASI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10" grpId="0" animBg="1"/>
      <p:bldP spid="4219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AB/hal</a:t>
            </a:r>
            <a:fld id="{04F3628F-FCC3-4534-B9FC-171D259330CF}" type="slidenum">
              <a:rPr lang="en-US"/>
              <a:pPr algn="l">
                <a:defRPr/>
              </a:pPr>
              <a:t>21</a:t>
            </a:fld>
            <a:endParaRPr lang="en-US"/>
          </a:p>
        </p:txBody>
      </p:sp>
      <p:sp>
        <p:nvSpPr>
          <p:cNvPr id="478210" name="AutoShape 2"/>
          <p:cNvSpPr>
            <a:spLocks noChangeArrowheads="1"/>
          </p:cNvSpPr>
          <p:nvPr/>
        </p:nvSpPr>
        <p:spPr bwMode="auto">
          <a:xfrm>
            <a:off x="1517650" y="4930775"/>
            <a:ext cx="7423150" cy="17399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lvl="2"/>
            <a:r>
              <a:rPr lang="en-US" sz="2400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sz="2400" b="1" i="1">
                <a:solidFill>
                  <a:srgbClr val="000000"/>
                </a:solidFill>
              </a:rPr>
              <a:t>Percontoh menggambarkan populasinya</a:t>
            </a:r>
          </a:p>
          <a:p>
            <a:pPr lvl="2"/>
            <a:r>
              <a:rPr lang="en-US" sz="2400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sz="2400" b="1" i="1">
                <a:solidFill>
                  <a:srgbClr val="000000"/>
                </a:solidFill>
              </a:rPr>
              <a:t>Mempunyai akurasi yang terukur</a:t>
            </a:r>
          </a:p>
          <a:p>
            <a:pPr lvl="2"/>
            <a:r>
              <a:rPr lang="en-US" sz="2400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sz="2400" b="1" i="1">
                <a:solidFill>
                  <a:srgbClr val="000000"/>
                </a:solidFill>
              </a:rPr>
              <a:t>Dapat dilaksanakan</a:t>
            </a:r>
          </a:p>
          <a:p>
            <a:pPr lvl="2"/>
            <a:r>
              <a:rPr lang="en-US" sz="2400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sz="2400" b="1" i="1">
                <a:solidFill>
                  <a:srgbClr val="000000"/>
                </a:solidFill>
              </a:rPr>
              <a:t>Efisien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90116" name="AutoShape 6"/>
          <p:cNvSpPr>
            <a:spLocks noChangeArrowheads="1"/>
          </p:cNvSpPr>
          <p:nvPr/>
        </p:nvSpPr>
        <p:spPr bwMode="auto">
          <a:xfrm>
            <a:off x="4648200" y="3851275"/>
            <a:ext cx="3124200" cy="1135063"/>
          </a:xfrm>
          <a:prstGeom prst="downArrowCallout">
            <a:avLst>
              <a:gd name="adj1" fmla="val 130079"/>
              <a:gd name="adj2" fmla="val 99751"/>
              <a:gd name="adj3" fmla="val 18181"/>
              <a:gd name="adj4" fmla="val 66667"/>
            </a:avLst>
          </a:prstGeom>
          <a:solidFill>
            <a:srgbClr val="FF66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>
                <a:solidFill>
                  <a:srgbClr val="000000"/>
                </a:solidFill>
              </a:rPr>
              <a:t>Berbagai teknik</a:t>
            </a:r>
          </a:p>
          <a:p>
            <a:pPr algn="ctr">
              <a:lnSpc>
                <a:spcPct val="85000"/>
              </a:lnSpc>
            </a:pPr>
            <a:r>
              <a:rPr lang="en-US" sz="2600" b="1">
                <a:solidFill>
                  <a:srgbClr val="000000"/>
                </a:solidFill>
              </a:rPr>
              <a:t>sampling</a:t>
            </a:r>
          </a:p>
        </p:txBody>
      </p:sp>
      <p:sp>
        <p:nvSpPr>
          <p:cNvPr id="478215" name="AutoShape 7"/>
          <p:cNvSpPr>
            <a:spLocks noChangeArrowheads="1"/>
          </p:cNvSpPr>
          <p:nvPr/>
        </p:nvSpPr>
        <p:spPr bwMode="auto">
          <a:xfrm>
            <a:off x="533400" y="422275"/>
            <a:ext cx="3198813" cy="1473200"/>
          </a:xfrm>
          <a:prstGeom prst="rightArrowCallout">
            <a:avLst>
              <a:gd name="adj1" fmla="val 43778"/>
              <a:gd name="adj2" fmla="val 50000"/>
              <a:gd name="adj3" fmla="val 55530"/>
              <a:gd name="adj4" fmla="val 66667"/>
            </a:avLst>
          </a:prstGeom>
          <a:solidFill>
            <a:srgbClr val="99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endParaRPr lang="en-US" sz="2600" b="1">
              <a:solidFill>
                <a:srgbClr val="000000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600" b="1">
                <a:solidFill>
                  <a:srgbClr val="000000"/>
                </a:solidFill>
              </a:rPr>
              <a:t>MENGAPA</a:t>
            </a:r>
          </a:p>
          <a:p>
            <a:pPr algn="ctr">
              <a:lnSpc>
                <a:spcPct val="85000"/>
              </a:lnSpc>
            </a:pPr>
            <a:r>
              <a:rPr lang="en-US" sz="2600" b="1">
                <a:solidFill>
                  <a:srgbClr val="000000"/>
                </a:solidFill>
              </a:rPr>
              <a:t>SAMPLING?</a:t>
            </a:r>
          </a:p>
          <a:p>
            <a:pPr algn="ctr">
              <a:lnSpc>
                <a:spcPct val="85000"/>
              </a:lnSpc>
            </a:pPr>
            <a:endParaRPr lang="en-US" sz="2600" b="1">
              <a:solidFill>
                <a:srgbClr val="000000"/>
              </a:solidFill>
            </a:endParaRPr>
          </a:p>
        </p:txBody>
      </p:sp>
      <p:sp>
        <p:nvSpPr>
          <p:cNvPr id="478216" name="AutoShape 8"/>
          <p:cNvSpPr>
            <a:spLocks noChangeArrowheads="1"/>
          </p:cNvSpPr>
          <p:nvPr/>
        </p:nvSpPr>
        <p:spPr bwMode="auto">
          <a:xfrm>
            <a:off x="3903663" y="228600"/>
            <a:ext cx="4548187" cy="35687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>
                <a:solidFill>
                  <a:srgbClr val="000000"/>
                </a:solidFill>
              </a:rPr>
              <a:t>Terlalu banyak diteliti semua</a:t>
            </a:r>
          </a:p>
          <a:p>
            <a:pPr lvl="1">
              <a:lnSpc>
                <a:spcPct val="85000"/>
              </a:lnSpc>
              <a:buFont typeface="Monotype Sorts" pitchFamily="2" charset="2"/>
              <a:buChar char="4"/>
            </a:pPr>
            <a:r>
              <a:rPr lang="en-US" sz="2400">
                <a:solidFill>
                  <a:srgbClr val="000000"/>
                </a:solidFill>
              </a:rPr>
              <a:t>Tidak cukup waktu</a:t>
            </a:r>
          </a:p>
          <a:p>
            <a:pPr lvl="1">
              <a:lnSpc>
                <a:spcPct val="85000"/>
              </a:lnSpc>
              <a:buFont typeface="Monotype Sorts" pitchFamily="2" charset="2"/>
              <a:buChar char="4"/>
            </a:pPr>
            <a:r>
              <a:rPr lang="en-US" sz="2400">
                <a:solidFill>
                  <a:srgbClr val="000000"/>
                </a:solidFill>
              </a:rPr>
              <a:t>Tidak cukup dana</a:t>
            </a:r>
          </a:p>
          <a:p>
            <a:pPr lvl="1">
              <a:lnSpc>
                <a:spcPct val="85000"/>
              </a:lnSpc>
              <a:buFont typeface="Monotype Sorts" pitchFamily="2" charset="2"/>
              <a:buChar char="4"/>
            </a:pPr>
            <a:r>
              <a:rPr lang="en-US" sz="2400">
                <a:solidFill>
                  <a:srgbClr val="000000"/>
                </a:solidFill>
              </a:rPr>
              <a:t>Tidak cukup tenaga</a:t>
            </a:r>
          </a:p>
          <a:p>
            <a:pPr>
              <a:lnSpc>
                <a:spcPct val="85000"/>
              </a:lnSpc>
            </a:pPr>
            <a:r>
              <a:rPr lang="en-US" sz="2400">
                <a:solidFill>
                  <a:srgbClr val="000000"/>
                </a:solidFill>
              </a:rPr>
              <a:t>Tidak mungkin diteliti semua</a:t>
            </a:r>
          </a:p>
          <a:p>
            <a:pPr lvl="1">
              <a:lnSpc>
                <a:spcPct val="85000"/>
              </a:lnSpc>
              <a:buFont typeface="Monotype Sorts" pitchFamily="2" charset="2"/>
              <a:buChar char="4"/>
            </a:pPr>
            <a:r>
              <a:rPr lang="en-US" sz="2400">
                <a:solidFill>
                  <a:srgbClr val="000000"/>
                </a:solidFill>
              </a:rPr>
              <a:t>Sisi waktu dan ruang</a:t>
            </a:r>
          </a:p>
          <a:p>
            <a:pPr>
              <a:lnSpc>
                <a:spcPct val="85000"/>
              </a:lnSpc>
            </a:pPr>
            <a:r>
              <a:rPr lang="en-US" sz="2400">
                <a:solidFill>
                  <a:srgbClr val="000000"/>
                </a:solidFill>
              </a:rPr>
              <a:t>Tidak perlu semua</a:t>
            </a:r>
          </a:p>
          <a:p>
            <a:pPr lvl="1">
              <a:lnSpc>
                <a:spcPct val="85000"/>
              </a:lnSpc>
              <a:buFont typeface="Monotype Sorts" pitchFamily="2" charset="2"/>
              <a:buChar char="4"/>
            </a:pPr>
            <a:r>
              <a:rPr lang="en-US" sz="2400">
                <a:solidFill>
                  <a:srgbClr val="000000"/>
                </a:solidFill>
              </a:rPr>
              <a:t>Teori sampling</a:t>
            </a:r>
          </a:p>
          <a:p>
            <a:pPr lvl="2">
              <a:lnSpc>
                <a:spcPct val="85000"/>
              </a:lnSpc>
              <a:buFont typeface="Monotype Sorts" pitchFamily="2" charset="2"/>
              <a:buChar char="Ø"/>
            </a:pPr>
            <a:r>
              <a:rPr lang="en-US" sz="2400">
                <a:solidFill>
                  <a:srgbClr val="000000"/>
                </a:solidFill>
              </a:rPr>
              <a:t> standard error</a:t>
            </a:r>
          </a:p>
          <a:p>
            <a:pPr lvl="2">
              <a:lnSpc>
                <a:spcPct val="85000"/>
              </a:lnSpc>
              <a:buFont typeface="Monotype Sorts" pitchFamily="2" charset="2"/>
              <a:buChar char="Ø"/>
            </a:pPr>
            <a:r>
              <a:rPr lang="en-US" sz="2400">
                <a:solidFill>
                  <a:srgbClr val="000000"/>
                </a:solidFill>
              </a:rPr>
              <a:t> distribusi statistik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0" grpId="0" animBg="1"/>
      <p:bldP spid="90116" grpId="0" animBg="1"/>
      <p:bldP spid="478215" grpId="0" animBg="1"/>
      <p:bldP spid="4782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Oval 1027"/>
          <p:cNvSpPr>
            <a:spLocks noChangeArrowheads="1"/>
          </p:cNvSpPr>
          <p:nvPr/>
        </p:nvSpPr>
        <p:spPr bwMode="auto">
          <a:xfrm>
            <a:off x="4267200" y="381000"/>
            <a:ext cx="3201988" cy="1328738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</a:rPr>
              <a:t>PROSEDUR</a:t>
            </a:r>
          </a:p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</a:rPr>
              <a:t>PENGAMBILAN</a:t>
            </a:r>
          </a:p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</a:rPr>
              <a:t>SAMPEL</a:t>
            </a:r>
          </a:p>
        </p:txBody>
      </p:sp>
      <p:sp>
        <p:nvSpPr>
          <p:cNvPr id="91139" name="AutoShape 1030"/>
          <p:cNvSpPr>
            <a:spLocks noChangeArrowheads="1"/>
          </p:cNvSpPr>
          <p:nvPr/>
        </p:nvSpPr>
        <p:spPr bwMode="auto">
          <a:xfrm>
            <a:off x="381000" y="2514600"/>
            <a:ext cx="4614863" cy="1117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Menentukan populasi penelitian</a:t>
            </a:r>
          </a:p>
          <a:p>
            <a:pPr algn="ctr">
              <a:lnSpc>
                <a:spcPct val="85000"/>
              </a:lnSpc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UNIT ANALISIS</a:t>
            </a:r>
          </a:p>
          <a:p>
            <a:pPr algn="ctr">
              <a:lnSpc>
                <a:spcPct val="85000"/>
              </a:lnSpc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BATAS LUAS POPULASI (SAMPLING FRAME)</a:t>
            </a:r>
          </a:p>
          <a:p>
            <a:pPr algn="ctr">
              <a:lnSpc>
                <a:spcPct val="85000"/>
              </a:lnSpc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KARAKTERISTIK UNIT ANALISIS</a:t>
            </a:r>
          </a:p>
        </p:txBody>
      </p:sp>
      <p:sp>
        <p:nvSpPr>
          <p:cNvPr id="68612" name="Line 1032"/>
          <p:cNvSpPr>
            <a:spLocks noChangeShapeType="1"/>
          </p:cNvSpPr>
          <p:nvPr/>
        </p:nvSpPr>
        <p:spPr bwMode="auto">
          <a:xfrm flipH="1">
            <a:off x="3276600" y="1676400"/>
            <a:ext cx="2514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1033"/>
          <p:cNvSpPr>
            <a:spLocks noChangeShapeType="1"/>
          </p:cNvSpPr>
          <p:nvPr/>
        </p:nvSpPr>
        <p:spPr bwMode="auto">
          <a:xfrm flipH="1">
            <a:off x="4343400" y="1676400"/>
            <a:ext cx="13716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1034"/>
          <p:cNvSpPr>
            <a:spLocks noChangeShapeType="1"/>
          </p:cNvSpPr>
          <p:nvPr/>
        </p:nvSpPr>
        <p:spPr bwMode="auto">
          <a:xfrm>
            <a:off x="5791200" y="1676400"/>
            <a:ext cx="228600" cy="29718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Line 1035"/>
          <p:cNvSpPr>
            <a:spLocks noChangeShapeType="1"/>
          </p:cNvSpPr>
          <p:nvPr/>
        </p:nvSpPr>
        <p:spPr bwMode="auto">
          <a:xfrm>
            <a:off x="5791200" y="1676400"/>
            <a:ext cx="1524000" cy="36576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AutoShape 1040"/>
          <p:cNvSpPr>
            <a:spLocks noChangeArrowheads="1"/>
          </p:cNvSpPr>
          <p:nvPr/>
        </p:nvSpPr>
        <p:spPr bwMode="auto">
          <a:xfrm>
            <a:off x="1828800" y="4648200"/>
            <a:ext cx="4895850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Menentukan cara pengambilan sampel</a:t>
            </a:r>
            <a:endParaRPr lang="en-US" sz="1600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</p:txBody>
      </p:sp>
      <p:sp>
        <p:nvSpPr>
          <p:cNvPr id="91145" name="AutoShape 1041"/>
          <p:cNvSpPr>
            <a:spLocks noChangeArrowheads="1"/>
          </p:cNvSpPr>
          <p:nvPr/>
        </p:nvSpPr>
        <p:spPr bwMode="auto">
          <a:xfrm>
            <a:off x="1905000" y="3886200"/>
            <a:ext cx="3830638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Menentukan besarnya sampel</a:t>
            </a:r>
            <a:endParaRPr lang="en-US" sz="1600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</p:txBody>
      </p:sp>
      <p:sp>
        <p:nvSpPr>
          <p:cNvPr id="91146" name="AutoShape 1043"/>
          <p:cNvSpPr>
            <a:spLocks noChangeArrowheads="1"/>
          </p:cNvSpPr>
          <p:nvPr/>
        </p:nvSpPr>
        <p:spPr bwMode="auto">
          <a:xfrm>
            <a:off x="5562600" y="5334000"/>
            <a:ext cx="2159000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Memilih sampel</a:t>
            </a:r>
            <a:endParaRPr lang="en-US" sz="1600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</p:txBody>
      </p:sp>
      <p:sp>
        <p:nvSpPr>
          <p:cNvPr id="91147" name="AutoShape 1044"/>
          <p:cNvSpPr>
            <a:spLocks noChangeArrowheads="1"/>
          </p:cNvSpPr>
          <p:nvPr/>
        </p:nvSpPr>
        <p:spPr bwMode="auto">
          <a:xfrm>
            <a:off x="17463" y="1828800"/>
            <a:ext cx="3290887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Menentukan tujuan studi</a:t>
            </a:r>
          </a:p>
        </p:txBody>
      </p:sp>
      <p:sp>
        <p:nvSpPr>
          <p:cNvPr id="68620" name="Line 1045"/>
          <p:cNvSpPr>
            <a:spLocks noChangeShapeType="1"/>
          </p:cNvSpPr>
          <p:nvPr/>
        </p:nvSpPr>
        <p:spPr bwMode="auto">
          <a:xfrm flipH="1">
            <a:off x="5334000" y="1676400"/>
            <a:ext cx="45720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Oval 1046"/>
          <p:cNvSpPr>
            <a:spLocks noChangeArrowheads="1"/>
          </p:cNvSpPr>
          <p:nvPr/>
        </p:nvSpPr>
        <p:spPr bwMode="auto">
          <a:xfrm>
            <a:off x="4495800" y="19050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68622" name="Oval 1047"/>
          <p:cNvSpPr>
            <a:spLocks noChangeArrowheads="1"/>
          </p:cNvSpPr>
          <p:nvPr/>
        </p:nvSpPr>
        <p:spPr bwMode="auto">
          <a:xfrm>
            <a:off x="5105400" y="26670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23" name="Oval 1048"/>
          <p:cNvSpPr>
            <a:spLocks noChangeArrowheads="1"/>
          </p:cNvSpPr>
          <p:nvPr/>
        </p:nvSpPr>
        <p:spPr bwMode="auto">
          <a:xfrm>
            <a:off x="6019800" y="38862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24" name="Oval 1049"/>
          <p:cNvSpPr>
            <a:spLocks noChangeArrowheads="1"/>
          </p:cNvSpPr>
          <p:nvPr/>
        </p:nvSpPr>
        <p:spPr bwMode="auto">
          <a:xfrm>
            <a:off x="7086600" y="44958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8625" name="Oval 1050"/>
          <p:cNvSpPr>
            <a:spLocks noChangeArrowheads="1"/>
          </p:cNvSpPr>
          <p:nvPr/>
        </p:nvSpPr>
        <p:spPr bwMode="auto">
          <a:xfrm>
            <a:off x="3617913" y="1485900"/>
            <a:ext cx="363537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animBg="1"/>
      <p:bldP spid="91139" grpId="0" animBg="1"/>
      <p:bldP spid="91144" grpId="0" animBg="1"/>
      <p:bldP spid="91145" grpId="0" animBg="1"/>
      <p:bldP spid="91146" grpId="0" animBg="1"/>
      <p:bldP spid="911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AB/hal</a:t>
            </a:r>
            <a:fld id="{6C908BF1-7297-4971-B539-DEF8385244DD}" type="slidenum">
              <a:rPr lang="en-US"/>
              <a:pPr algn="l">
                <a:defRPr/>
              </a:pPr>
              <a:t>23</a:t>
            </a:fld>
            <a:endParaRPr lang="en-US"/>
          </a:p>
        </p:txBody>
      </p:sp>
      <p:sp>
        <p:nvSpPr>
          <p:cNvPr id="471044" name="Oval 4"/>
          <p:cNvSpPr>
            <a:spLocks noChangeArrowheads="1"/>
          </p:cNvSpPr>
          <p:nvPr/>
        </p:nvSpPr>
        <p:spPr bwMode="auto">
          <a:xfrm>
            <a:off x="76200" y="1122363"/>
            <a:ext cx="3681413" cy="1773237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</a:rPr>
              <a:t>JENIS-JENIS</a:t>
            </a:r>
          </a:p>
          <a:p>
            <a:pPr algn="ctr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</a:rPr>
              <a:t>TEKNIK</a:t>
            </a:r>
          </a:p>
          <a:p>
            <a:pPr algn="ctr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</a:rPr>
              <a:t>SAMPLING</a:t>
            </a:r>
          </a:p>
        </p:txBody>
      </p:sp>
      <p:sp>
        <p:nvSpPr>
          <p:cNvPr id="92164" name="AutoShape 5"/>
          <p:cNvSpPr>
            <a:spLocks noChangeArrowheads="1"/>
          </p:cNvSpPr>
          <p:nvPr/>
        </p:nvSpPr>
        <p:spPr bwMode="auto">
          <a:xfrm>
            <a:off x="5065713" y="315913"/>
            <a:ext cx="3468687" cy="197008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Sampel pertimbangan</a:t>
            </a:r>
          </a:p>
          <a:p>
            <a:pPr>
              <a:buSzPct val="130000"/>
            </a:pP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(Purposive/judgemental)</a:t>
            </a:r>
            <a:endParaRPr lang="en-US" sz="2200" b="1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Sampel berjatah 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(Quota)</a:t>
            </a:r>
          </a:p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Sampel seadanya </a:t>
            </a:r>
            <a:endParaRPr lang="en-US" sz="2200" b="1" i="1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  <a:p>
            <a:pPr>
              <a:buSzPct val="130000"/>
            </a:pP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(Accidental/Convenience)</a:t>
            </a:r>
            <a:endParaRPr lang="en-US" sz="2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65" name="AutoShape 6"/>
          <p:cNvSpPr>
            <a:spLocks noChangeArrowheads="1"/>
          </p:cNvSpPr>
          <p:nvPr/>
        </p:nvSpPr>
        <p:spPr bwMode="auto">
          <a:xfrm rot="-2191691">
            <a:off x="3048000" y="762000"/>
            <a:ext cx="2228850" cy="868363"/>
          </a:xfrm>
          <a:prstGeom prst="rightArrow">
            <a:avLst>
              <a:gd name="adj1" fmla="val 48176"/>
              <a:gd name="adj2" fmla="val 64584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Times New Roman" pitchFamily="18" charset="0"/>
              </a:rPr>
              <a:t>PURPOSIF</a:t>
            </a:r>
          </a:p>
        </p:txBody>
      </p:sp>
      <p:sp>
        <p:nvSpPr>
          <p:cNvPr id="92166" name="AutoShape 7"/>
          <p:cNvSpPr>
            <a:spLocks noChangeArrowheads="1"/>
          </p:cNvSpPr>
          <p:nvPr/>
        </p:nvSpPr>
        <p:spPr bwMode="auto">
          <a:xfrm rot="1225871">
            <a:off x="3200400" y="2438400"/>
            <a:ext cx="3241675" cy="852488"/>
          </a:xfrm>
          <a:prstGeom prst="rightArrow">
            <a:avLst>
              <a:gd name="adj1" fmla="val 49213"/>
              <a:gd name="adj2" fmla="val 49539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Times New Roman" pitchFamily="18" charset="0"/>
              </a:rPr>
              <a:t>PROBABILISTIK</a:t>
            </a:r>
          </a:p>
        </p:txBody>
      </p:sp>
      <p:sp>
        <p:nvSpPr>
          <p:cNvPr id="92167" name="AutoShape 12"/>
          <p:cNvSpPr>
            <a:spLocks noChangeArrowheads="1"/>
          </p:cNvSpPr>
          <p:nvPr/>
        </p:nvSpPr>
        <p:spPr bwMode="auto">
          <a:xfrm>
            <a:off x="2728913" y="3698875"/>
            <a:ext cx="6356350" cy="3082925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Rancangan random :</a:t>
            </a:r>
          </a:p>
          <a:p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      </a:t>
            </a:r>
            <a:r>
              <a:rPr lang="en-US" sz="2200" b="1">
                <a:solidFill>
                  <a:srgbClr val="000000"/>
                </a:solidFill>
                <a:latin typeface="Arial Black" pitchFamily="34" charset="0"/>
                <a:sym typeface="Monotype Sorts" pitchFamily="2" charset="2"/>
              </a:rPr>
              <a:t>-</a:t>
            </a: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Sederhana (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Simple random)</a:t>
            </a:r>
            <a:endParaRPr lang="en-US" sz="2200" b="1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  <a:p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      </a:t>
            </a:r>
            <a:r>
              <a:rPr lang="en-US" sz="2200" b="1">
                <a:solidFill>
                  <a:srgbClr val="000000"/>
                </a:solidFill>
                <a:latin typeface="Arial Black" pitchFamily="34" charset="0"/>
                <a:sym typeface="Monotype Sorts" pitchFamily="2" charset="2"/>
              </a:rPr>
              <a:t>-</a:t>
            </a: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Sistematik (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Systematic random)</a:t>
            </a:r>
          </a:p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Rancangan stratifikasi :</a:t>
            </a:r>
          </a:p>
          <a:p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      </a:t>
            </a:r>
            <a:r>
              <a:rPr lang="en-US" sz="2200" b="1">
                <a:solidFill>
                  <a:srgbClr val="000000"/>
                </a:solidFill>
                <a:latin typeface="Arial Black" pitchFamily="34" charset="0"/>
                <a:sym typeface="Monotype Sorts" pitchFamily="2" charset="2"/>
              </a:rPr>
              <a:t>-</a:t>
            </a: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Sederhana (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Simple stratified random)</a:t>
            </a:r>
          </a:p>
          <a:p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      </a:t>
            </a:r>
            <a:r>
              <a:rPr lang="en-US" sz="2200" b="1">
                <a:solidFill>
                  <a:srgbClr val="000000"/>
                </a:solidFill>
                <a:latin typeface="Arial Black" pitchFamily="34" charset="0"/>
                <a:sym typeface="Monotype Sorts" pitchFamily="2" charset="2"/>
              </a:rPr>
              <a:t>-</a:t>
            </a: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Proporsional (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Proportional stratified random)</a:t>
            </a:r>
            <a:endParaRPr lang="en-US" sz="2200" b="1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Rancangan Klaster  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(Cluster random sampling)</a:t>
            </a:r>
            <a:endParaRPr lang="en-US" sz="2200" b="1">
              <a:solidFill>
                <a:srgbClr val="000000"/>
              </a:solidFill>
              <a:latin typeface="Times New Roman" pitchFamily="18" charset="0"/>
              <a:sym typeface="Monotype Sorts" pitchFamily="2" charset="2"/>
            </a:endParaRPr>
          </a:p>
          <a:p>
            <a:pPr>
              <a:buSzPct val="130000"/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Rancangan bertingkat </a:t>
            </a:r>
            <a:r>
              <a:rPr lang="en-US" sz="2200" b="1" i="1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(Multistages sampling)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 animBg="1"/>
      <p:bldP spid="92164" grpId="0" animBg="1"/>
      <p:bldP spid="92165" grpId="0" animBg="1"/>
      <p:bldP spid="92166" grpId="0" animBg="1"/>
      <p:bldP spid="921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2286000"/>
            <a:ext cx="8001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sv-SE" sz="2800" kern="0" dirty="0">
                <a:latin typeface="+mn-lt"/>
              </a:rPr>
              <a:t>Jenis Data dalam Penelitian ada dua, yaitu Primer dan Sekunder.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sv-SE" sz="2800" kern="0" dirty="0">
                <a:latin typeface="+mn-lt"/>
              </a:rPr>
              <a:t>Metode Pengumpulan Data Primer:  Observasi, Kuesioner dan wawancara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sv-SE" sz="2800" kern="0" dirty="0">
                <a:latin typeface="+mn-lt"/>
              </a:rPr>
              <a:t>Metode Pengumpulan Data Sekunder : Dukumentasi</a:t>
            </a:r>
            <a:endParaRPr lang="en-US" sz="2800" kern="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3.2.4. 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Jenis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Metode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Pengumpulan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3810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3.2.5.  </a:t>
            </a:r>
            <a:r>
              <a:rPr lang="en-US" sz="32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Metode</a:t>
            </a:r>
            <a:r>
              <a:rPr lang="en-US" sz="32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Analisis</a:t>
            </a:r>
            <a:r>
              <a:rPr lang="en-US" sz="32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dan</a:t>
            </a:r>
            <a:r>
              <a:rPr lang="en-US" sz="32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Perancangan</a:t>
            </a:r>
            <a:r>
              <a:rPr lang="en-US" sz="32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Hipotesi</a:t>
            </a:r>
            <a:r>
              <a:rPr lang="en-US" sz="44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s</a:t>
            </a:r>
            <a:endParaRPr lang="en-US" sz="4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sv-SE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Metode Analisis berisikan analisis apa saja yang akan dilakukan. Apabila di awal menetapkan tujuan penelitian adalah mendeskripsikan, maka bagaimana analisis deskripsi yang akan peneliti lakukan dengan menggunakan pendekatan/rumus apa?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sv-SE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Demikian pula ketika peneliti ingin menganalisis verivikatifnya akan menggunakan teknik yang mana? Misal dalam analisis menggunakan korelasi rank sperman, pearson, multivariat, pert analysis, SEM dsb, tergantung pada tujuan.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sv-SE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Rancangan Hipotesis </a:t>
            </a:r>
            <a:r>
              <a:rPr lang="sv-SE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berisikan pengujian yang akan dilakukan terkait dengan hipotesis yang telah dikemukakan sebelumnya (pada bab I).</a:t>
            </a:r>
            <a:endParaRPr lang="sv-SE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it-IT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Pengujian Instrumen </a:t>
            </a:r>
            <a:r>
              <a:rPr lang="it-IT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Terkait dengan Uji Validitas dan Reliabilitas akan menggunakan analisis apa?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Belah</a:t>
            </a: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korelasi</a:t>
            </a: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product moment (</a:t>
            </a:r>
            <a:r>
              <a:rPr lang="en-US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Uji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reliabilitas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mengunakan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Alpha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Cronbach’s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internal consistency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US" kern="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838200"/>
          <a:ext cx="8610600" cy="5121275"/>
        </p:xfrm>
        <a:graphic>
          <a:graphicData uri="http://schemas.openxmlformats.org/drawingml/2006/table">
            <a:tbl>
              <a:tblPr/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3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Skala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Karakteristik Dasar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Contoh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Statistik Deskriptif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Statistik Inferensial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2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Nominal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Angka mengidentifikasi dan mengklasifikasi objek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latin typeface="Times New Roman"/>
                          <a:ea typeface="Times New Roman"/>
                          <a:cs typeface="Times New Roman"/>
                        </a:rPr>
                        <a:t>Jumlah pegawai, tipe pegawai, klasifikasi jenis kelamin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Persentase,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Chi 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Ordinal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Angka menunjukkan posisi relatif obyek tetapi bukan ukuran / besaran perbedaan antara obyek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latin typeface="Times New Roman"/>
                          <a:ea typeface="Times New Roman"/>
                          <a:cs typeface="Times New Roman"/>
                        </a:rPr>
                        <a:t>Kepuasan kerja, sikap karyawan terhadap uang, motivasi kerja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Persentil, Median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Korelasi Berjenjang Spearman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ANOVA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Interval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Perbedaan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antara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objek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dapat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dibandingkan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angka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bersifat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arbitrer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IQ, tingkat mangkir, produktivitas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Range, Rata-rata, standard deviasi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Korelasi Product Moment Pearson, Uji t, ANOVA, Regresi, Analisa Faktor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2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Ratio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Terdapat angka 0 absolut, rasio nilai skala dapat dihitung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Umur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penghasilan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gaji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latin typeface="Times New Roman"/>
                          <a:ea typeface="Times New Roman"/>
                          <a:cs typeface="Times New Roman"/>
                        </a:rPr>
                        <a:t>Rata-rata geometris,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latin typeface="Times New Roman"/>
                          <a:ea typeface="Times New Roman"/>
                          <a:cs typeface="Times New Roman"/>
                        </a:rPr>
                        <a:t>Rata-rata harmonis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Koefesien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Variasi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TOM1"/>
          <p:cNvPicPr>
            <a:picLocks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19200" y="1600200"/>
            <a:ext cx="792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BAB IV</a:t>
            </a:r>
            <a:b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HASIL PENELITIAN DAN PEMBAHASAN</a:t>
            </a:r>
          </a:p>
          <a:p>
            <a:pPr eaLnBrk="1" hangingPunct="1">
              <a:defRPr/>
            </a:pPr>
            <a:endParaRPr lang="en-US" sz="4400" b="1" kern="0" dirty="0">
              <a:solidFill>
                <a:srgbClr val="FF3399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BAB V</a:t>
            </a:r>
          </a:p>
          <a:p>
            <a:pPr eaLnBrk="1" hangingPunct="1">
              <a:defRPr/>
            </a:pPr>
            <a:r>
              <a:rPr lang="en-US" sz="4400" b="1" kern="0" dirty="0">
                <a:solidFill>
                  <a:srgbClr val="FF3399"/>
                </a:solidFill>
                <a:latin typeface="+mj-lt"/>
                <a:ea typeface="+mj-ea"/>
                <a:cs typeface="+mj-cs"/>
              </a:rPr>
              <a:t>KESIMPULAN DAN SARAN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86600" cy="731838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</a:rPr>
              <a:t>Melakukan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Analisa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Statistik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848600" cy="4572000"/>
          </a:xfrm>
        </p:spPr>
        <p:txBody>
          <a:bodyPr/>
          <a:lstStyle/>
          <a:p>
            <a:pPr marL="457200" lvl="1" indent="0" algn="just">
              <a:lnSpc>
                <a:spcPct val="90000"/>
              </a:lnSpc>
              <a:buFontTx/>
              <a:buNone/>
            </a:pPr>
            <a:r>
              <a:rPr lang="es-ES" sz="2400" b="1" smtClean="0">
                <a:solidFill>
                  <a:srgbClr val="0000CC"/>
                </a:solidFill>
              </a:rPr>
              <a:t>Salah satu ciri yang menonjol dalam penelitian yang menggunanakan pendekatan kuantitatif ialah adanya analisa statistik. Analisa statistik digunakan untuk membantu peneliti mengetahui makna hubungan antar variable. </a:t>
            </a:r>
          </a:p>
          <a:p>
            <a:pPr marL="457200" lvl="1" indent="0" algn="just">
              <a:lnSpc>
                <a:spcPct val="90000"/>
              </a:lnSpc>
              <a:buFontTx/>
              <a:buNone/>
            </a:pPr>
            <a:r>
              <a:rPr lang="es-ES" sz="2400" b="1" smtClean="0">
                <a:solidFill>
                  <a:srgbClr val="0000CC"/>
                </a:solidFill>
              </a:rPr>
              <a:t>Sampai saat ini, analisa statistik merupakan satu-satunya alat yang dapat dipertanggungjawabkan secara ilmiah untuk menghitung besarnya hubungan antar variable, untuk memprediksi pengaruh variable bebas terhadap variable terikat, </a:t>
            </a:r>
            <a:r>
              <a:rPr lang="fi-FI" sz="2400" b="1" smtClean="0">
                <a:solidFill>
                  <a:srgbClr val="0000CC"/>
                </a:solidFill>
              </a:rPr>
              <a:t>untuk melihat perbedaan antara satu kelompok dengan kelompok yang lain atau analisis statistik lainnya</a:t>
            </a:r>
            <a:endParaRPr lang="en-US" sz="2400" b="1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6858000" cy="762000"/>
          </a:xfrm>
        </p:spPr>
        <p:txBody>
          <a:bodyPr/>
          <a:lstStyle/>
          <a:p>
            <a:pPr algn="l">
              <a:defRPr/>
            </a:pPr>
            <a:r>
              <a:rPr lang="en-US" sz="2400" dirty="0">
                <a:solidFill>
                  <a:srgbClr val="FF0000"/>
                </a:solidFill>
              </a:rPr>
              <a:t>METODE ASSOSIASI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838200" y="1524000"/>
          <a:ext cx="7620000" cy="3751483"/>
        </p:xfrm>
        <a:graphic>
          <a:graphicData uri="http://schemas.openxmlformats.org/drawingml/2006/table">
            <a:tbl>
              <a:tblPr/>
              <a:tblGrid>
                <a:gridCol w="2286000"/>
                <a:gridCol w="1752600"/>
                <a:gridCol w="1676400"/>
                <a:gridCol w="1905000"/>
              </a:tblGrid>
              <a:tr h="3961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Pengukuran Variabel Pertama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Pengukuran Variabel Kedua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754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Nominal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Ordinal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Interval/Rasio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0904"/>
                          </a:solidFill>
                          <a:effectLst/>
                          <a:latin typeface="Arial" pitchFamily="34" charset="0"/>
                        </a:rPr>
                        <a:t>Nominal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Tabulasi silang,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Koefisien phi,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Koefisien kontingensi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Korelasi biserial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Korelasi point biserial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0904"/>
                          </a:solidFill>
                          <a:effectLst/>
                          <a:latin typeface="Arial" pitchFamily="34" charset="0"/>
                        </a:rPr>
                        <a:t>Ordinal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Korelasi biserial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Korelasi rank Spearman,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Kendall Tau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Korelasi rank Spearman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Kendall Tau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0904"/>
                          </a:solidFill>
                          <a:effectLst/>
                          <a:latin typeface="Arial" pitchFamily="34" charset="0"/>
                        </a:rPr>
                        <a:t>Interval/Rasio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Korelasi point biseral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Korelasi rank Spearman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Kendall Tau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Korelasi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Pearson product moment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762000" y="5334000"/>
            <a:ext cx="2597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/>
              <a:t>Sumber: Kuncoro (2003;197)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6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010400" cy="838200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chemeClr val="bg1"/>
                </a:solidFill>
              </a:rPr>
              <a:t>1.1. LATAR BELAKANG PENELITIAN</a:t>
            </a:r>
          </a:p>
        </p:txBody>
      </p:sp>
      <p:pic>
        <p:nvPicPr>
          <p:cNvPr id="50179" name="Picture 4" descr="j02330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94138" y="2730500"/>
            <a:ext cx="2574925" cy="2616200"/>
          </a:xfrm>
        </p:spPr>
      </p:pic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458200" cy="546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MEMUAT :</a:t>
            </a:r>
          </a:p>
          <a:p>
            <a:pPr>
              <a:lnSpc>
                <a:spcPct val="85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Masalah = Kesenjangan antara kondisi nyata dengan kondisi </a:t>
            </a:r>
          </a:p>
          <a:p>
            <a:pPr>
              <a:lnSpc>
                <a:spcPct val="85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yang diharapkan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   (Fenomena)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Berbentuk Piramida terbalik.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Masalah-masalah yang sedang menggejala di perusahaan atau setting organisasi yang perlu dipecahkan.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Bidang-bidang yang pimpinan anggap perlu untuk ditingkatkan dalam organisasi.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Masalah-masalah konseptual atau teoritikal yang perlu dipertajam dalam memahami fenomena tertentu.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Harus ada data berkaitan dengan masalah.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Menjelaskan kebermaknaan dan tujuan penelitian.</a:t>
            </a:r>
          </a:p>
          <a:p>
            <a:pPr>
              <a:lnSpc>
                <a:spcPct val="85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Memberikan gambaran hasil kegunaan hasil penelitian</a:t>
            </a:r>
          </a:p>
          <a:p>
            <a:pPr>
              <a:lnSpc>
                <a:spcPct val="85000"/>
              </a:lnSpc>
            </a:pP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5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Sumber untuk Memperoleh Masalah :</a:t>
            </a:r>
          </a:p>
          <a:p>
            <a:pPr>
              <a:lnSpc>
                <a:spcPct val="85000"/>
              </a:lnSpc>
              <a:buFontTx/>
              <a:buAutoNum type="arabicPeriod"/>
            </a:pPr>
            <a:r>
              <a:rPr lang="en-US" sz="1900" b="1">
                <a:solidFill>
                  <a:srgbClr val="000000"/>
                </a:solidFill>
                <a:latin typeface="Times New Roman" pitchFamily="18" charset="0"/>
              </a:rPr>
              <a:t>Pengamatan</a:t>
            </a:r>
          </a:p>
          <a:p>
            <a:pPr>
              <a:lnSpc>
                <a:spcPct val="85000"/>
              </a:lnSpc>
              <a:buFontTx/>
              <a:buAutoNum type="arabicPeriod"/>
            </a:pPr>
            <a:r>
              <a:rPr lang="en-US" sz="1900" b="1">
                <a:solidFill>
                  <a:srgbClr val="000000"/>
                </a:solidFill>
                <a:latin typeface="Times New Roman" pitchFamily="18" charset="0"/>
              </a:rPr>
              <a:t>Bacaan/Data Sekunder</a:t>
            </a:r>
          </a:p>
          <a:p>
            <a:pPr>
              <a:lnSpc>
                <a:spcPct val="85000"/>
              </a:lnSpc>
              <a:buFontTx/>
              <a:buAutoNum type="arabicPeriod"/>
            </a:pPr>
            <a:r>
              <a:rPr lang="en-US" sz="1900" b="1">
                <a:solidFill>
                  <a:srgbClr val="000000"/>
                </a:solidFill>
                <a:latin typeface="Times New Roman" pitchFamily="18" charset="0"/>
              </a:rPr>
              <a:t>Ulangan Serta Perluasan Penelitian</a:t>
            </a:r>
          </a:p>
          <a:p>
            <a:pPr>
              <a:lnSpc>
                <a:spcPct val="85000"/>
              </a:lnSpc>
              <a:buFontTx/>
              <a:buAutoNum type="arabicPeriod"/>
            </a:pPr>
            <a:r>
              <a:rPr lang="en-US" sz="1900" b="1">
                <a:solidFill>
                  <a:srgbClr val="000000"/>
                </a:solidFill>
                <a:latin typeface="Times New Roman" pitchFamily="18" charset="0"/>
              </a:rPr>
              <a:t>Pengalaman Pribadi</a:t>
            </a:r>
          </a:p>
          <a:p>
            <a:pPr>
              <a:lnSpc>
                <a:spcPct val="85000"/>
              </a:lnSpc>
              <a:buFontTx/>
              <a:buAutoNum type="arabicPeriod"/>
            </a:pPr>
            <a:r>
              <a:rPr lang="en-US" sz="1900" b="1">
                <a:solidFill>
                  <a:srgbClr val="000000"/>
                </a:solidFill>
                <a:latin typeface="Times New Roman" pitchFamily="18" charset="0"/>
              </a:rPr>
              <a:t>Diskusi-diskusi dll.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737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ANALISIS KETERGANTUNGAN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57200" y="6248400"/>
            <a:ext cx="2597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/>
              <a:t>Sumber: Kuncoro (2003;215)</a:t>
            </a:r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457200" y="1143000"/>
          <a:ext cx="8305800" cy="5121276"/>
        </p:xfrm>
        <a:graphic>
          <a:graphicData uri="http://schemas.openxmlformats.org/drawingml/2006/table">
            <a:tbl>
              <a:tblPr/>
              <a:tblGrid>
                <a:gridCol w="1600200"/>
                <a:gridCol w="1981200"/>
                <a:gridCol w="1066800"/>
                <a:gridCol w="1230313"/>
                <a:gridCol w="1193800"/>
                <a:gridCol w="1233487"/>
              </a:tblGrid>
              <a:tr h="3353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Teknik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Tujuan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Jumlah variabel dependen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Jumlah variabel independen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Skala Pengukuran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7919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Variabel Dependen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Variabel Independen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Analisis regressi &amp; Analisis jalur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Untuk melihat pengaruh variabel independen terhadap variabel dependen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1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1 atau lebih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Interval atau rasio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Interval atau rasio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Analisis diskriminan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Untuk memprediksi kelompok subyek penelitian berdasarkan nilai variabel independen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1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1 atau lebih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Nominal 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Interval atau rasio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Analisis regressi logistik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Untuk memprediksi kelompok subyek penelitian berdasarkan nilai variabel independen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1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1 atau lebih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Nominal 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Nominal, Ordinal, Interval dan Rasio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Analisis korelasi Kanonikal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Untuk menentukan tingkat hubungan linier antara 2 kelompok variabel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2 atau lebih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2 atau lebih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Interval rasio</a:t>
                      </a:r>
                      <a:endParaRPr kumimoji="0" lang="sv-S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utami" pitchFamily="2" charset="0"/>
                        </a:rPr>
                        <a:t>Interval rasio</a:t>
                      </a:r>
                      <a:endParaRPr kumimoji="0" lang="sv-S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ANALISIS PERBANDINGAN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09600" y="5410200"/>
            <a:ext cx="2597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/>
              <a:t>Sumber: Kuncoro (2003;202)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685800" y="1676400"/>
          <a:ext cx="7924800" cy="3597556"/>
        </p:xfrm>
        <a:graphic>
          <a:graphicData uri="http://schemas.openxmlformats.org/drawingml/2006/table">
            <a:tbl>
              <a:tblPr/>
              <a:tblGrid>
                <a:gridCol w="1939925"/>
                <a:gridCol w="1793875"/>
                <a:gridCol w="1600200"/>
                <a:gridCol w="1246188"/>
                <a:gridCol w="1344612"/>
              </a:tblGrid>
              <a:tr h="4887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autami" pitchFamily="2" charset="0"/>
                        </a:rPr>
                        <a:t>Skala Pengukuran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Gautami" pitchFamily="2" charset="0"/>
                        </a:rPr>
                        <a:t>Kasus Satu Sampel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autami" pitchFamily="2" charset="0"/>
                      </a:endParaRP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Dua Sampel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Lebih Dua Sampel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Bebas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Terikat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0904"/>
                          </a:solidFill>
                          <a:effectLst/>
                          <a:latin typeface="Arial" pitchFamily="34" charset="0"/>
                        </a:rPr>
                        <a:t>Nominal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 proporsi,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 Chi-Square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 2 proporsi, Analisis tabel kontingensi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 McNemar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0904"/>
                          </a:solidFill>
                          <a:effectLst/>
                          <a:latin typeface="Arial" pitchFamily="34" charset="0"/>
                        </a:rPr>
                        <a:t>Ordinal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Kolmogorov-Smirnov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Mann-Whitney, Uji Median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Wilcoxon Signed rank test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Kruskal-Wallis test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0904"/>
                          </a:solidFill>
                          <a:effectLst/>
                          <a:latin typeface="Arial" pitchFamily="34" charset="0"/>
                        </a:rPr>
                        <a:t>Interval/Rasio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Uji-t, Uji Chi-square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 t independent sample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Uji t paired sample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Hasil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Pembahasan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</a:t>
            </a:r>
          </a:p>
          <a:p>
            <a:pPr eaLnBrk="1" hangingPunct="1">
              <a:defRPr/>
            </a:pP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Mengacu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pada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Tujuan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Penelitian</a:t>
            </a:r>
            <a:endParaRPr lang="en-US" sz="3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  <a:sym typeface="Wingdings" pitchFamily="2" charset="2"/>
            </a:endParaRPr>
          </a:p>
          <a:p>
            <a:pPr eaLnBrk="1" hangingPunct="1">
              <a:defRPr/>
            </a:pPr>
            <a:endParaRPr lang="en-US" sz="3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Kesimpulan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dan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Saran </a:t>
            </a:r>
          </a:p>
          <a:p>
            <a:pPr eaLnBrk="1" hangingPunct="1">
              <a:defRPr/>
            </a:pP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Mengacu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Kepada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Tujuan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dan</a:t>
            </a:r>
            <a:r>
              <a:rPr lang="en-US" sz="3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sz="3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  <a:sym typeface="Wingdings" pitchFamily="2" charset="2"/>
              </a:rPr>
              <a:t>Pembahasan</a:t>
            </a:r>
            <a:endParaRPr lang="en-US" sz="3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  <a:sym typeface="Wingdings" pitchFamily="2" charset="2"/>
            </a:endParaRPr>
          </a:p>
          <a:p>
            <a:pPr eaLnBrk="1" hangingPunct="1">
              <a:defRPr/>
            </a:pPr>
            <a:endParaRPr lang="en-US" sz="3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990600" y="1828800"/>
            <a:ext cx="762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en-US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Apabila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hendak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menganalisis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data,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dilihat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jenis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datanya</a:t>
            </a:r>
            <a:endParaRPr lang="en-US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Apabila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data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kita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ordinal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dengan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ordinal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tentu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saja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menggunakan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“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sperman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Brown”</a:t>
            </a:r>
          </a:p>
          <a:p>
            <a:pPr marL="742950" indent="-742950" eaLnBrk="1" hangingPunct="1">
              <a:buFontTx/>
              <a:buAutoNum type="arabicPeriod"/>
              <a:defRPr/>
            </a:pP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Apabila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Minimal Interval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bisa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menggunakan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“Pearson, Product Moment,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Analisis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Jalur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SEM: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Lisrel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atau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Amos)</a:t>
            </a:r>
          </a:p>
          <a:p>
            <a:pPr marL="742950" indent="-742950" eaLnBrk="1" hangingPunct="1">
              <a:buFontTx/>
              <a:buAutoNum type="arabicPeriod"/>
              <a:defRPr/>
            </a:pP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Tidak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boleh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menggabungkan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variabel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ordinal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dengan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Rasio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.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Karena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data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Rasio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minimal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digabung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dengan</a:t>
            </a: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interval</a:t>
            </a:r>
          </a:p>
          <a:p>
            <a:pPr marL="742950" indent="-742950" eaLnBrk="1" hangingPunct="1">
              <a:buFontTx/>
              <a:buAutoNum type="arabicPeriod"/>
              <a:defRPr/>
            </a:pPr>
            <a:endParaRPr lang="en-US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marL="742950" indent="-742950" algn="ctr" eaLnBrk="1" hangingPunct="1">
              <a:buFontTx/>
              <a:buAutoNum type="arabicPeriod"/>
              <a:defRPr/>
            </a:pPr>
            <a:endParaRPr lang="en-US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8200" y="9906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8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Penting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sz="48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untuk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sz="48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diperhatikan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Illusion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"/>
            <a:ext cx="8991600" cy="6645275"/>
          </a:xfrm>
          <a:noFill/>
        </p:spPr>
      </p:pic>
      <p:sp>
        <p:nvSpPr>
          <p:cNvPr id="80899" name="WordArt 3"/>
          <p:cNvSpPr>
            <a:spLocks noChangeArrowheads="1" noChangeShapeType="1" noTextEdit="1"/>
          </p:cNvSpPr>
          <p:nvPr/>
        </p:nvSpPr>
        <p:spPr bwMode="auto">
          <a:xfrm>
            <a:off x="6248400" y="381000"/>
            <a:ext cx="235267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terima kasih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505200" y="2590800"/>
            <a:ext cx="2667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</a:rPr>
              <a:t>BANGUNLAH AKALMU DENGAN ILMU DAN PENGALAMAN, BINALAH JIWAMU DENGAN CINTA DAN TAKUT TUHAN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17C8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848600" cy="609600"/>
          </a:xfrm>
        </p:spPr>
        <p:txBody>
          <a:bodyPr/>
          <a:lstStyle/>
          <a:p>
            <a:pPr algn="ctr" eaLnBrk="1" hangingPunct="1"/>
            <a:r>
              <a:rPr lang="sv-SE" sz="2400" b="1" smtClean="0"/>
              <a:t>1.2. IDENTIFIKASI DAN PERUMUSAN MASALAH</a:t>
            </a:r>
            <a:endParaRPr lang="en-US" sz="2400" b="1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001000" cy="3810000"/>
          </a:xfrm>
          <a:solidFill>
            <a:srgbClr val="D117C8"/>
          </a:solidFill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Perumusan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Masalah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Masalah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yang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diungkapkan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dalam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bentuk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pertanyaan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Penelitian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(Research Questions)</a:t>
            </a:r>
            <a:endParaRPr lang="sv-SE" sz="18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sv-SE" sz="1800" b="1" dirty="0" smtClean="0">
                <a:solidFill>
                  <a:schemeClr val="tx1"/>
                </a:solidFill>
              </a:rPr>
              <a:t>Menetapkan masalah yang akan dibahas dalam penelitian.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sv-SE" sz="1800" b="1" dirty="0" smtClean="0">
                <a:solidFill>
                  <a:schemeClr val="tx1"/>
                </a:solidFill>
              </a:rPr>
              <a:t>Berlandaskan penguraian pada Identifikasi masalah.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A0A0A"/>
                </a:solidFill>
                <a:latin typeface="Times New Roman" pitchFamily="18" charset="0"/>
              </a:rPr>
              <a:t>Pentingnya</a:t>
            </a:r>
            <a:r>
              <a:rPr lang="en-US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A0A0A"/>
                </a:solidFill>
                <a:latin typeface="Times New Roman" pitchFamily="18" charset="0"/>
              </a:rPr>
              <a:t>Perumusan</a:t>
            </a:r>
            <a:r>
              <a:rPr lang="en-US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A0A0A"/>
                </a:solidFill>
                <a:latin typeface="Times New Roman" pitchFamily="18" charset="0"/>
              </a:rPr>
              <a:t>Masalah</a:t>
            </a:r>
            <a:endParaRPr lang="en-US" dirty="0" smtClean="0">
              <a:solidFill>
                <a:srgbClr val="0A0A0A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Monotype Sorts" pitchFamily="2" charset="2"/>
              <a:buChar char="o"/>
              <a:defRPr/>
            </a:pP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Langkah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Awal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Untuk</a:t>
            </a:r>
            <a:r>
              <a:rPr lang="en-US" sz="2000" dirty="0" smtClean="0">
                <a:solidFill>
                  <a:srgbClr val="0A0A0A"/>
                </a:solidFill>
                <a:latin typeface="Times New Roman" pitchFamily="18" charset="0"/>
              </a:rPr>
              <a:t> 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SzPct val="75000"/>
              <a:buFont typeface="Monotype Sorts" pitchFamily="2" charset="2"/>
              <a:buChar char="m"/>
              <a:defRPr/>
            </a:pP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Mengembangkan</a:t>
            </a:r>
            <a:r>
              <a:rPr lang="en-US" sz="2000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Kerangka</a:t>
            </a:r>
            <a:r>
              <a:rPr lang="en-US" sz="2000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Konsep</a:t>
            </a:r>
            <a:endParaRPr lang="en-US" sz="2000" dirty="0" smtClean="0">
              <a:solidFill>
                <a:srgbClr val="0A0A0A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SzPct val="75000"/>
              <a:buFont typeface="Monotype Sorts" pitchFamily="2" charset="2"/>
              <a:buChar char="m"/>
              <a:defRPr/>
            </a:pP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Konseptualisasi</a:t>
            </a:r>
            <a:r>
              <a:rPr lang="en-US" sz="2000" dirty="0" smtClean="0">
                <a:solidFill>
                  <a:srgbClr val="0A0A0A"/>
                </a:solidFill>
                <a:latin typeface="Times New Roman" pitchFamily="18" charset="0"/>
              </a:rPr>
              <a:t> &amp; </a:t>
            </a: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Operasionalisasi</a:t>
            </a:r>
            <a:endParaRPr lang="en-US" sz="2000" dirty="0" smtClean="0">
              <a:solidFill>
                <a:srgbClr val="0A0A0A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SzPct val="75000"/>
              <a:buFont typeface="Monotype Sorts" pitchFamily="2" charset="2"/>
              <a:buChar char="m"/>
              <a:defRPr/>
            </a:pP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Desain</a:t>
            </a:r>
            <a:r>
              <a:rPr lang="en-US" sz="2000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A0A0A"/>
                </a:solidFill>
                <a:latin typeface="Times New Roman" pitchFamily="18" charset="0"/>
              </a:rPr>
              <a:t>Penelitian</a:t>
            </a:r>
            <a:endParaRPr lang="en-US" sz="2000" dirty="0" smtClean="0">
              <a:solidFill>
                <a:srgbClr val="0A0A0A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Monotype Sorts" pitchFamily="2" charset="2"/>
              <a:buChar char="o"/>
              <a:defRPr/>
            </a:pP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Prediksi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keberhasilan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penelitian</a:t>
            </a:r>
            <a:endParaRPr lang="en-US" sz="2000" dirty="0" smtClean="0">
              <a:solidFill>
                <a:srgbClr val="0A0A0A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Monotype Sorts" pitchFamily="2" charset="2"/>
              <a:buChar char="o"/>
              <a:defRPr/>
            </a:pP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Memilih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Judul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&amp;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menuliskan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tujuan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penelitian</a:t>
            </a:r>
            <a:endParaRPr lang="en-US" sz="2000" dirty="0" smtClean="0">
              <a:solidFill>
                <a:srgbClr val="0A0A0A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Monotype Sorts" pitchFamily="2" charset="2"/>
              <a:buChar char="o"/>
              <a:defRPr/>
            </a:pP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Orisinalitas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A0A0A"/>
                </a:solidFill>
                <a:latin typeface="Times New Roman" pitchFamily="18" charset="0"/>
              </a:rPr>
              <a:t>studi</a:t>
            </a:r>
            <a:r>
              <a:rPr lang="en-US" sz="2000" i="1" dirty="0" smtClean="0">
                <a:solidFill>
                  <a:srgbClr val="0A0A0A"/>
                </a:solidFill>
                <a:latin typeface="Times New Roman" pitchFamily="18" charset="0"/>
              </a:rPr>
              <a:t> vs. PLAGIARISME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v-SE" sz="1800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sv-SE" sz="1800" b="1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v-SE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7924800" cy="1347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Identifikasi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Masalah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Memerikan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Masalah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marL="457200" indent="-457200">
              <a:lnSpc>
                <a:spcPct val="85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Mengangkat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beberapa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masalah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yang paling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urgen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5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Mempertegas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masalah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yang 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akan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dirumuskan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5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2.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Inti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dari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fenomena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permasalahan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diteliti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/>
      <p:bldP spid="377859" grpId="0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agi metlit\tugas akhir\AG00021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82391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9"/>
          <p:cNvSpPr>
            <a:spLocks/>
          </p:cNvSpPr>
          <p:nvPr/>
        </p:nvSpPr>
        <p:spPr bwMode="auto">
          <a:xfrm rot="21263554">
            <a:off x="882650" y="4591050"/>
            <a:ext cx="444500" cy="925513"/>
          </a:xfrm>
          <a:custGeom>
            <a:avLst/>
            <a:gdLst/>
            <a:ahLst/>
            <a:cxnLst>
              <a:cxn ang="0">
                <a:pos x="864" y="240"/>
              </a:cxn>
              <a:cxn ang="0">
                <a:pos x="2352" y="1344"/>
              </a:cxn>
              <a:cxn ang="0">
                <a:pos x="4176" y="0"/>
              </a:cxn>
              <a:cxn ang="0">
                <a:pos x="4128" y="192"/>
              </a:cxn>
              <a:cxn ang="0">
                <a:pos x="4368" y="192"/>
              </a:cxn>
              <a:cxn ang="0">
                <a:pos x="4320" y="288"/>
              </a:cxn>
              <a:cxn ang="0">
                <a:pos x="4464" y="336"/>
              </a:cxn>
              <a:cxn ang="0">
                <a:pos x="4464" y="528"/>
              </a:cxn>
              <a:cxn ang="0">
                <a:pos x="4656" y="528"/>
              </a:cxn>
              <a:cxn ang="0">
                <a:pos x="4560" y="672"/>
              </a:cxn>
              <a:cxn ang="0">
                <a:pos x="4704" y="720"/>
              </a:cxn>
              <a:cxn ang="0">
                <a:pos x="3264" y="1824"/>
              </a:cxn>
              <a:cxn ang="0">
                <a:pos x="4944" y="2880"/>
              </a:cxn>
              <a:cxn ang="0">
                <a:pos x="4704" y="2976"/>
              </a:cxn>
              <a:cxn ang="0">
                <a:pos x="4800" y="3072"/>
              </a:cxn>
              <a:cxn ang="0">
                <a:pos x="4656" y="3120"/>
              </a:cxn>
              <a:cxn ang="0">
                <a:pos x="4656" y="3312"/>
              </a:cxn>
              <a:cxn ang="0">
                <a:pos x="4512" y="3264"/>
              </a:cxn>
              <a:cxn ang="0">
                <a:pos x="4560" y="3408"/>
              </a:cxn>
              <a:cxn ang="0">
                <a:pos x="4464" y="3456"/>
              </a:cxn>
              <a:cxn ang="0">
                <a:pos x="4464" y="3552"/>
              </a:cxn>
              <a:cxn ang="0">
                <a:pos x="4368" y="3552"/>
              </a:cxn>
              <a:cxn ang="0">
                <a:pos x="4416" y="3648"/>
              </a:cxn>
              <a:cxn ang="0">
                <a:pos x="2400" y="2256"/>
              </a:cxn>
              <a:cxn ang="0">
                <a:pos x="432" y="3696"/>
              </a:cxn>
              <a:cxn ang="0">
                <a:pos x="480" y="3504"/>
              </a:cxn>
              <a:cxn ang="0">
                <a:pos x="384" y="3504"/>
              </a:cxn>
              <a:cxn ang="0">
                <a:pos x="336" y="3408"/>
              </a:cxn>
              <a:cxn ang="0">
                <a:pos x="240" y="3456"/>
              </a:cxn>
              <a:cxn ang="0">
                <a:pos x="192" y="3360"/>
              </a:cxn>
              <a:cxn ang="0">
                <a:pos x="240" y="3264"/>
              </a:cxn>
              <a:cxn ang="0">
                <a:pos x="96" y="3216"/>
              </a:cxn>
              <a:cxn ang="0">
                <a:pos x="144" y="3120"/>
              </a:cxn>
              <a:cxn ang="0">
                <a:pos x="0" y="3120"/>
              </a:cxn>
              <a:cxn ang="0">
                <a:pos x="1632" y="1824"/>
              </a:cxn>
              <a:cxn ang="0">
                <a:pos x="48" y="576"/>
              </a:cxn>
              <a:cxn ang="0">
                <a:pos x="192" y="576"/>
              </a:cxn>
              <a:cxn ang="0">
                <a:pos x="192" y="480"/>
              </a:cxn>
              <a:cxn ang="0">
                <a:pos x="336" y="480"/>
              </a:cxn>
              <a:cxn ang="0">
                <a:pos x="336" y="384"/>
              </a:cxn>
              <a:cxn ang="0">
                <a:pos x="384" y="336"/>
              </a:cxn>
              <a:cxn ang="0">
                <a:pos x="480" y="432"/>
              </a:cxn>
              <a:cxn ang="0">
                <a:pos x="528" y="384"/>
              </a:cxn>
              <a:cxn ang="0">
                <a:pos x="480" y="336"/>
              </a:cxn>
              <a:cxn ang="0">
                <a:pos x="528" y="240"/>
              </a:cxn>
              <a:cxn ang="0">
                <a:pos x="624" y="240"/>
              </a:cxn>
              <a:cxn ang="0">
                <a:pos x="624" y="144"/>
              </a:cxn>
              <a:cxn ang="0">
                <a:pos x="720" y="144"/>
              </a:cxn>
              <a:cxn ang="0">
                <a:pos x="672" y="96"/>
              </a:cxn>
              <a:cxn ang="0">
                <a:pos x="864" y="240"/>
              </a:cxn>
            </a:cxnLst>
            <a:rect l="0" t="0" r="r" b="b"/>
            <a:pathLst>
              <a:path w="4944" h="3696">
                <a:moveTo>
                  <a:pt x="864" y="240"/>
                </a:moveTo>
                <a:lnTo>
                  <a:pt x="2352" y="1344"/>
                </a:lnTo>
                <a:lnTo>
                  <a:pt x="4176" y="0"/>
                </a:lnTo>
                <a:lnTo>
                  <a:pt x="4128" y="192"/>
                </a:lnTo>
                <a:lnTo>
                  <a:pt x="4368" y="192"/>
                </a:lnTo>
                <a:lnTo>
                  <a:pt x="4320" y="288"/>
                </a:lnTo>
                <a:lnTo>
                  <a:pt x="4464" y="336"/>
                </a:lnTo>
                <a:lnTo>
                  <a:pt x="4464" y="528"/>
                </a:lnTo>
                <a:lnTo>
                  <a:pt x="4656" y="528"/>
                </a:lnTo>
                <a:lnTo>
                  <a:pt x="4560" y="672"/>
                </a:lnTo>
                <a:lnTo>
                  <a:pt x="4704" y="720"/>
                </a:lnTo>
                <a:lnTo>
                  <a:pt x="3264" y="1824"/>
                </a:lnTo>
                <a:lnTo>
                  <a:pt x="4944" y="2880"/>
                </a:lnTo>
                <a:lnTo>
                  <a:pt x="4704" y="2976"/>
                </a:lnTo>
                <a:lnTo>
                  <a:pt x="4800" y="3072"/>
                </a:lnTo>
                <a:lnTo>
                  <a:pt x="4656" y="3120"/>
                </a:lnTo>
                <a:lnTo>
                  <a:pt x="4656" y="3312"/>
                </a:lnTo>
                <a:lnTo>
                  <a:pt x="4512" y="3264"/>
                </a:lnTo>
                <a:lnTo>
                  <a:pt x="4560" y="3408"/>
                </a:lnTo>
                <a:lnTo>
                  <a:pt x="4464" y="3456"/>
                </a:lnTo>
                <a:lnTo>
                  <a:pt x="4464" y="3552"/>
                </a:lnTo>
                <a:lnTo>
                  <a:pt x="4368" y="3552"/>
                </a:lnTo>
                <a:lnTo>
                  <a:pt x="4416" y="3648"/>
                </a:lnTo>
                <a:lnTo>
                  <a:pt x="2400" y="2256"/>
                </a:lnTo>
                <a:lnTo>
                  <a:pt x="432" y="3696"/>
                </a:lnTo>
                <a:lnTo>
                  <a:pt x="480" y="3504"/>
                </a:lnTo>
                <a:lnTo>
                  <a:pt x="384" y="3504"/>
                </a:lnTo>
                <a:lnTo>
                  <a:pt x="336" y="3408"/>
                </a:lnTo>
                <a:lnTo>
                  <a:pt x="240" y="3456"/>
                </a:lnTo>
                <a:lnTo>
                  <a:pt x="192" y="3360"/>
                </a:lnTo>
                <a:lnTo>
                  <a:pt x="240" y="3264"/>
                </a:lnTo>
                <a:lnTo>
                  <a:pt x="96" y="3216"/>
                </a:lnTo>
                <a:lnTo>
                  <a:pt x="144" y="3120"/>
                </a:lnTo>
                <a:lnTo>
                  <a:pt x="0" y="3120"/>
                </a:lnTo>
                <a:lnTo>
                  <a:pt x="1632" y="1824"/>
                </a:lnTo>
                <a:lnTo>
                  <a:pt x="48" y="576"/>
                </a:lnTo>
                <a:lnTo>
                  <a:pt x="192" y="576"/>
                </a:lnTo>
                <a:lnTo>
                  <a:pt x="192" y="480"/>
                </a:lnTo>
                <a:lnTo>
                  <a:pt x="336" y="480"/>
                </a:lnTo>
                <a:lnTo>
                  <a:pt x="336" y="384"/>
                </a:lnTo>
                <a:lnTo>
                  <a:pt x="384" y="336"/>
                </a:lnTo>
                <a:lnTo>
                  <a:pt x="480" y="432"/>
                </a:lnTo>
                <a:lnTo>
                  <a:pt x="528" y="384"/>
                </a:lnTo>
                <a:lnTo>
                  <a:pt x="480" y="336"/>
                </a:lnTo>
                <a:lnTo>
                  <a:pt x="528" y="240"/>
                </a:lnTo>
                <a:lnTo>
                  <a:pt x="624" y="240"/>
                </a:lnTo>
                <a:lnTo>
                  <a:pt x="624" y="144"/>
                </a:lnTo>
                <a:lnTo>
                  <a:pt x="720" y="144"/>
                </a:lnTo>
                <a:lnTo>
                  <a:pt x="672" y="96"/>
                </a:lnTo>
                <a:lnTo>
                  <a:pt x="864" y="24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48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2" name="Picture 4" descr="E:\lagi metlit\tugas akhir\HH00546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107791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9"/>
          <p:cNvSpPr>
            <a:spLocks/>
          </p:cNvSpPr>
          <p:nvPr/>
        </p:nvSpPr>
        <p:spPr bwMode="auto">
          <a:xfrm rot="21263554">
            <a:off x="5981700" y="1501775"/>
            <a:ext cx="1143000" cy="833438"/>
          </a:xfrm>
          <a:custGeom>
            <a:avLst/>
            <a:gdLst/>
            <a:ahLst/>
            <a:cxnLst>
              <a:cxn ang="0">
                <a:pos x="864" y="240"/>
              </a:cxn>
              <a:cxn ang="0">
                <a:pos x="2352" y="1344"/>
              </a:cxn>
              <a:cxn ang="0">
                <a:pos x="4176" y="0"/>
              </a:cxn>
              <a:cxn ang="0">
                <a:pos x="4128" y="192"/>
              </a:cxn>
              <a:cxn ang="0">
                <a:pos x="4368" y="192"/>
              </a:cxn>
              <a:cxn ang="0">
                <a:pos x="4320" y="288"/>
              </a:cxn>
              <a:cxn ang="0">
                <a:pos x="4464" y="336"/>
              </a:cxn>
              <a:cxn ang="0">
                <a:pos x="4464" y="528"/>
              </a:cxn>
              <a:cxn ang="0">
                <a:pos x="4656" y="528"/>
              </a:cxn>
              <a:cxn ang="0">
                <a:pos x="4560" y="672"/>
              </a:cxn>
              <a:cxn ang="0">
                <a:pos x="4704" y="720"/>
              </a:cxn>
              <a:cxn ang="0">
                <a:pos x="3264" y="1824"/>
              </a:cxn>
              <a:cxn ang="0">
                <a:pos x="4944" y="2880"/>
              </a:cxn>
              <a:cxn ang="0">
                <a:pos x="4704" y="2976"/>
              </a:cxn>
              <a:cxn ang="0">
                <a:pos x="4800" y="3072"/>
              </a:cxn>
              <a:cxn ang="0">
                <a:pos x="4656" y="3120"/>
              </a:cxn>
              <a:cxn ang="0">
                <a:pos x="4656" y="3312"/>
              </a:cxn>
              <a:cxn ang="0">
                <a:pos x="4512" y="3264"/>
              </a:cxn>
              <a:cxn ang="0">
                <a:pos x="4560" y="3408"/>
              </a:cxn>
              <a:cxn ang="0">
                <a:pos x="4464" y="3456"/>
              </a:cxn>
              <a:cxn ang="0">
                <a:pos x="4464" y="3552"/>
              </a:cxn>
              <a:cxn ang="0">
                <a:pos x="4368" y="3552"/>
              </a:cxn>
              <a:cxn ang="0">
                <a:pos x="4416" y="3648"/>
              </a:cxn>
              <a:cxn ang="0">
                <a:pos x="2400" y="2256"/>
              </a:cxn>
              <a:cxn ang="0">
                <a:pos x="432" y="3696"/>
              </a:cxn>
              <a:cxn ang="0">
                <a:pos x="480" y="3504"/>
              </a:cxn>
              <a:cxn ang="0">
                <a:pos x="384" y="3504"/>
              </a:cxn>
              <a:cxn ang="0">
                <a:pos x="336" y="3408"/>
              </a:cxn>
              <a:cxn ang="0">
                <a:pos x="240" y="3456"/>
              </a:cxn>
              <a:cxn ang="0">
                <a:pos x="192" y="3360"/>
              </a:cxn>
              <a:cxn ang="0">
                <a:pos x="240" y="3264"/>
              </a:cxn>
              <a:cxn ang="0">
                <a:pos x="96" y="3216"/>
              </a:cxn>
              <a:cxn ang="0">
                <a:pos x="144" y="3120"/>
              </a:cxn>
              <a:cxn ang="0">
                <a:pos x="0" y="3120"/>
              </a:cxn>
              <a:cxn ang="0">
                <a:pos x="1632" y="1824"/>
              </a:cxn>
              <a:cxn ang="0">
                <a:pos x="48" y="576"/>
              </a:cxn>
              <a:cxn ang="0">
                <a:pos x="192" y="576"/>
              </a:cxn>
              <a:cxn ang="0">
                <a:pos x="192" y="480"/>
              </a:cxn>
              <a:cxn ang="0">
                <a:pos x="336" y="480"/>
              </a:cxn>
              <a:cxn ang="0">
                <a:pos x="336" y="384"/>
              </a:cxn>
              <a:cxn ang="0">
                <a:pos x="384" y="336"/>
              </a:cxn>
              <a:cxn ang="0">
                <a:pos x="480" y="432"/>
              </a:cxn>
              <a:cxn ang="0">
                <a:pos x="528" y="384"/>
              </a:cxn>
              <a:cxn ang="0">
                <a:pos x="480" y="336"/>
              </a:cxn>
              <a:cxn ang="0">
                <a:pos x="528" y="240"/>
              </a:cxn>
              <a:cxn ang="0">
                <a:pos x="624" y="240"/>
              </a:cxn>
              <a:cxn ang="0">
                <a:pos x="624" y="144"/>
              </a:cxn>
              <a:cxn ang="0">
                <a:pos x="720" y="144"/>
              </a:cxn>
              <a:cxn ang="0">
                <a:pos x="672" y="96"/>
              </a:cxn>
              <a:cxn ang="0">
                <a:pos x="864" y="240"/>
              </a:cxn>
            </a:cxnLst>
            <a:rect l="0" t="0" r="r" b="b"/>
            <a:pathLst>
              <a:path w="4944" h="3696">
                <a:moveTo>
                  <a:pt x="864" y="240"/>
                </a:moveTo>
                <a:lnTo>
                  <a:pt x="2352" y="1344"/>
                </a:lnTo>
                <a:lnTo>
                  <a:pt x="4176" y="0"/>
                </a:lnTo>
                <a:lnTo>
                  <a:pt x="4128" y="192"/>
                </a:lnTo>
                <a:lnTo>
                  <a:pt x="4368" y="192"/>
                </a:lnTo>
                <a:lnTo>
                  <a:pt x="4320" y="288"/>
                </a:lnTo>
                <a:lnTo>
                  <a:pt x="4464" y="336"/>
                </a:lnTo>
                <a:lnTo>
                  <a:pt x="4464" y="528"/>
                </a:lnTo>
                <a:lnTo>
                  <a:pt x="4656" y="528"/>
                </a:lnTo>
                <a:lnTo>
                  <a:pt x="4560" y="672"/>
                </a:lnTo>
                <a:lnTo>
                  <a:pt x="4704" y="720"/>
                </a:lnTo>
                <a:lnTo>
                  <a:pt x="3264" y="1824"/>
                </a:lnTo>
                <a:lnTo>
                  <a:pt x="4944" y="2880"/>
                </a:lnTo>
                <a:lnTo>
                  <a:pt x="4704" y="2976"/>
                </a:lnTo>
                <a:lnTo>
                  <a:pt x="4800" y="3072"/>
                </a:lnTo>
                <a:lnTo>
                  <a:pt x="4656" y="3120"/>
                </a:lnTo>
                <a:lnTo>
                  <a:pt x="4656" y="3312"/>
                </a:lnTo>
                <a:lnTo>
                  <a:pt x="4512" y="3264"/>
                </a:lnTo>
                <a:lnTo>
                  <a:pt x="4560" y="3408"/>
                </a:lnTo>
                <a:lnTo>
                  <a:pt x="4464" y="3456"/>
                </a:lnTo>
                <a:lnTo>
                  <a:pt x="4464" y="3552"/>
                </a:lnTo>
                <a:lnTo>
                  <a:pt x="4368" y="3552"/>
                </a:lnTo>
                <a:lnTo>
                  <a:pt x="4416" y="3648"/>
                </a:lnTo>
                <a:lnTo>
                  <a:pt x="2400" y="2256"/>
                </a:lnTo>
                <a:lnTo>
                  <a:pt x="432" y="3696"/>
                </a:lnTo>
                <a:lnTo>
                  <a:pt x="480" y="3504"/>
                </a:lnTo>
                <a:lnTo>
                  <a:pt x="384" y="3504"/>
                </a:lnTo>
                <a:lnTo>
                  <a:pt x="336" y="3408"/>
                </a:lnTo>
                <a:lnTo>
                  <a:pt x="240" y="3456"/>
                </a:lnTo>
                <a:lnTo>
                  <a:pt x="192" y="3360"/>
                </a:lnTo>
                <a:lnTo>
                  <a:pt x="240" y="3264"/>
                </a:lnTo>
                <a:lnTo>
                  <a:pt x="96" y="3216"/>
                </a:lnTo>
                <a:lnTo>
                  <a:pt x="144" y="3120"/>
                </a:lnTo>
                <a:lnTo>
                  <a:pt x="0" y="3120"/>
                </a:lnTo>
                <a:lnTo>
                  <a:pt x="1632" y="1824"/>
                </a:lnTo>
                <a:lnTo>
                  <a:pt x="48" y="576"/>
                </a:lnTo>
                <a:lnTo>
                  <a:pt x="192" y="576"/>
                </a:lnTo>
                <a:lnTo>
                  <a:pt x="192" y="480"/>
                </a:lnTo>
                <a:lnTo>
                  <a:pt x="336" y="480"/>
                </a:lnTo>
                <a:lnTo>
                  <a:pt x="336" y="384"/>
                </a:lnTo>
                <a:lnTo>
                  <a:pt x="384" y="336"/>
                </a:lnTo>
                <a:lnTo>
                  <a:pt x="480" y="432"/>
                </a:lnTo>
                <a:lnTo>
                  <a:pt x="528" y="384"/>
                </a:lnTo>
                <a:lnTo>
                  <a:pt x="480" y="336"/>
                </a:lnTo>
                <a:lnTo>
                  <a:pt x="528" y="240"/>
                </a:lnTo>
                <a:lnTo>
                  <a:pt x="624" y="240"/>
                </a:lnTo>
                <a:lnTo>
                  <a:pt x="624" y="144"/>
                </a:lnTo>
                <a:lnTo>
                  <a:pt x="720" y="144"/>
                </a:lnTo>
                <a:lnTo>
                  <a:pt x="672" y="96"/>
                </a:lnTo>
                <a:lnTo>
                  <a:pt x="864" y="24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3" name="Picture 5" descr="E:\lagi metlit\tugas akhir\HH00625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1444625"/>
            <a:ext cx="9001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exc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91281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E:\lagi metlit\tugas akhir\BS00135_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95800"/>
            <a:ext cx="1536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E:\lagi metlit\tugas akhir\BD19827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9477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19600" y="5657850"/>
            <a:ext cx="426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Franklin Gothic Book" pitchFamily="34" charset="0"/>
              </a:rPr>
              <a:t>Masih banyak terjadi penunggakan pembayaran pajar di KPP Bandung, akibat dari kurabng efektifnya sistem penagihan pajak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86000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Franklin Gothic Book" pitchFamily="34" charset="0"/>
              </a:rPr>
              <a:t>Sistem penagihan yang belum efektif, diakibatkan katerbatasan sumber daya di KPP Bandung. </a:t>
            </a:r>
          </a:p>
        </p:txBody>
      </p:sp>
      <p:grpSp>
        <p:nvGrpSpPr>
          <p:cNvPr id="52236" name="Group 27"/>
          <p:cNvGrpSpPr>
            <a:grpSpLocks/>
          </p:cNvGrpSpPr>
          <p:nvPr/>
        </p:nvGrpSpPr>
        <p:grpSpPr bwMode="auto">
          <a:xfrm>
            <a:off x="1446213" y="3109913"/>
            <a:ext cx="4803775" cy="457200"/>
            <a:chOff x="1446213" y="2897188"/>
            <a:chExt cx="4803775" cy="4572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1219201" y="3124200"/>
              <a:ext cx="457200" cy="31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47800" y="3352800"/>
              <a:ext cx="48006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059488" y="3162300"/>
              <a:ext cx="379412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Down Arrow 21"/>
          <p:cNvSpPr/>
          <p:nvPr/>
        </p:nvSpPr>
        <p:spPr>
          <a:xfrm rot="2412739">
            <a:off x="1503363" y="3425825"/>
            <a:ext cx="533400" cy="8382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9132971">
            <a:off x="5772150" y="3500438"/>
            <a:ext cx="533400" cy="8382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57150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Franklin Gothic Book" pitchFamily="34" charset="0"/>
              </a:rPr>
              <a:t>Belum adanya sistem pembakuan prosedur penagihan pajak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4800" y="2362200"/>
            <a:ext cx="3810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Franklin Gothic Book" pitchFamily="34" charset="0"/>
              </a:rPr>
              <a:t>Kinerja karyawan di KPP belum optimal, terutama bagian penagihan pajak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09800" y="4038600"/>
            <a:ext cx="3657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Franklin Gothic Book" pitchFamily="34" charset="0"/>
              </a:rPr>
              <a:t>Validasi data  memerlukan waktu yang sangat lama  karena  pengelolaan pencatatan yang belum terintegrasi di semua bagian yang ada dilingkungan KPP</a:t>
            </a:r>
          </a:p>
        </p:txBody>
      </p:sp>
      <p:pic>
        <p:nvPicPr>
          <p:cNvPr id="26" name="Picture 4" descr="E:\lagi metlit\tugas akhir\BS00100_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11430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371600" y="609600"/>
            <a:ext cx="754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>
                <a:solidFill>
                  <a:schemeClr val="bg1"/>
                </a:solidFill>
                <a:latin typeface="Copperplate Gothic Bold" pitchFamily="34" charset="0"/>
              </a:rPr>
              <a:t>Contoh Identifikasi Masalah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 animBg="1"/>
      <p:bldP spid="23" grpId="0" animBg="1"/>
      <p:bldP spid="24" grpId="0"/>
      <p:bldP spid="25" grpId="0"/>
      <p:bldP spid="2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87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agi metlit\tugas akhir\ED0017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167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E:\lagi metlit\tugas akhir\J02410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18715">
            <a:off x="974725" y="1743075"/>
            <a:ext cx="57943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E:\lagi metlit\tugas akhir\AG00011_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12477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:\lagi metlit\tugas akhir\AG00004_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685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E:\lagi metlit\tugas akhir\BS00092_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14478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E:\lagi metlit\tugas akhir\AG00004_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552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4572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>
                <a:solidFill>
                  <a:schemeClr val="tx2"/>
                </a:solidFill>
                <a:latin typeface="Copperplate Gothic Bold" pitchFamily="34" charset="0"/>
              </a:rPr>
              <a:t>CONTOH Rumusan Masalah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71800" y="1350962"/>
            <a:ext cx="5638800" cy="1107996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8463" indent="-398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1. 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Bagaimana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Britannic Bold" pitchFamily="34" charset="0"/>
              </a:rPr>
              <a:t>tanggapan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Britannic Bold" pitchFamily="34" charset="0"/>
              </a:rPr>
              <a:t>responden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Britannic Bold" pitchFamily="34" charset="0"/>
              </a:rPr>
              <a:t>atas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Britannic Bold" pitchFamily="34" charset="0"/>
              </a:rPr>
              <a:t>Sistem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informasi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pajak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di 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KPP Kota Bandung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3549650"/>
            <a:ext cx="5638800" cy="7699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8463" indent="-398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3. 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Bagaimana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Tunggakan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pajak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di KPP Kota Bandung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00" y="4444320"/>
            <a:ext cx="5638800" cy="17843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98463" indent="-398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4.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Seberapa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besar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peranan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sistem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informasi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pajak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dan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penagihan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pajak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dalam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mengatasi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tunggakan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pajak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di KPP Kota Bandung,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baik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secara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simultan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maupun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parsial</a:t>
            </a:r>
            <a:endParaRPr lang="en-US" sz="2200" dirty="0">
              <a:solidFill>
                <a:srgbClr val="C00000"/>
              </a:solidFill>
              <a:latin typeface="Britannic Bold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42772" y="2619104"/>
            <a:ext cx="5638800" cy="769441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8463" indent="-398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2. </a:t>
            </a:r>
            <a:r>
              <a:rPr lang="en-US" sz="2200" dirty="0" err="1" smtClean="0">
                <a:solidFill>
                  <a:srgbClr val="C00000"/>
                </a:solidFill>
                <a:latin typeface="Britannic Bold" pitchFamily="34" charset="0"/>
              </a:rPr>
              <a:t>Bagaimana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Britannic Bold" pitchFamily="34" charset="0"/>
              </a:rPr>
              <a:t>pelaksanaan</a:t>
            </a:r>
            <a:r>
              <a:rPr lang="en-US" sz="2200" dirty="0" smtClean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penagihan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Britannic Bold" pitchFamily="34" charset="0"/>
              </a:rPr>
              <a:t>pajak</a:t>
            </a:r>
            <a:r>
              <a:rPr lang="en-US" sz="2200" dirty="0">
                <a:solidFill>
                  <a:srgbClr val="C00000"/>
                </a:solidFill>
                <a:latin typeface="Britannic Bold" pitchFamily="34" charset="0"/>
              </a:rPr>
              <a:t> di KPP Kota Bandung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E:\lagi metlit\tugas akhir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119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533400"/>
            <a:ext cx="640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>
                <a:solidFill>
                  <a:schemeClr val="bg1"/>
                </a:solidFill>
                <a:latin typeface="Copperplate Gothic Bold" pitchFamily="34" charset="0"/>
              </a:rPr>
              <a:t>1.3.  Maksud dan Tujuan Penelitian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90600" y="1747838"/>
            <a:ext cx="3200400" cy="461962"/>
            <a:chOff x="990600" y="1143000"/>
            <a:chExt cx="3200400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1219200" y="1143000"/>
              <a:ext cx="29718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err="1">
                  <a:solidFill>
                    <a:schemeClr val="bg1"/>
                  </a:solidFill>
                  <a:latin typeface="+mn-lt"/>
                </a:rPr>
                <a:t>Maksud</a:t>
              </a:r>
              <a:r>
                <a:rPr lang="en-US" sz="2400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+mn-lt"/>
                </a:rPr>
                <a:t>Penelitian</a:t>
              </a:r>
              <a:endParaRPr lang="en-US" sz="2400" b="1" dirty="0">
                <a:solidFill>
                  <a:schemeClr val="bg1"/>
                </a:solidFill>
                <a:latin typeface="+mn-lt"/>
              </a:endParaRPr>
            </a:p>
          </p:txBody>
        </p:sp>
        <p:pic>
          <p:nvPicPr>
            <p:cNvPr id="54283" name="Picture 2" descr="E:\lagi metlit\tugas akhir\AG00092_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1219200"/>
              <a:ext cx="342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66800" y="3276600"/>
            <a:ext cx="3048000" cy="461962"/>
            <a:chOff x="1066800" y="3200400"/>
            <a:chExt cx="3048000" cy="461665"/>
          </a:xfrm>
        </p:grpSpPr>
        <p:pic>
          <p:nvPicPr>
            <p:cNvPr id="54280" name="Picture 2" descr="E:\lagi metlit\tugas akhir\AG00092_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276600"/>
              <a:ext cx="342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1" name="TextBox 12"/>
            <p:cNvSpPr txBox="1">
              <a:spLocks noChangeArrowheads="1"/>
            </p:cNvSpPr>
            <p:nvPr/>
          </p:nvSpPr>
          <p:spPr bwMode="auto">
            <a:xfrm>
              <a:off x="1371600" y="3200400"/>
              <a:ext cx="2743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>
                  <a:solidFill>
                    <a:schemeClr val="bg1"/>
                  </a:solidFill>
                  <a:latin typeface="Franklin Gothic Book" pitchFamily="34" charset="0"/>
                </a:rPr>
                <a:t>Tujuan Penelitian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66800" y="2362200"/>
            <a:ext cx="7772400" cy="708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  <a:latin typeface="Franklin Gothic Book" pitchFamily="34" charset="0"/>
              </a:rPr>
              <a:t>Mengumpulkan data dan berbagai informasi  terkait dengan penagihan pajak dalam upaya mengatasi tunggakan pajak.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14400" y="3935412"/>
            <a:ext cx="777240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000" b="1" dirty="0" err="1">
                <a:solidFill>
                  <a:schemeClr val="bg1"/>
                </a:solidFill>
                <a:latin typeface="Franklin Gothic Book" pitchFamily="34" charset="0"/>
              </a:rPr>
              <a:t>Mengetahui</a:t>
            </a:r>
            <a:r>
              <a:rPr lang="en-US" sz="2000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tanggapan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responden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implementasi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Franklin Gothic Book" pitchFamily="34" charset="0"/>
              </a:rPr>
              <a:t>informasi</a:t>
            </a:r>
            <a:r>
              <a:rPr lang="en-US" sz="2000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sz="2000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di 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KPP Kota 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Bandung</a:t>
            </a:r>
          </a:p>
          <a:p>
            <a:pPr>
              <a:buFontTx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Mengetahui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Britannic Bold" pitchFamily="34" charset="0"/>
              </a:rPr>
              <a:t>pelaksanaan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ritannic Bold" pitchFamily="34" charset="0"/>
              </a:rPr>
              <a:t>penagihan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ritannic Bold" pitchFamily="34" charset="0"/>
              </a:rPr>
              <a:t>pajak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 di KPP Kota Bandung</a:t>
            </a:r>
            <a:endParaRPr lang="en-US" sz="2000" b="1" dirty="0">
              <a:solidFill>
                <a:schemeClr val="bg1"/>
              </a:solidFill>
              <a:latin typeface="Franklin Gothic Book" pitchFamily="34" charset="0"/>
            </a:endParaRPr>
          </a:p>
          <a:p>
            <a:pPr>
              <a:buFontTx/>
              <a:buAutoNum type="arabicPeriod"/>
            </a:pPr>
            <a:r>
              <a:rPr lang="en-US" sz="2000" b="1" dirty="0" err="1">
                <a:solidFill>
                  <a:schemeClr val="bg1"/>
                </a:solidFill>
                <a:latin typeface="Franklin Gothic Book" pitchFamily="34" charset="0"/>
              </a:rPr>
              <a:t>Mengetahui</a:t>
            </a:r>
            <a:r>
              <a:rPr lang="en-US" sz="2000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Britannic Bold" pitchFamily="34" charset="0"/>
              </a:rPr>
              <a:t>t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unggakan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pajak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di KPP Kota Bandung</a:t>
            </a:r>
            <a:endParaRPr lang="en-US" sz="2000" b="1" dirty="0">
              <a:solidFill>
                <a:schemeClr val="bg1"/>
              </a:solidFill>
              <a:latin typeface="Franklin Gothic Book" pitchFamily="34" charset="0"/>
            </a:endParaRPr>
          </a:p>
          <a:p>
            <a:pPr>
              <a:buFontTx/>
              <a:buAutoNum type="arabicPeriod"/>
            </a:pPr>
            <a:r>
              <a:rPr lang="en-US" sz="2000" b="1" dirty="0" err="1">
                <a:solidFill>
                  <a:schemeClr val="bg1"/>
                </a:solidFill>
                <a:latin typeface="Franklin Gothic Book" pitchFamily="34" charset="0"/>
              </a:rPr>
              <a:t>Menganalisis</a:t>
            </a:r>
            <a:r>
              <a:rPr lang="en-US" sz="2000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ritannic Bold" pitchFamily="34" charset="0"/>
              </a:rPr>
              <a:t>peranan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Franklin Gothic Book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ritannic Bold" pitchFamily="34" charset="0"/>
              </a:rPr>
              <a:t>penagihan</a:t>
            </a:r>
            <a:r>
              <a:rPr lang="en-US" sz="2000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pajak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dalam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mengatasi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tunggakan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ritannic Bold" pitchFamily="34" charset="0"/>
              </a:rPr>
              <a:t>pajak</a:t>
            </a:r>
            <a:r>
              <a:rPr lang="en-US" sz="2000" dirty="0">
                <a:solidFill>
                  <a:schemeClr val="bg1"/>
                </a:solidFill>
                <a:latin typeface="Britannic Bold" pitchFamily="34" charset="0"/>
              </a:rPr>
              <a:t> di KPP Kota Bandung</a:t>
            </a:r>
            <a:endParaRPr lang="en-US" sz="20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0"/>
          <p:cNvSpPr>
            <a:spLocks noChangeArrowheads="1"/>
          </p:cNvSpPr>
          <p:nvPr/>
        </p:nvSpPr>
        <p:spPr bwMode="auto">
          <a:xfrm>
            <a:off x="1371600" y="2133600"/>
            <a:ext cx="720725" cy="431800"/>
          </a:xfrm>
          <a:custGeom>
            <a:avLst/>
            <a:gdLst>
              <a:gd name="T0" fmla="*/ 1458516 w 21600"/>
              <a:gd name="T1" fmla="*/ 0 h 21600"/>
              <a:gd name="T2" fmla="*/ 0 w 21600"/>
              <a:gd name="T3" fmla="*/ 323850 h 21600"/>
              <a:gd name="T4" fmla="*/ 1458516 w 21600"/>
              <a:gd name="T5" fmla="*/ 647700 h 21600"/>
              <a:gd name="T6" fmla="*/ 1944688 w 21600"/>
              <a:gd name="T7" fmla="*/ 3238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122" name="Picture 2" descr="E:\lagi metlit\tugas akhir\AG00092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342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1066800"/>
            <a:ext cx="1828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+mn-lt"/>
              </a:rPr>
              <a:t>Praktis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2" descr="E:\lagi metlit\tugas akhir\AG00092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00425"/>
            <a:ext cx="342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3363913"/>
            <a:ext cx="1295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+mn-lt"/>
              </a:rPr>
              <a:t>Akademis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381000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>
                <a:solidFill>
                  <a:schemeClr val="bg1"/>
                </a:solidFill>
                <a:latin typeface="Copperplate Gothic Bold" pitchFamily="34" charset="0"/>
              </a:rPr>
              <a:t>1.4.  Kegunaan Penelitian</a:t>
            </a:r>
          </a:p>
        </p:txBody>
      </p:sp>
      <p:pic>
        <p:nvPicPr>
          <p:cNvPr id="9" name="Picture 24" descr="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5" descr="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12192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L00195_.WM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0"/>
          <p:cNvSpPr>
            <a:spLocks noChangeArrowheads="1"/>
          </p:cNvSpPr>
          <p:nvPr/>
        </p:nvSpPr>
        <p:spPr bwMode="auto">
          <a:xfrm>
            <a:off x="1336675" y="3886200"/>
            <a:ext cx="720725" cy="431800"/>
          </a:xfrm>
          <a:custGeom>
            <a:avLst/>
            <a:gdLst>
              <a:gd name="T0" fmla="*/ 1458516 w 21600"/>
              <a:gd name="T1" fmla="*/ 0 h 21600"/>
              <a:gd name="T2" fmla="*/ 0 w 21600"/>
              <a:gd name="T3" fmla="*/ 323850 h 21600"/>
              <a:gd name="T4" fmla="*/ 1458516 w 21600"/>
              <a:gd name="T5" fmla="*/ 647700 h 21600"/>
              <a:gd name="T6" fmla="*/ 1944688 w 21600"/>
              <a:gd name="T7" fmla="*/ 3238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62200" y="1066800"/>
            <a:ext cx="6096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Bagi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KPP di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kota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Bandung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memberikan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informasi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tentang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implementasi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SI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pelaksanaan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penagihan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serta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tunggakan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sehingga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dapat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digunakan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sebagai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dasar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Pengambilan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Keputusan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Cepat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terkait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penerimaan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endParaRPr lang="en-US" b="1" dirty="0">
              <a:solidFill>
                <a:schemeClr val="bg1"/>
              </a:solidFill>
              <a:latin typeface="Franklin Gothic Book" pitchFamily="34" charset="0"/>
            </a:endParaRPr>
          </a:p>
          <a:p>
            <a:pPr>
              <a:buFontTx/>
              <a:buAutoNum type="arabicPeriod"/>
            </a:pP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Bagi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Karyawan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di KPP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bagian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penagihan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memberikan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informasi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tentang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kinerja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SI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kinerja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pelaksaan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penagihan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sehingga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dapat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digunakan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sebagai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umpan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balik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bagi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kinerja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Franklin Gothic Book" pitchFamily="34" charset="0"/>
              </a:rPr>
              <a:t>masing-masing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62200" y="3886200"/>
            <a:ext cx="6477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Bagi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Pengembangan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Ilmu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Akuntansi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Manajemen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memberikan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referensi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tentang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keterkaitan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antara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sistem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informasi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smtClean="0">
                <a:solidFill>
                  <a:schemeClr val="bg1"/>
                </a:solidFill>
                <a:latin typeface="Franklin Gothic Book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penagihan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tunggakan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pajak</a:t>
            </a:r>
            <a:endParaRPr lang="en-US" b="1" dirty="0" smtClean="0">
              <a:solidFill>
                <a:schemeClr val="bg1"/>
              </a:solidFill>
              <a:latin typeface="Franklin Gothic Book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Bagi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Peneliti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lain,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sebagai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bahan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referensi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bagi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peneliti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lain yang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ingin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mengkaji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bidang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Franklin Gothic Book" pitchFamily="34" charset="0"/>
              </a:rPr>
              <a:t>sama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.</a:t>
            </a:r>
          </a:p>
          <a:p>
            <a:pPr marL="0" indent="0">
              <a:defRPr/>
            </a:pPr>
            <a:endParaRPr lang="en-US" b="1" dirty="0" smtClean="0">
              <a:solidFill>
                <a:schemeClr val="bg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5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safe_easy_better_bi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6858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1.5. 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Lokasi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dan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Waktu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Penelitian</a:t>
            </a:r>
            <a:endParaRPr lang="en-US" sz="30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eaLnBrk="1" hangingPunct="1">
              <a:defRPr/>
            </a:pP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1.5.1.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Lokasi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endParaRPr lang="en-US" sz="30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3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	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Dimana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dilakukan</a:t>
            </a:r>
            <a:endParaRPr lang="en-US" sz="3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eaLnBrk="1" hangingPunct="1">
              <a:defRPr/>
            </a:pPr>
            <a:endParaRPr lang="en-US" sz="30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1.5.2.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Waktu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endParaRPr lang="en-US" sz="30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  <a:p>
            <a:pPr eaLnBrk="1" hangingPunct="1">
              <a:defRPr/>
            </a:pPr>
            <a:r>
              <a:rPr lang="en-US" sz="3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	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Menjelaskan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secara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detail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tentang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pelaksanaan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.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Meliputi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aktivitas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apa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saja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yang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dilakukan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disertai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waktu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penelitian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.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Lebih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jelas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lagi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,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dengan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menuliskan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dalam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Tabel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aktivitas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tersebut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dengan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waktu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yang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akan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en-US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dilakukan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ea typeface="+mj-ea"/>
                <a:cs typeface="+mj-cs"/>
              </a:rPr>
              <a:t>.</a:t>
            </a:r>
            <a:endParaRPr lang="en-US" sz="3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2179</TotalTime>
  <Words>2240</Words>
  <Application>Microsoft Office PowerPoint</Application>
  <PresentationFormat>On-screen Show (4:3)</PresentationFormat>
  <Paragraphs>468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Cascade</vt:lpstr>
      <vt:lpstr>Aspect</vt:lpstr>
      <vt:lpstr>Concourse</vt:lpstr>
      <vt:lpstr>Flow</vt:lpstr>
      <vt:lpstr>Foundry</vt:lpstr>
      <vt:lpstr>2_Aspect</vt:lpstr>
      <vt:lpstr>Office Theme</vt:lpstr>
      <vt:lpstr>Solstice</vt:lpstr>
      <vt:lpstr>Opulent</vt:lpstr>
      <vt:lpstr>Document</vt:lpstr>
      <vt:lpstr>PowerPoint Presentation</vt:lpstr>
      <vt:lpstr>PowerPoint Presentation</vt:lpstr>
      <vt:lpstr>1.1. LATAR BELAKANG PENELITIAN</vt:lpstr>
      <vt:lpstr>1.2. IDENTIFIKASI DAN PERUMUSAN MASALAH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MEMILIH  KAJIAN PUSTAKA</vt:lpstr>
      <vt:lpstr>PowerPoint Presentation</vt:lpstr>
      <vt:lpstr>PowerPoint Presentation</vt:lpstr>
      <vt:lpstr>PowerPoint Presentation</vt:lpstr>
      <vt:lpstr>PowerPoint Presentation</vt:lpstr>
      <vt:lpstr>3.2.2.  Operasionalisasi Variabel</vt:lpstr>
      <vt:lpstr>3.2.2.  Operasionalisasi Variabel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Melakukan Analisa Statistik</vt:lpstr>
      <vt:lpstr>METODE ASSOSIASI</vt:lpstr>
      <vt:lpstr>ANALISIS KETERGANTUNGAN</vt:lpstr>
      <vt:lpstr>ANALISIS PERBANDINGAN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MOTIVASI, PERSEPSI DAN SIKAP</dc:title>
  <dc:creator>Dedi</dc:creator>
  <cp:lastModifiedBy>Presario B1900</cp:lastModifiedBy>
  <cp:revision>204</cp:revision>
  <dcterms:created xsi:type="dcterms:W3CDTF">2007-11-09T16:24:19Z</dcterms:created>
  <dcterms:modified xsi:type="dcterms:W3CDTF">2012-04-20T22:10:31Z</dcterms:modified>
</cp:coreProperties>
</file>