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8BF871D-9557-4E8C-8FC6-66B6823FE097}" type="datetimeFigureOut">
              <a:rPr lang="id-ID" smtClean="0"/>
              <a:pPr/>
              <a:t>24/03/2012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id-ID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E75327E-2ECB-40AB-9AAE-FE900492A1D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871D-9557-4E8C-8FC6-66B6823FE097}" type="datetimeFigureOut">
              <a:rPr lang="id-ID" smtClean="0"/>
              <a:pPr/>
              <a:t>24/03/2012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5327E-2ECB-40AB-9AAE-FE900492A1D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871D-9557-4E8C-8FC6-66B6823FE097}" type="datetimeFigureOut">
              <a:rPr lang="id-ID" smtClean="0"/>
              <a:pPr/>
              <a:t>24/03/2012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5327E-2ECB-40AB-9AAE-FE900492A1D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8BF871D-9557-4E8C-8FC6-66B6823FE097}" type="datetimeFigureOut">
              <a:rPr lang="id-ID" smtClean="0"/>
              <a:pPr/>
              <a:t>24/03/2012</a:t>
            </a:fld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E75327E-2ECB-40AB-9AAE-FE900492A1D7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8BF871D-9557-4E8C-8FC6-66B6823FE097}" type="datetimeFigureOut">
              <a:rPr lang="id-ID" smtClean="0"/>
              <a:pPr/>
              <a:t>24/03/2012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id-ID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E75327E-2ECB-40AB-9AAE-FE900492A1D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871D-9557-4E8C-8FC6-66B6823FE097}" type="datetimeFigureOut">
              <a:rPr lang="id-ID" smtClean="0"/>
              <a:pPr/>
              <a:t>24/03/2012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5327E-2ECB-40AB-9AAE-FE900492A1D7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871D-9557-4E8C-8FC6-66B6823FE097}" type="datetimeFigureOut">
              <a:rPr lang="id-ID" smtClean="0"/>
              <a:pPr/>
              <a:t>24/03/2012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5327E-2ECB-40AB-9AAE-FE900492A1D7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8BF871D-9557-4E8C-8FC6-66B6823FE097}" type="datetimeFigureOut">
              <a:rPr lang="id-ID" smtClean="0"/>
              <a:pPr/>
              <a:t>24/03/2012</a:t>
            </a:fld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E75327E-2ECB-40AB-9AAE-FE900492A1D7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871D-9557-4E8C-8FC6-66B6823FE097}" type="datetimeFigureOut">
              <a:rPr lang="id-ID" smtClean="0"/>
              <a:pPr/>
              <a:t>24/03/2012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5327E-2ECB-40AB-9AAE-FE900492A1D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8BF871D-9557-4E8C-8FC6-66B6823FE097}" type="datetimeFigureOut">
              <a:rPr lang="id-ID" smtClean="0"/>
              <a:pPr/>
              <a:t>24/03/2012</a:t>
            </a:fld>
            <a:endParaRPr lang="id-ID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E75327E-2ECB-40AB-9AAE-FE900492A1D7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8BF871D-9557-4E8C-8FC6-66B6823FE097}" type="datetimeFigureOut">
              <a:rPr lang="id-ID" smtClean="0"/>
              <a:pPr/>
              <a:t>24/03/2012</a:t>
            </a:fld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E75327E-2ECB-40AB-9AAE-FE900492A1D7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8BF871D-9557-4E8C-8FC6-66B6823FE097}" type="datetimeFigureOut">
              <a:rPr lang="id-ID" smtClean="0"/>
              <a:pPr/>
              <a:t>24/03/2012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E75327E-2ECB-40AB-9AAE-FE900492A1D7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d-ID" b="1" dirty="0"/>
              <a:t>Metodologi dan Jenis Penelitian</a:t>
            </a: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pengetahuan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Metodologi penelitian &amp; metode penelitian</a:t>
            </a:r>
            <a:endParaRPr lang="id-ID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Perbedaan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Metodologi penelitian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Pembahasan mengenai konsep teoritik berbagai metode, kelebihan dan kekurangannya.</a:t>
            </a:r>
          </a:p>
          <a:p>
            <a:r>
              <a:rPr lang="id-ID" dirty="0" smtClean="0"/>
              <a:t>Dalam penelitian</a:t>
            </a:r>
            <a:r>
              <a:rPr lang="id-ID" dirty="0" smtClean="0">
                <a:sym typeface="Wingdings" pitchFamily="2" charset="2"/>
              </a:rPr>
              <a:t> pemilihan metode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Metode penelitian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Mengemukakan secara teknis cara / metode yang digunakan dalam penelitian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Metodologi vs metode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Metodologi </a:t>
            </a:r>
            <a:r>
              <a:rPr lang="id-ID" dirty="0" smtClean="0">
                <a:sym typeface="Wingdings" pitchFamily="2" charset="2"/>
              </a:rPr>
              <a:t> metode ilmiah : langkah-langkah yang sistematis untuk memperoleh ilmu</a:t>
            </a:r>
          </a:p>
          <a:p>
            <a:r>
              <a:rPr lang="id-ID" dirty="0" smtClean="0">
                <a:sym typeface="Wingdings" pitchFamily="2" charset="2"/>
              </a:rPr>
              <a:t>Metode: prosedur/ cara mengetahui sesuatu dengan langkah sistematis tersebut.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Langkah-langkah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Mengidentifikasi dan merumuskan masalah</a:t>
            </a:r>
          </a:p>
          <a:p>
            <a:r>
              <a:rPr lang="id-ID" dirty="0" smtClean="0"/>
              <a:t>Menyusun kerangka berfikir</a:t>
            </a:r>
          </a:p>
          <a:p>
            <a:r>
              <a:rPr lang="id-ID" dirty="0" smtClean="0"/>
              <a:t>Merumuskan hipotesis</a:t>
            </a:r>
          </a:p>
          <a:p>
            <a:r>
              <a:rPr lang="id-ID" dirty="0" smtClean="0"/>
              <a:t>Menguji hipotesis</a:t>
            </a:r>
          </a:p>
          <a:p>
            <a:r>
              <a:rPr lang="id-ID" dirty="0" smtClean="0"/>
              <a:t>Melakukan pembahasan</a:t>
            </a:r>
          </a:p>
          <a:p>
            <a:r>
              <a:rPr lang="id-ID" dirty="0" smtClean="0"/>
              <a:t>Membuat kesimpulan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2844" y="1357296"/>
          <a:ext cx="8715437" cy="2437464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2904433"/>
                <a:gridCol w="2905502"/>
                <a:gridCol w="2905502"/>
              </a:tblGrid>
              <a:tr h="6093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 dirty="0"/>
                        <a:t>Pendapat ahli I</a:t>
                      </a:r>
                      <a:endParaRPr lang="id-ID" sz="2400" dirty="0"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 dirty="0"/>
                        <a:t>Pendapat ahli II</a:t>
                      </a:r>
                      <a:endParaRPr lang="id-ID" sz="2400" dirty="0"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/>
                        <a:t>Pendapat ahli III</a:t>
                      </a:r>
                      <a:endParaRPr lang="id-ID" sz="2400"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609366">
                <a:tc>
                  <a:txBody>
                    <a:bodyPr/>
                    <a:lstStyle/>
                    <a:p>
                      <a:pPr marL="342900" lvl="0" indent="-342900" rtl="0">
                        <a:spcAft>
                          <a:spcPts val="0"/>
                        </a:spcAft>
                        <a:buFont typeface="+mj-lt"/>
                        <a:buAutoNum type="alphaLcParenR"/>
                        <a:tabLst>
                          <a:tab pos="215900" algn="l"/>
                        </a:tabLst>
                      </a:pPr>
                      <a:r>
                        <a:rPr lang="id-ID" sz="2400"/>
                        <a:t>murni</a:t>
                      </a:r>
                      <a:endParaRPr lang="id-ID" sz="2400"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rtl="0">
                        <a:spcAft>
                          <a:spcPts val="0"/>
                        </a:spcAft>
                        <a:buFont typeface="+mj-lt"/>
                        <a:buAutoNum type="alphaLcParenR"/>
                        <a:tabLst>
                          <a:tab pos="215900" algn="l"/>
                        </a:tabLst>
                      </a:pPr>
                      <a:r>
                        <a:rPr lang="id-ID" sz="2400" dirty="0"/>
                        <a:t>eksplanatoris</a:t>
                      </a:r>
                      <a:endParaRPr lang="id-ID" sz="2400" dirty="0"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rtl="0">
                        <a:spcAft>
                          <a:spcPts val="0"/>
                        </a:spcAft>
                        <a:buFont typeface="+mj-lt"/>
                        <a:buAutoNum type="alphaLcParenR"/>
                        <a:tabLst>
                          <a:tab pos="215900" algn="l"/>
                        </a:tabLst>
                      </a:pPr>
                      <a:r>
                        <a:rPr lang="id-ID" sz="2400" dirty="0"/>
                        <a:t>eksploratif</a:t>
                      </a:r>
                      <a:endParaRPr lang="id-ID" sz="2400" dirty="0"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609366">
                <a:tc>
                  <a:txBody>
                    <a:bodyPr/>
                    <a:lstStyle/>
                    <a:p>
                      <a:pPr marL="342900" lvl="0" indent="-342900" rtl="0">
                        <a:spcAft>
                          <a:spcPts val="0"/>
                        </a:spcAft>
                        <a:buFont typeface="+mj-lt"/>
                        <a:buAutoNum type="alphaLcParenR"/>
                        <a:tabLst>
                          <a:tab pos="215900" algn="l"/>
                        </a:tabLst>
                      </a:pPr>
                      <a:r>
                        <a:rPr lang="id-ID" sz="2400"/>
                        <a:t>terapan</a:t>
                      </a:r>
                      <a:endParaRPr lang="id-ID" sz="2400"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rtl="0">
                        <a:spcAft>
                          <a:spcPts val="0"/>
                        </a:spcAft>
                        <a:buFont typeface="+mj-lt"/>
                        <a:buAutoNum type="alphaLcParenR"/>
                        <a:tabLst>
                          <a:tab pos="215900" algn="l"/>
                        </a:tabLst>
                      </a:pPr>
                      <a:r>
                        <a:rPr lang="id-ID" sz="2400"/>
                        <a:t>deskriptif</a:t>
                      </a:r>
                      <a:endParaRPr lang="id-ID" sz="2400"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rtl="0">
                        <a:spcAft>
                          <a:spcPts val="0"/>
                        </a:spcAft>
                        <a:buFont typeface="+mj-lt"/>
                        <a:buAutoNum type="alphaLcParenR"/>
                        <a:tabLst>
                          <a:tab pos="215900" algn="l"/>
                        </a:tabLst>
                      </a:pPr>
                      <a:r>
                        <a:rPr lang="id-ID" sz="2400" dirty="0"/>
                        <a:t>pengembangan</a:t>
                      </a:r>
                      <a:endParaRPr lang="id-ID" sz="2400" dirty="0"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6093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id-ID" sz="2400"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rtl="0">
                        <a:spcAft>
                          <a:spcPts val="0"/>
                        </a:spcAft>
                        <a:buFont typeface="+mj-lt"/>
                        <a:buAutoNum type="alphaLcParenR"/>
                        <a:tabLst>
                          <a:tab pos="215900" algn="l"/>
                        </a:tabLst>
                      </a:pPr>
                      <a:r>
                        <a:rPr lang="id-ID" sz="2400"/>
                        <a:t>eksperimental</a:t>
                      </a:r>
                      <a:endParaRPr lang="id-ID" sz="2400"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rtl="0">
                        <a:spcAft>
                          <a:spcPts val="0"/>
                        </a:spcAft>
                        <a:buFont typeface="+mj-lt"/>
                        <a:buAutoNum type="alphaLcParenR"/>
                        <a:tabLst>
                          <a:tab pos="215900" algn="l"/>
                        </a:tabLst>
                      </a:pPr>
                      <a:r>
                        <a:rPr lang="id-ID" sz="2400" dirty="0"/>
                        <a:t>verifikasi</a:t>
                      </a:r>
                      <a:endParaRPr lang="id-ID" sz="2400" dirty="0"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428604"/>
            <a:ext cx="87154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800" dirty="0" smtClean="0"/>
              <a:t>JENIS PENELITIAN BERDASARKAN TUJUAN</a:t>
            </a:r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Jenis penelitian </a:t>
            </a:r>
            <a:br>
              <a:rPr lang="id-ID" dirty="0" smtClean="0"/>
            </a:br>
            <a:r>
              <a:rPr lang="id-ID" dirty="0" smtClean="0"/>
              <a:t>BERDASARKAN PENDEKATAN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369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/>
                <a:gridCol w="3733800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 dirty="0">
                          <a:latin typeface="Segoe UI Symbol" pitchFamily="34" charset="0"/>
                          <a:ea typeface="Segoe UI Symbol" pitchFamily="34" charset="0"/>
                          <a:cs typeface="Arial"/>
                        </a:rPr>
                        <a:t>Pendapat ahli 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>
                          <a:latin typeface="Segoe UI Symbol" pitchFamily="34" charset="0"/>
                          <a:ea typeface="Segoe UI Symbol" pitchFamily="34" charset="0"/>
                          <a:cs typeface="Arial"/>
                        </a:rPr>
                        <a:t>Pendapat ahli II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457200" lvl="0" indent="-457200" rtl="0">
                        <a:spcAft>
                          <a:spcPts val="0"/>
                        </a:spcAft>
                        <a:buFont typeface="Wingdings" pitchFamily="2" charset="2"/>
                        <a:buChar char="§"/>
                        <a:tabLst>
                          <a:tab pos="215900" algn="l"/>
                        </a:tabLst>
                      </a:pPr>
                      <a:r>
                        <a:rPr lang="id-ID" sz="2400" i="1" dirty="0" smtClean="0">
                          <a:latin typeface="Segoe UI Symbol" pitchFamily="34" charset="0"/>
                          <a:ea typeface="Segoe UI Symbol" pitchFamily="34" charset="0"/>
                          <a:cs typeface="Arial"/>
                        </a:rPr>
                        <a:t>survey</a:t>
                      </a:r>
                      <a:endParaRPr lang="id-ID" sz="2400" i="1" dirty="0">
                        <a:latin typeface="Segoe UI Symbol" pitchFamily="34" charset="0"/>
                        <a:ea typeface="Segoe UI Symbol" pitchFamily="34" charset="0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rtl="0">
                        <a:spcAft>
                          <a:spcPts val="0"/>
                        </a:spcAft>
                        <a:buFont typeface="Wingdings" pitchFamily="2" charset="2"/>
                        <a:buChar char="§"/>
                        <a:tabLst>
                          <a:tab pos="215900" algn="l"/>
                        </a:tabLst>
                      </a:pPr>
                      <a:r>
                        <a:rPr lang="id-ID" sz="2400" i="1" dirty="0">
                          <a:latin typeface="Segoe UI Symbol" pitchFamily="34" charset="0"/>
                          <a:ea typeface="Segoe UI Symbol" pitchFamily="34" charset="0"/>
                          <a:cs typeface="Arial"/>
                        </a:rPr>
                        <a:t>longitudinal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457200" lvl="0" indent="-457200" rtl="0">
                        <a:spcAft>
                          <a:spcPts val="0"/>
                        </a:spcAft>
                        <a:buFont typeface="Wingdings" pitchFamily="2" charset="2"/>
                        <a:buChar char="§"/>
                        <a:tabLst>
                          <a:tab pos="215900" algn="l"/>
                        </a:tabLst>
                      </a:pPr>
                      <a:r>
                        <a:rPr lang="id-ID" sz="2400" i="1" dirty="0">
                          <a:latin typeface="Segoe UI Symbol" pitchFamily="34" charset="0"/>
                          <a:ea typeface="Segoe UI Symbol" pitchFamily="34" charset="0"/>
                          <a:cs typeface="Arial"/>
                        </a:rPr>
                        <a:t>ex </a:t>
                      </a:r>
                      <a:r>
                        <a:rPr lang="id-ID" sz="2400" i="1" dirty="0" smtClean="0">
                          <a:latin typeface="Segoe UI Symbol" pitchFamily="34" charset="0"/>
                          <a:ea typeface="Segoe UI Symbol" pitchFamily="34" charset="0"/>
                          <a:cs typeface="Arial"/>
                        </a:rPr>
                        <a:t>post factor </a:t>
                      </a:r>
                      <a:r>
                        <a:rPr lang="id-ID" sz="2400" i="1" dirty="0">
                          <a:latin typeface="Segoe UI Symbol" pitchFamily="34" charset="0"/>
                          <a:ea typeface="Segoe UI Symbol" pitchFamily="34" charset="0"/>
                          <a:cs typeface="Arial"/>
                        </a:rPr>
                        <a:t>c</a:t>
                      </a:r>
                      <a:r>
                        <a:rPr lang="id-ID" sz="2400" i="1" dirty="0" smtClean="0">
                          <a:latin typeface="Segoe UI Symbol" pitchFamily="34" charset="0"/>
                          <a:ea typeface="Segoe UI Symbol" pitchFamily="34" charset="0"/>
                          <a:cs typeface="Arial"/>
                        </a:rPr>
                        <a:t>ausal comparative</a:t>
                      </a:r>
                      <a:endParaRPr lang="id-ID" sz="2400" i="1" dirty="0">
                        <a:latin typeface="Segoe UI Symbol" pitchFamily="34" charset="0"/>
                        <a:ea typeface="Segoe UI Symbol" pitchFamily="34" charset="0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rtl="0">
                        <a:spcAft>
                          <a:spcPts val="0"/>
                        </a:spcAft>
                        <a:buFont typeface="Wingdings" pitchFamily="2" charset="2"/>
                        <a:buChar char="§"/>
                        <a:tabLst>
                          <a:tab pos="215900" algn="l"/>
                        </a:tabLst>
                      </a:pPr>
                      <a:r>
                        <a:rPr lang="id-ID" sz="2400" i="1" dirty="0">
                          <a:latin typeface="Segoe UI Symbol" pitchFamily="34" charset="0"/>
                          <a:ea typeface="Segoe UI Symbol" pitchFamily="34" charset="0"/>
                          <a:cs typeface="Arial"/>
                        </a:rPr>
                        <a:t>cross sectional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457200" lvl="0" indent="-457200" rtl="0">
                        <a:spcAft>
                          <a:spcPts val="0"/>
                        </a:spcAft>
                        <a:buFont typeface="Wingdings" pitchFamily="2" charset="2"/>
                        <a:buChar char="§"/>
                        <a:tabLst>
                          <a:tab pos="215900" algn="l"/>
                        </a:tabLst>
                      </a:pPr>
                      <a:r>
                        <a:rPr lang="id-ID" sz="2400" i="1" dirty="0" smtClean="0">
                          <a:latin typeface="Segoe UI Symbol" pitchFamily="34" charset="0"/>
                          <a:ea typeface="Segoe UI Symbol" pitchFamily="34" charset="0"/>
                          <a:cs typeface="Arial"/>
                        </a:rPr>
                        <a:t>experiment</a:t>
                      </a:r>
                      <a:endParaRPr lang="id-ID" sz="2400" i="1" dirty="0">
                        <a:latin typeface="Segoe UI Symbol" pitchFamily="34" charset="0"/>
                        <a:ea typeface="Segoe UI Symbol" pitchFamily="34" charset="0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id-ID" sz="2400" dirty="0">
                        <a:latin typeface="Segoe UI Symbol" pitchFamily="34" charset="0"/>
                        <a:ea typeface="Segoe UI Symbol" pitchFamily="34" charset="0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457200" lvl="0" indent="-457200" rtl="0">
                        <a:spcAft>
                          <a:spcPts val="0"/>
                        </a:spcAft>
                        <a:buFont typeface="Wingdings" pitchFamily="2" charset="2"/>
                        <a:buChar char="§"/>
                        <a:tabLst>
                          <a:tab pos="215900" algn="l"/>
                        </a:tabLst>
                      </a:pPr>
                      <a:r>
                        <a:rPr lang="id-ID" sz="2400" dirty="0">
                          <a:latin typeface="Segoe UI Symbol" pitchFamily="34" charset="0"/>
                          <a:ea typeface="Segoe UI Symbol" pitchFamily="34" charset="0"/>
                          <a:cs typeface="Arial"/>
                        </a:rPr>
                        <a:t>naturalistik (kualitatif)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id-ID" sz="2400" dirty="0">
                        <a:latin typeface="Segoe UI Symbol" pitchFamily="34" charset="0"/>
                        <a:ea typeface="Segoe UI Symbol" pitchFamily="34" charset="0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457200" lvl="0" indent="-457200" rtl="0">
                        <a:spcAft>
                          <a:spcPts val="0"/>
                        </a:spcAft>
                        <a:buFont typeface="Wingdings" pitchFamily="2" charset="2"/>
                        <a:buChar char="§"/>
                        <a:tabLst>
                          <a:tab pos="215900" algn="l"/>
                        </a:tabLst>
                      </a:pPr>
                      <a:r>
                        <a:rPr lang="id-ID" sz="2400" i="1" dirty="0">
                          <a:latin typeface="Segoe UI Symbol" pitchFamily="34" charset="0"/>
                          <a:ea typeface="Segoe UI Symbol" pitchFamily="34" charset="0"/>
                          <a:cs typeface="Arial"/>
                        </a:rPr>
                        <a:t>policy</a:t>
                      </a:r>
                      <a:r>
                        <a:rPr lang="id-ID" sz="2400" dirty="0">
                          <a:latin typeface="Segoe UI Symbol" pitchFamily="34" charset="0"/>
                          <a:ea typeface="Segoe UI Symbol" pitchFamily="34" charset="0"/>
                          <a:cs typeface="Arial"/>
                        </a:rPr>
                        <a:t> </a:t>
                      </a:r>
                      <a:r>
                        <a:rPr lang="id-ID" sz="2400" i="1" dirty="0">
                          <a:latin typeface="Segoe UI Symbol" pitchFamily="34" charset="0"/>
                          <a:ea typeface="Segoe UI Symbol" pitchFamily="34" charset="0"/>
                          <a:cs typeface="Arial"/>
                        </a:rPr>
                        <a:t>research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id-ID" sz="2400" dirty="0">
                        <a:latin typeface="Segoe UI Symbol" pitchFamily="34" charset="0"/>
                        <a:ea typeface="Segoe UI Symbol" pitchFamily="34" charset="0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457200" lvl="0" indent="-457200" rtl="0">
                        <a:spcAft>
                          <a:spcPts val="0"/>
                        </a:spcAft>
                        <a:buFont typeface="Wingdings" pitchFamily="2" charset="2"/>
                        <a:buChar char="§"/>
                        <a:tabLst>
                          <a:tab pos="215900" algn="l"/>
                        </a:tabLst>
                      </a:pPr>
                      <a:r>
                        <a:rPr lang="id-ID" sz="2400" i="1" dirty="0">
                          <a:latin typeface="Segoe UI Symbol" pitchFamily="34" charset="0"/>
                          <a:ea typeface="Segoe UI Symbol" pitchFamily="34" charset="0"/>
                          <a:cs typeface="Arial"/>
                        </a:rPr>
                        <a:t>action research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id-ID" sz="2400" dirty="0">
                        <a:latin typeface="Segoe UI Symbol" pitchFamily="34" charset="0"/>
                        <a:ea typeface="Segoe UI Symbol" pitchFamily="34" charset="0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457200" lvl="0" indent="-457200" rtl="0">
                        <a:spcAft>
                          <a:spcPts val="0"/>
                        </a:spcAft>
                        <a:buFont typeface="Wingdings" pitchFamily="2" charset="2"/>
                        <a:buChar char="§"/>
                        <a:tabLst>
                          <a:tab pos="215900" algn="l"/>
                        </a:tabLst>
                      </a:pPr>
                      <a:r>
                        <a:rPr lang="id-ID" sz="2400" i="1" dirty="0">
                          <a:latin typeface="Segoe UI Symbol" pitchFamily="34" charset="0"/>
                          <a:ea typeface="Segoe UI Symbol" pitchFamily="34" charset="0"/>
                          <a:cs typeface="Arial"/>
                        </a:rPr>
                        <a:t>evaluation research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id-ID" sz="2400" dirty="0">
                        <a:latin typeface="Segoe UI Symbol" pitchFamily="34" charset="0"/>
                        <a:ea typeface="Segoe UI Symbol" pitchFamily="34" charset="0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457200" lvl="0" indent="-457200" rtl="0">
                        <a:spcAft>
                          <a:spcPts val="0"/>
                        </a:spcAft>
                        <a:buFont typeface="Wingdings" pitchFamily="2" charset="2"/>
                        <a:buChar char="§"/>
                        <a:tabLst>
                          <a:tab pos="215900" algn="l"/>
                        </a:tabLst>
                      </a:pPr>
                      <a:r>
                        <a:rPr lang="id-ID" sz="2400" dirty="0">
                          <a:latin typeface="Segoe UI Symbol" pitchFamily="34" charset="0"/>
                          <a:ea typeface="Segoe UI Symbol" pitchFamily="34" charset="0"/>
                          <a:cs typeface="Arial"/>
                        </a:rPr>
                        <a:t>sejarah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id-ID" sz="2400" dirty="0">
                        <a:latin typeface="Segoe UI Symbol" pitchFamily="34" charset="0"/>
                        <a:ea typeface="Segoe UI Symbol" pitchFamily="34" charset="0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Jenis penelitian berdasarkan DATA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KUANTITATIF</a:t>
            </a:r>
          </a:p>
          <a:p>
            <a:r>
              <a:rPr lang="id-ID" dirty="0" smtClean="0"/>
              <a:t>KUALITATIF</a:t>
            </a:r>
          </a:p>
          <a:p>
            <a:r>
              <a:rPr lang="id-ID" dirty="0" smtClean="0"/>
              <a:t>CAMPURAN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id-ID" dirty="0" smtClean="0"/>
              <a:t>Teori </a:t>
            </a:r>
            <a:r>
              <a:rPr lang="id-ID" dirty="0"/>
              <a:t>koherensi </a:t>
            </a:r>
            <a:endParaRPr lang="id-ID" dirty="0" smtClean="0"/>
          </a:p>
          <a:p>
            <a:pPr marL="457200" indent="-457200">
              <a:buFont typeface="+mj-lt"/>
              <a:buAutoNum type="arabicPeriod"/>
            </a:pPr>
            <a:r>
              <a:rPr lang="id-ID" dirty="0" smtClean="0"/>
              <a:t>Teori korespondensi</a:t>
            </a:r>
            <a:r>
              <a:rPr lang="id-ID" dirty="0"/>
              <a:t> </a:t>
            </a:r>
          </a:p>
          <a:p>
            <a:pPr>
              <a:buNone/>
            </a:pPr>
            <a:endParaRPr lang="id-ID" dirty="0"/>
          </a:p>
          <a:p>
            <a:endParaRPr lang="id-ID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Kriteria kebenaran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Teori koherensi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sesuatu dianggap benar bila koheren (konsisten) dengan pengetahuan yang terlebih dahulu ada dan sudah dibuktikan kebenarannya </a:t>
            </a:r>
          </a:p>
          <a:p>
            <a:r>
              <a:rPr lang="id-ID" dirty="0" smtClean="0">
                <a:sym typeface="Wingdings"/>
              </a:rPr>
              <a:t></a:t>
            </a:r>
            <a:r>
              <a:rPr lang="id-ID" dirty="0" smtClean="0"/>
              <a:t> deduktif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285852" y="274638"/>
            <a:ext cx="6943748" cy="1143000"/>
          </a:xfrm>
        </p:spPr>
        <p:txBody>
          <a:bodyPr/>
          <a:lstStyle/>
          <a:p>
            <a:r>
              <a:rPr lang="id-ID" dirty="0" smtClean="0"/>
              <a:t>Teori koherensi</a:t>
            </a:r>
            <a:endParaRPr lang="id-ID" dirty="0"/>
          </a:p>
        </p:txBody>
      </p:sp>
      <p:sp>
        <p:nvSpPr>
          <p:cNvPr id="6" name="Oval 5"/>
          <p:cNvSpPr/>
          <p:nvPr/>
        </p:nvSpPr>
        <p:spPr>
          <a:xfrm>
            <a:off x="785786" y="1857364"/>
            <a:ext cx="2714644" cy="1143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TextBox 6"/>
          <p:cNvSpPr txBox="1"/>
          <p:nvPr/>
        </p:nvSpPr>
        <p:spPr>
          <a:xfrm>
            <a:off x="1142976" y="2071678"/>
            <a:ext cx="2214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dirty="0" smtClean="0"/>
              <a:t>Pengetahuan yang benar</a:t>
            </a:r>
            <a:endParaRPr lang="id-ID" dirty="0"/>
          </a:p>
        </p:txBody>
      </p:sp>
      <p:sp>
        <p:nvSpPr>
          <p:cNvPr id="8" name="Oval 7"/>
          <p:cNvSpPr/>
          <p:nvPr/>
        </p:nvSpPr>
        <p:spPr>
          <a:xfrm>
            <a:off x="6143636" y="1928802"/>
            <a:ext cx="2428892" cy="1143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TextBox 9"/>
          <p:cNvSpPr txBox="1"/>
          <p:nvPr/>
        </p:nvSpPr>
        <p:spPr>
          <a:xfrm>
            <a:off x="6429388" y="2143116"/>
            <a:ext cx="2071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dirty="0" smtClean="0"/>
              <a:t>Pengetahuan benar?</a:t>
            </a:r>
            <a:endParaRPr lang="id-ID" dirty="0"/>
          </a:p>
        </p:txBody>
      </p:sp>
      <p:cxnSp>
        <p:nvCxnSpPr>
          <p:cNvPr id="12" name="Straight Arrow Connector 11"/>
          <p:cNvCxnSpPr/>
          <p:nvPr/>
        </p:nvCxnSpPr>
        <p:spPr>
          <a:xfrm rot="10800000">
            <a:off x="3714744" y="2500306"/>
            <a:ext cx="2357454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42910" y="3143248"/>
            <a:ext cx="32861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000" b="1" dirty="0" smtClean="0"/>
              <a:t>Kebenarannya sudah dibuktikan</a:t>
            </a:r>
            <a:endParaRPr lang="id-ID" sz="2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286380" y="3071810"/>
            <a:ext cx="32861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Pengetahuan ini benar bila konsisten dengan pengetahuan yang sudah ada dan sudah dibuktikan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1285860"/>
            <a:ext cx="85011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800" dirty="0" smtClean="0"/>
              <a:t>Deductive reasoning (pemikiran deduktif)</a:t>
            </a:r>
            <a:endParaRPr lang="id-ID" sz="2800" dirty="0"/>
          </a:p>
        </p:txBody>
      </p:sp>
      <p:sp>
        <p:nvSpPr>
          <p:cNvPr id="5" name="Oval 4"/>
          <p:cNvSpPr/>
          <p:nvPr/>
        </p:nvSpPr>
        <p:spPr>
          <a:xfrm>
            <a:off x="928662" y="2428868"/>
            <a:ext cx="2928958" cy="20002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TextBox 5"/>
          <p:cNvSpPr txBox="1"/>
          <p:nvPr/>
        </p:nvSpPr>
        <p:spPr>
          <a:xfrm>
            <a:off x="1428728" y="3000372"/>
            <a:ext cx="1928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800" dirty="0" smtClean="0"/>
              <a:t>umum</a:t>
            </a:r>
            <a:endParaRPr lang="id-ID" sz="2800" dirty="0"/>
          </a:p>
        </p:txBody>
      </p:sp>
      <p:sp>
        <p:nvSpPr>
          <p:cNvPr id="7" name="Oval 6"/>
          <p:cNvSpPr/>
          <p:nvPr/>
        </p:nvSpPr>
        <p:spPr>
          <a:xfrm>
            <a:off x="5572132" y="2786058"/>
            <a:ext cx="1428760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khusus</a:t>
            </a:r>
            <a:endParaRPr lang="id-ID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000496" y="3357562"/>
            <a:ext cx="1285884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Premis mayor : semua orang pasti mati</a:t>
            </a:r>
          </a:p>
          <a:p>
            <a:r>
              <a:rPr lang="id-ID" dirty="0" smtClean="0"/>
              <a:t>Premis minor : Akhmad adalah orang</a:t>
            </a:r>
          </a:p>
          <a:p>
            <a:r>
              <a:rPr lang="id-ID" dirty="0" smtClean="0"/>
              <a:t>Kesimpulan: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Teori korespondensi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(</a:t>
            </a:r>
            <a:r>
              <a:rPr lang="id-ID" i="1" dirty="0" smtClean="0"/>
              <a:t>theory of corespondence</a:t>
            </a:r>
            <a:r>
              <a:rPr lang="id-ID" dirty="0" smtClean="0"/>
              <a:t>)</a:t>
            </a:r>
          </a:p>
          <a:p>
            <a:r>
              <a:rPr lang="id-ID" dirty="0" smtClean="0"/>
              <a:t>Sesuatu disebut benar bila ada hubungan dengan sesuatu kenyataan yang memang benar</a:t>
            </a:r>
          </a:p>
          <a:p>
            <a:r>
              <a:rPr lang="id-ID" dirty="0" smtClean="0"/>
              <a:t>Pendekatan induktif </a:t>
            </a:r>
            <a:r>
              <a:rPr lang="id-ID" dirty="0" smtClean="0">
                <a:sym typeface="Wingdings" pitchFamily="2" charset="2"/>
              </a:rPr>
              <a:t> empirisme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Teori korespondensi</a:t>
            </a:r>
            <a:endParaRPr lang="id-ID" dirty="0"/>
          </a:p>
        </p:txBody>
      </p:sp>
      <p:sp>
        <p:nvSpPr>
          <p:cNvPr id="4" name="Oval 3"/>
          <p:cNvSpPr/>
          <p:nvPr/>
        </p:nvSpPr>
        <p:spPr>
          <a:xfrm>
            <a:off x="928662" y="2285992"/>
            <a:ext cx="2428892" cy="1357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Populasi</a:t>
            </a:r>
            <a:endParaRPr lang="id-ID" dirty="0"/>
          </a:p>
        </p:txBody>
      </p:sp>
      <p:sp>
        <p:nvSpPr>
          <p:cNvPr id="7" name="Oval 6"/>
          <p:cNvSpPr/>
          <p:nvPr/>
        </p:nvSpPr>
        <p:spPr>
          <a:xfrm>
            <a:off x="5500694" y="2571744"/>
            <a:ext cx="1357322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sampel</a:t>
            </a:r>
            <a:endParaRPr lang="id-ID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500430" y="2928934"/>
            <a:ext cx="1643074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5286380" y="1643050"/>
            <a:ext cx="1714512" cy="64294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rgbClr val="0070C0"/>
                </a:solidFill>
              </a:rPr>
              <a:t>Fakta empirik</a:t>
            </a:r>
            <a:endParaRPr lang="id-ID" dirty="0">
              <a:solidFill>
                <a:srgbClr val="0070C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357818" y="3357562"/>
            <a:ext cx="1714512" cy="7858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chemeClr val="accent2">
                    <a:lumMod val="50000"/>
                  </a:schemeClr>
                </a:solidFill>
              </a:rPr>
              <a:t>Statistika induktif/ inferensial</a:t>
            </a:r>
            <a:endParaRPr lang="id-ID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H0:</a:t>
            </a:r>
          </a:p>
          <a:p>
            <a:pPr>
              <a:buNone/>
            </a:pPr>
            <a:r>
              <a:rPr lang="id-ID" dirty="0" smtClean="0"/>
              <a:t>H1: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258</TotalTime>
  <Words>254</Words>
  <Application>Microsoft Office PowerPoint</Application>
  <PresentationFormat>On-screen Show (4:3)</PresentationFormat>
  <Paragraphs>78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Oriel</vt:lpstr>
      <vt:lpstr>Metodologi dan Jenis Penelitian </vt:lpstr>
      <vt:lpstr>Kriteria kebenaran</vt:lpstr>
      <vt:lpstr>Teori koherensi</vt:lpstr>
      <vt:lpstr>Teori koherensi</vt:lpstr>
      <vt:lpstr>Slide 5</vt:lpstr>
      <vt:lpstr>Contoh </vt:lpstr>
      <vt:lpstr>Teori korespondensi</vt:lpstr>
      <vt:lpstr>Teori korespondensi</vt:lpstr>
      <vt:lpstr>contoh</vt:lpstr>
      <vt:lpstr>Metodologi penelitian &amp; metode penelitian</vt:lpstr>
      <vt:lpstr>Metodologi penelitian</vt:lpstr>
      <vt:lpstr>Metode penelitian</vt:lpstr>
      <vt:lpstr>Metodologi vs metode</vt:lpstr>
      <vt:lpstr>Langkah-langkah</vt:lpstr>
      <vt:lpstr>Slide 15</vt:lpstr>
      <vt:lpstr>Jenis penelitian  BERDASARKAN PENDEKATAN</vt:lpstr>
      <vt:lpstr>Jenis penelitian berdasarkan DATA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Metodologi dan Jenis Penelitian</dc:title>
  <dc:creator>Lia</dc:creator>
  <cp:lastModifiedBy>Lia</cp:lastModifiedBy>
  <cp:revision>15</cp:revision>
  <dcterms:created xsi:type="dcterms:W3CDTF">2011-03-09T12:04:22Z</dcterms:created>
  <dcterms:modified xsi:type="dcterms:W3CDTF">2012-03-24T01:19:55Z</dcterms:modified>
</cp:coreProperties>
</file>