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BE72C-6D4E-45A1-85AF-BD80EA9D7D1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DF06D0-6EBC-49E2-BD10-1763FDEC4E6A}">
      <dgm:prSet phldrT="[Text]"/>
      <dgm:spPr/>
      <dgm:t>
        <a:bodyPr/>
        <a:lstStyle/>
        <a:p>
          <a:r>
            <a:rPr lang="id-ID" dirty="0" smtClean="0"/>
            <a:t>Tiap penelitian harus direncanakan</a:t>
          </a:r>
          <a:endParaRPr lang="id-ID" dirty="0"/>
        </a:p>
      </dgm:t>
    </dgm:pt>
    <dgm:pt modelId="{982930F2-C453-49AA-A208-7C09CA77F0A5}" type="parTrans" cxnId="{2FC73259-31D4-4C60-96A3-DBFB26582311}">
      <dgm:prSet/>
      <dgm:spPr/>
    </dgm:pt>
    <dgm:pt modelId="{E201FEE3-4FEE-4B20-81F3-34DF23A3903E}" type="sibTrans" cxnId="{2FC73259-31D4-4C60-96A3-DBFB26582311}">
      <dgm:prSet/>
      <dgm:spPr/>
    </dgm:pt>
    <dgm:pt modelId="{E2A8A208-9311-4B33-A426-AB596D653FE7}">
      <dgm:prSet phldrT="[Text]"/>
      <dgm:spPr/>
      <dgm:t>
        <a:bodyPr/>
        <a:lstStyle/>
        <a:p>
          <a:r>
            <a:rPr lang="id-ID" dirty="0" smtClean="0"/>
            <a:t>Disain penelitian</a:t>
          </a:r>
          <a:endParaRPr lang="id-ID" dirty="0"/>
        </a:p>
      </dgm:t>
    </dgm:pt>
    <dgm:pt modelId="{E4DF4C32-3625-403D-9F0A-E3147507F28D}" type="parTrans" cxnId="{78D659BC-7968-4166-B994-4BA3DE7168EF}">
      <dgm:prSet/>
      <dgm:spPr/>
    </dgm:pt>
    <dgm:pt modelId="{48F47332-4E35-4036-AAF8-7C34967FC6D5}" type="sibTrans" cxnId="{78D659BC-7968-4166-B994-4BA3DE7168EF}">
      <dgm:prSet/>
      <dgm:spPr/>
    </dgm:pt>
    <dgm:pt modelId="{E6148A76-08E1-4A36-B7FE-73117FD7FCAB}" type="pres">
      <dgm:prSet presAssocID="{193BE72C-6D4E-45A1-85AF-BD80EA9D7D13}" presName="CompostProcess" presStyleCnt="0">
        <dgm:presLayoutVars>
          <dgm:dir/>
          <dgm:resizeHandles val="exact"/>
        </dgm:presLayoutVars>
      </dgm:prSet>
      <dgm:spPr/>
    </dgm:pt>
    <dgm:pt modelId="{06C58D8E-50B9-444B-9E19-CF0DF8429F37}" type="pres">
      <dgm:prSet presAssocID="{193BE72C-6D4E-45A1-85AF-BD80EA9D7D13}" presName="arrow" presStyleLbl="bgShp" presStyleIdx="0" presStyleCnt="1"/>
      <dgm:spPr/>
    </dgm:pt>
    <dgm:pt modelId="{3BA74E48-DE37-40C7-AB3B-BF4EEDCED701}" type="pres">
      <dgm:prSet presAssocID="{193BE72C-6D4E-45A1-85AF-BD80EA9D7D13}" presName="linearProcess" presStyleCnt="0"/>
      <dgm:spPr/>
    </dgm:pt>
    <dgm:pt modelId="{95CD1A01-9195-4EAF-81AB-97D8140BCA6F}" type="pres">
      <dgm:prSet presAssocID="{6ADF06D0-6EBC-49E2-BD10-1763FDEC4E6A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5C6F1D0-0A62-43A8-9317-BAB0569FCC9F}" type="pres">
      <dgm:prSet presAssocID="{E201FEE3-4FEE-4B20-81F3-34DF23A3903E}" presName="sibTrans" presStyleCnt="0"/>
      <dgm:spPr/>
    </dgm:pt>
    <dgm:pt modelId="{EF3CB372-B08D-46B3-97D0-79790CA7B0AB}" type="pres">
      <dgm:prSet presAssocID="{E2A8A208-9311-4B33-A426-AB596D653FE7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11EB320-C84C-4F0C-AD04-72CD921C766C}" type="presOf" srcId="{E2A8A208-9311-4B33-A426-AB596D653FE7}" destId="{EF3CB372-B08D-46B3-97D0-79790CA7B0AB}" srcOrd="0" destOrd="0" presId="urn:microsoft.com/office/officeart/2005/8/layout/hProcess9"/>
    <dgm:cxn modelId="{78D659BC-7968-4166-B994-4BA3DE7168EF}" srcId="{193BE72C-6D4E-45A1-85AF-BD80EA9D7D13}" destId="{E2A8A208-9311-4B33-A426-AB596D653FE7}" srcOrd="1" destOrd="0" parTransId="{E4DF4C32-3625-403D-9F0A-E3147507F28D}" sibTransId="{48F47332-4E35-4036-AAF8-7C34967FC6D5}"/>
    <dgm:cxn modelId="{2FC73259-31D4-4C60-96A3-DBFB26582311}" srcId="{193BE72C-6D4E-45A1-85AF-BD80EA9D7D13}" destId="{6ADF06D0-6EBC-49E2-BD10-1763FDEC4E6A}" srcOrd="0" destOrd="0" parTransId="{982930F2-C453-49AA-A208-7C09CA77F0A5}" sibTransId="{E201FEE3-4FEE-4B20-81F3-34DF23A3903E}"/>
    <dgm:cxn modelId="{E61B9D6E-603B-4F81-BF2E-3A3C4CCA1F08}" type="presOf" srcId="{6ADF06D0-6EBC-49E2-BD10-1763FDEC4E6A}" destId="{95CD1A01-9195-4EAF-81AB-97D8140BCA6F}" srcOrd="0" destOrd="0" presId="urn:microsoft.com/office/officeart/2005/8/layout/hProcess9"/>
    <dgm:cxn modelId="{015E6BB7-A20F-4AB0-BC81-DF42F7EC7808}" type="presOf" srcId="{193BE72C-6D4E-45A1-85AF-BD80EA9D7D13}" destId="{E6148A76-08E1-4A36-B7FE-73117FD7FCAB}" srcOrd="0" destOrd="0" presId="urn:microsoft.com/office/officeart/2005/8/layout/hProcess9"/>
    <dgm:cxn modelId="{EACF6ECB-27C9-4EAF-9103-125EEE1BEF73}" type="presParOf" srcId="{E6148A76-08E1-4A36-B7FE-73117FD7FCAB}" destId="{06C58D8E-50B9-444B-9E19-CF0DF8429F37}" srcOrd="0" destOrd="0" presId="urn:microsoft.com/office/officeart/2005/8/layout/hProcess9"/>
    <dgm:cxn modelId="{4F322479-EBB6-4714-9589-567484017C44}" type="presParOf" srcId="{E6148A76-08E1-4A36-B7FE-73117FD7FCAB}" destId="{3BA74E48-DE37-40C7-AB3B-BF4EEDCED701}" srcOrd="1" destOrd="0" presId="urn:microsoft.com/office/officeart/2005/8/layout/hProcess9"/>
    <dgm:cxn modelId="{C8F4B507-7FC9-48B5-9A4D-3D754EE198E6}" type="presParOf" srcId="{3BA74E48-DE37-40C7-AB3B-BF4EEDCED701}" destId="{95CD1A01-9195-4EAF-81AB-97D8140BCA6F}" srcOrd="0" destOrd="0" presId="urn:microsoft.com/office/officeart/2005/8/layout/hProcess9"/>
    <dgm:cxn modelId="{2F17056F-8569-4A0E-BB3A-DCEC51CC59BC}" type="presParOf" srcId="{3BA74E48-DE37-40C7-AB3B-BF4EEDCED701}" destId="{85C6F1D0-0A62-43A8-9317-BAB0569FCC9F}" srcOrd="1" destOrd="0" presId="urn:microsoft.com/office/officeart/2005/8/layout/hProcess9"/>
    <dgm:cxn modelId="{609B06AD-ED57-4A4E-8E49-6376CB14A1D6}" type="presParOf" srcId="{3BA74E48-DE37-40C7-AB3B-BF4EEDCED701}" destId="{EF3CB372-B08D-46B3-97D0-79790CA7B0A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C58D8E-50B9-444B-9E19-CF0DF8429F37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CD1A01-9195-4EAF-81AB-97D8140BCA6F}">
      <dsp:nvSpPr>
        <dsp:cNvPr id="0" name=""/>
        <dsp:cNvSpPr/>
      </dsp:nvSpPr>
      <dsp:spPr>
        <a:xfrm>
          <a:off x="344760" y="1219199"/>
          <a:ext cx="26289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Tiap penelitian harus direncanakan</a:t>
          </a:r>
          <a:endParaRPr lang="id-ID" sz="2400" kern="1200" dirty="0"/>
        </a:p>
      </dsp:txBody>
      <dsp:txXfrm>
        <a:off x="344760" y="1219199"/>
        <a:ext cx="2628900" cy="1625600"/>
      </dsp:txXfrm>
    </dsp:sp>
    <dsp:sp modelId="{EF3CB372-B08D-46B3-97D0-79790CA7B0AB}">
      <dsp:nvSpPr>
        <dsp:cNvPr id="0" name=""/>
        <dsp:cNvSpPr/>
      </dsp:nvSpPr>
      <dsp:spPr>
        <a:xfrm>
          <a:off x="3122339" y="1219199"/>
          <a:ext cx="26289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Disain penelitian</a:t>
          </a:r>
          <a:endParaRPr lang="id-ID" sz="2400" kern="1200" dirty="0"/>
        </a:p>
      </dsp:txBody>
      <dsp:txXfrm>
        <a:off x="3122339" y="1219199"/>
        <a:ext cx="2628900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CC085B-804D-4603-B759-E6B00505F8E8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Desain penelitian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Metodologi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Kurang mendalam terutama dengan kuesioner</a:t>
            </a:r>
          </a:p>
          <a:p>
            <a:r>
              <a:rPr lang="id-ID" dirty="0" smtClean="0"/>
              <a:t>Pendapat yang disurvai mengandung emosi, dapat cepat berubah.</a:t>
            </a:r>
          </a:p>
          <a:p>
            <a:r>
              <a:rPr lang="id-ID" dirty="0" smtClean="0"/>
              <a:t>Tidak dijamin kuesioner dijawab oleh sampel.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Kekurangan survai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Penelitian mendalam tentang suatu aspek</a:t>
            </a:r>
          </a:p>
          <a:p>
            <a:r>
              <a:rPr lang="id-ID" dirty="0" smtClean="0"/>
              <a:t>Dapat dilakukan terhadap:</a:t>
            </a:r>
          </a:p>
          <a:p>
            <a:pPr lvl="1"/>
            <a:r>
              <a:rPr lang="id-ID" dirty="0" smtClean="0"/>
              <a:t>Individu, </a:t>
            </a:r>
          </a:p>
          <a:p>
            <a:pPr lvl="1"/>
            <a:r>
              <a:rPr lang="id-ID" dirty="0" smtClean="0"/>
              <a:t>Kelompok individu, </a:t>
            </a:r>
          </a:p>
          <a:p>
            <a:pPr lvl="1"/>
            <a:r>
              <a:rPr lang="id-ID" dirty="0" smtClean="0"/>
              <a:t>Sekelompok golongan,</a:t>
            </a:r>
          </a:p>
          <a:p>
            <a:pPr lvl="1"/>
            <a:r>
              <a:rPr lang="id-ID" dirty="0" smtClean="0"/>
              <a:t>Lingkungan hidup,</a:t>
            </a:r>
          </a:p>
          <a:p>
            <a:pPr lvl="1"/>
            <a:r>
              <a:rPr lang="id-ID" dirty="0" smtClean="0"/>
              <a:t>Lembaga.</a:t>
            </a:r>
          </a:p>
          <a:p>
            <a:pPr lvl="1"/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Studi kasus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Dapat menyelidiki setiap aspek kehidupan sosial.</a:t>
            </a:r>
          </a:p>
          <a:p>
            <a:r>
              <a:rPr lang="id-ID" dirty="0" smtClean="0"/>
              <a:t>Dapat menyelidiki aspek spesifik dari suatu topik secara mendalam.</a:t>
            </a:r>
          </a:p>
          <a:p>
            <a:r>
              <a:rPr lang="id-ID" dirty="0" smtClean="0"/>
              <a:t>Cara pengumpulan data dapat berupa:</a:t>
            </a:r>
          </a:p>
          <a:p>
            <a:pPr lvl="1"/>
            <a:r>
              <a:rPr lang="id-ID" dirty="0" smtClean="0"/>
              <a:t>Observasi,</a:t>
            </a:r>
          </a:p>
          <a:p>
            <a:pPr lvl="1"/>
            <a:r>
              <a:rPr lang="id-ID" dirty="0" smtClean="0"/>
              <a:t>Wawancara</a:t>
            </a:r>
          </a:p>
          <a:p>
            <a:pPr lvl="1"/>
            <a:r>
              <a:rPr lang="id-ID" dirty="0" smtClean="0"/>
              <a:t>Kuesioner</a:t>
            </a:r>
          </a:p>
          <a:p>
            <a:pPr lvl="1"/>
            <a:r>
              <a:rPr lang="id-ID" dirty="0" smtClean="0"/>
              <a:t>Studi dokumenter</a:t>
            </a:r>
          </a:p>
          <a:p>
            <a:r>
              <a:rPr lang="id-ID" dirty="0" smtClean="0"/>
              <a:t>Dapat menguji kebenaran teori</a:t>
            </a:r>
          </a:p>
          <a:p>
            <a:r>
              <a:rPr lang="id-ID" dirty="0" smtClean="0"/>
              <a:t>Biaya relatif murah, tergantung metode pengumpulan data.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 studi kasus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Karena spesifik, kemungkinan mencapai generalisasi terbatas.</a:t>
            </a:r>
          </a:p>
          <a:p>
            <a:r>
              <a:rPr lang="id-ID" dirty="0" smtClean="0"/>
              <a:t>Lebih lama daripada survai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Kekurangan studi kasus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eksperimen dilihat pengaruh variabel terhadap suatu kelompok dalam kondisi yang dikontrol secara ketat </a:t>
            </a:r>
            <a:r>
              <a:rPr lang="id-ID" dirty="0" smtClean="0">
                <a:sym typeface="Wingdings" pitchFamily="2" charset="2"/>
              </a:rPr>
              <a:t> kelompok eksperimen dan kelompok kontrol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Desain eksperimen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Sebagai pegangan</a:t>
            </a:r>
          </a:p>
          <a:p>
            <a:pPr lvl="1">
              <a:buNone/>
            </a:pPr>
            <a:r>
              <a:rPr lang="id-ID" dirty="0" smtClean="0"/>
              <a:t>Desain rumah </a:t>
            </a:r>
            <a:r>
              <a:rPr lang="id-ID" dirty="0" smtClean="0">
                <a:sym typeface="Wingdings" pitchFamily="2" charset="2"/>
              </a:rPr>
              <a:t> bentuk, ukuran, bahan biaya efektif &amp; efisien</a:t>
            </a:r>
          </a:p>
          <a:p>
            <a:pPr lvl="1">
              <a:buNone/>
            </a:pPr>
            <a:r>
              <a:rPr lang="id-ID" dirty="0" smtClean="0">
                <a:sym typeface="Wingdings" pitchFamily="2" charset="2"/>
              </a:rPr>
              <a:t>Desain penelitian  mutlak, pikirkan antara lain: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Populasi sasaran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Besar sampel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Prosedur pengumpulan data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Cara-cara menganalisis data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Perlu tidaknya analisis statistik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Cara mengambil kesimpulan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desain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Menentukan batas-batas penelitian yang terkait dengan tujuan penelitian. Desain selalu berhubungan erat dengan tujuan penelitian</a:t>
            </a:r>
          </a:p>
          <a:p>
            <a:r>
              <a:rPr lang="id-ID" dirty="0" smtClean="0"/>
              <a:t>Memberikan gambaran yang jelas tentang apa yang harus dilakukan, dapat memberikan gambaran kesulitan yang mungkin dihadapi.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desain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i="1" dirty="0" smtClean="0"/>
              <a:t>Eksploratoris</a:t>
            </a:r>
            <a:r>
              <a:rPr lang="id-ID" dirty="0" smtClean="0"/>
              <a:t> (menjajaki), menjajaki sesuatu yang belum dikenal atau hanya sedikit dikenal, misalnya: internet masuk desa</a:t>
            </a:r>
          </a:p>
          <a:p>
            <a:r>
              <a:rPr lang="id-ID" i="1" dirty="0" smtClean="0"/>
              <a:t>Deskriptif</a:t>
            </a:r>
            <a:r>
              <a:rPr lang="id-ID" dirty="0" smtClean="0"/>
              <a:t>: memberikan gambaran yang lebih jelas mengenai situasi. Dibandingkan dengan penelitian eksploratoris, penelitian deskriptif lebih spesifik dengan memusatkan pada aspek-aspek tertentu</a:t>
            </a:r>
            <a:r>
              <a:rPr lang="id-ID" dirty="0" smtClean="0">
                <a:sym typeface="Wingdings" pitchFamily="2" charset="2"/>
              </a:rPr>
              <a:t> hubungan antar berbagai variabel</a:t>
            </a:r>
          </a:p>
          <a:p>
            <a:r>
              <a:rPr lang="id-ID" i="1" dirty="0" smtClean="0">
                <a:sym typeface="Wingdings" pitchFamily="2" charset="2"/>
              </a:rPr>
              <a:t>Eksperimental</a:t>
            </a:r>
            <a:r>
              <a:rPr lang="id-ID" dirty="0" smtClean="0">
                <a:sym typeface="Wingdings" pitchFamily="2" charset="2"/>
              </a:rPr>
              <a:t>, mengadakan percobaan untuk menguji hipotesis. Eksperimen dilakukan pada kondisi dengan variabel-variabel yang dikontrol.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>
                <a:hlinkClick r:id="rId2" action="ppaction://hlinksldjump"/>
              </a:rPr>
              <a:t>Survai</a:t>
            </a:r>
            <a:endParaRPr lang="id-ID" sz="2800" dirty="0" smtClean="0"/>
          </a:p>
          <a:p>
            <a:r>
              <a:rPr lang="id-ID" sz="2800" dirty="0" smtClean="0"/>
              <a:t>Studi kasus</a:t>
            </a:r>
          </a:p>
          <a:p>
            <a:r>
              <a:rPr lang="id-ID" sz="2800" dirty="0" smtClean="0"/>
              <a:t>Eksperimen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desain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Bertujuan untuk mengumpulkan informasi tentang orang yang jumlahnya besar, dengan cara mewawancarai sejumlah kecil dari populasi orang tersebut.</a:t>
            </a:r>
          </a:p>
          <a:p>
            <a:r>
              <a:rPr lang="id-ID" sz="2800" dirty="0" smtClean="0"/>
              <a:t>Dilakukan untuk penelitian bersifat:</a:t>
            </a:r>
          </a:p>
          <a:p>
            <a:pPr lvl="1"/>
            <a:r>
              <a:rPr lang="id-ID" sz="2400" dirty="0" smtClean="0"/>
              <a:t>Eksploratif, </a:t>
            </a:r>
          </a:p>
          <a:p>
            <a:pPr lvl="1"/>
            <a:r>
              <a:rPr lang="id-ID" sz="2400" dirty="0" smtClean="0"/>
              <a:t>Deskriptif, </a:t>
            </a:r>
          </a:p>
          <a:p>
            <a:pPr lvl="1"/>
            <a:r>
              <a:rPr lang="id-ID" sz="2400" dirty="0" smtClean="0"/>
              <a:t>Eksperimental.</a:t>
            </a:r>
            <a:endParaRPr lang="id-ID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Desain survai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id-ID" sz="2800" dirty="0" smtClean="0"/>
              <a:t>Jumlah orang yang dijadikan sampel</a:t>
            </a:r>
          </a:p>
          <a:p>
            <a:pPr marL="457200" indent="-457200">
              <a:buFont typeface="+mj-lt"/>
              <a:buAutoNum type="alphaLcParenR"/>
            </a:pPr>
            <a:r>
              <a:rPr lang="id-ID" sz="2800" dirty="0" smtClean="0"/>
              <a:t>Taraf hingga mana sampel tersebut representatif</a:t>
            </a:r>
          </a:p>
          <a:p>
            <a:pPr marL="457200" indent="-457200">
              <a:buFont typeface="+mj-lt"/>
              <a:buAutoNum type="alphaLcParenR"/>
            </a:pPr>
            <a:r>
              <a:rPr lang="id-ID" sz="2800" dirty="0" smtClean="0"/>
              <a:t>Tingkat kepercayaan informasi yang diperoleh</a:t>
            </a:r>
            <a:endParaRPr lang="id-ID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Mutu survai, tergantung dari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800" dirty="0" smtClean="0"/>
              <a:t>Melibatkan sejumlah orang untuk mencapai generalisasi atau kesimpulan yang bersifat umum dan dapat dipertanggung jawabkan.</a:t>
            </a:r>
          </a:p>
          <a:p>
            <a:r>
              <a:rPr lang="id-ID" sz="2800" dirty="0" smtClean="0"/>
              <a:t>Teknik pengumpulan data dapat berupa angket (kuesioner), wawancara atau observasi</a:t>
            </a:r>
          </a:p>
          <a:p>
            <a:r>
              <a:rPr lang="id-ID" sz="2800" dirty="0" smtClean="0"/>
              <a:t>Sering diperoleh masalah yang tidak diduga </a:t>
            </a:r>
            <a:r>
              <a:rPr lang="id-ID" sz="2800" dirty="0" smtClean="0">
                <a:sym typeface="Wingdings" pitchFamily="2" charset="2"/>
              </a:rPr>
              <a:t> seperti eksploratoris</a:t>
            </a:r>
          </a:p>
          <a:p>
            <a:r>
              <a:rPr lang="id-ID" sz="2800" dirty="0" smtClean="0">
                <a:sym typeface="Wingdings" pitchFamily="2" charset="2"/>
              </a:rPr>
              <a:t>Peneliti dapat membenarkan atau menolak teori tertentu.</a:t>
            </a:r>
          </a:p>
          <a:p>
            <a:r>
              <a:rPr lang="id-ID" sz="2800" dirty="0" smtClean="0">
                <a:sym typeface="Wingdings" pitchFamily="2" charset="2"/>
              </a:rPr>
              <a:t>Relatif murah.</a:t>
            </a:r>
            <a:endParaRPr lang="id-ID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 survai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605</TotalTime>
  <Words>400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Desain penelitian </vt:lpstr>
      <vt:lpstr>Slide 2</vt:lpstr>
      <vt:lpstr>Manfaat desain penelitian</vt:lpstr>
      <vt:lpstr>Manfaat desain penelitian</vt:lpstr>
      <vt:lpstr>Tujuan penelitian</vt:lpstr>
      <vt:lpstr>Bentuk desain penelitian</vt:lpstr>
      <vt:lpstr>Desain survai</vt:lpstr>
      <vt:lpstr>Mutu survai, tergantung dari</vt:lpstr>
      <vt:lpstr>Kelebihan survai</vt:lpstr>
      <vt:lpstr>Kekurangan survai</vt:lpstr>
      <vt:lpstr>Studi kasus</vt:lpstr>
      <vt:lpstr>Kelebihan studi kasus</vt:lpstr>
      <vt:lpstr>Kekurangan studi kasus</vt:lpstr>
      <vt:lpstr>Desain eksperimen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Disain penelitian</dc:title>
  <dc:creator>Lia</dc:creator>
  <cp:lastModifiedBy>Lia</cp:lastModifiedBy>
  <cp:revision>16</cp:revision>
  <dcterms:created xsi:type="dcterms:W3CDTF">2011-03-29T05:34:08Z</dcterms:created>
  <dcterms:modified xsi:type="dcterms:W3CDTF">2012-03-09T07:32:11Z</dcterms:modified>
</cp:coreProperties>
</file>