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B684B-2386-4D0F-BD20-EEBF4D1C657D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8E797-604B-4C74-8299-15062F595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B684B-2386-4D0F-BD20-EEBF4D1C657D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8E797-604B-4C74-8299-15062F595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260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B684B-2386-4D0F-BD20-EEBF4D1C657D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8E797-604B-4C74-8299-15062F595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990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B684B-2386-4D0F-BD20-EEBF4D1C657D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8E797-604B-4C74-8299-15062F595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172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B684B-2386-4D0F-BD20-EEBF4D1C657D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8E797-604B-4C74-8299-15062F595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19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B684B-2386-4D0F-BD20-EEBF4D1C657D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8E797-604B-4C74-8299-15062F595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63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B684B-2386-4D0F-BD20-EEBF4D1C657D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8E797-604B-4C74-8299-15062F595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541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B684B-2386-4D0F-BD20-EEBF4D1C657D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8E797-604B-4C74-8299-15062F595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832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B684B-2386-4D0F-BD20-EEBF4D1C657D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8E797-604B-4C74-8299-15062F595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839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B684B-2386-4D0F-BD20-EEBF4D1C657D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8E797-604B-4C74-8299-15062F595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82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B684B-2386-4D0F-BD20-EEBF4D1C657D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8E797-604B-4C74-8299-15062F595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942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B684B-2386-4D0F-BD20-EEBF4D1C657D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8E797-604B-4C74-8299-15062F595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306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286000"/>
            <a:ext cx="6400800" cy="1752600"/>
          </a:xfrm>
        </p:spPr>
        <p:txBody>
          <a:bodyPr>
            <a:noAutofit/>
          </a:bodyPr>
          <a:lstStyle/>
          <a:p>
            <a:r>
              <a:rPr lang="en-US" sz="4400" dirty="0" smtClean="0"/>
              <a:t>UPAYA PENINGKATAN PRODUKTIVITAS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6425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dirumuskan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 </a:t>
            </a:r>
          </a:p>
          <a:p>
            <a:pPr algn="just"/>
            <a:endParaRPr lang="en-US" dirty="0"/>
          </a:p>
          <a:p>
            <a:pPr algn="ctr"/>
            <a:r>
              <a:rPr lang="en-US" b="1" dirty="0" smtClean="0"/>
              <a:t>TUGAS MANDIRI</a:t>
            </a:r>
          </a:p>
          <a:p>
            <a:pPr algn="just"/>
            <a:r>
              <a:rPr lang="en-US" b="1" dirty="0" smtClean="0"/>
              <a:t>BAGAIMANA STRATEGI DI BIDANG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b="1" dirty="0" smtClean="0"/>
              <a:t>PRODUKSI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b="1" dirty="0" smtClean="0"/>
              <a:t>PEMASARAN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b="1" dirty="0" smtClean="0"/>
              <a:t>PROMOSI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b="1" dirty="0" smtClean="0"/>
              <a:t>KEUANGAN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b="1" dirty="0" smtClean="0"/>
              <a:t>FUNGSIONAL LAINNYA (SEPERTI AKUNTANSI)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b="1" dirty="0" smtClean="0"/>
              <a:t>SDM</a:t>
            </a:r>
          </a:p>
          <a:p>
            <a:pPr marL="514350" indent="-514350" algn="just">
              <a:buFont typeface="+mj-lt"/>
              <a:buAutoNum type="arabicPeriod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34005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 smtClean="0"/>
              <a:t>MISAL STRATEGI BIDANG PRODUKSI ;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algn="just"/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mengandalakan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unggulan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kompetititf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meluncurkan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malukan</a:t>
            </a:r>
            <a:r>
              <a:rPr lang="en-US" dirty="0" smtClean="0"/>
              <a:t> </a:t>
            </a:r>
            <a:r>
              <a:rPr lang="en-US" dirty="0" err="1" smtClean="0"/>
              <a:t>diversifikasi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pPr algn="just"/>
            <a:r>
              <a:rPr lang="en-US" dirty="0" err="1" smtClean="0"/>
              <a:t>Opsi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Jawab</a:t>
            </a:r>
            <a:r>
              <a:rPr lang="en-US" dirty="0" smtClean="0"/>
              <a:t> :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i="1" dirty="0" smtClean="0"/>
              <a:t>(core competence)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01345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PEMAFAATAN TEKNOLOGI DAN PRODUKTIVITAS KERJA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Terobosan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di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sumbangan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dipungkiri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pesat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yang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beraneka</a:t>
            </a:r>
            <a:r>
              <a:rPr lang="en-US" dirty="0" smtClean="0"/>
              <a:t> </a:t>
            </a:r>
            <a:r>
              <a:rPr lang="en-US" dirty="0" err="1" smtClean="0"/>
              <a:t>ragam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terobosan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yang </a:t>
            </a:r>
            <a:r>
              <a:rPr lang="en-US" dirty="0" err="1" smtClean="0"/>
              <a:t>semakincanggih</a:t>
            </a:r>
            <a:r>
              <a:rPr lang="en-US" dirty="0" smtClean="0"/>
              <a:t>.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yang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, </a:t>
            </a:r>
            <a:r>
              <a:rPr lang="en-US" dirty="0" err="1" smtClean="0"/>
              <a:t>kemampuan</a:t>
            </a:r>
            <a:r>
              <a:rPr lang="en-US" dirty="0" smtClean="0"/>
              <a:t> yang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murah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3236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3657600"/>
          </a:xfrm>
        </p:spPr>
        <p:txBody>
          <a:bodyPr/>
          <a:lstStyle/>
          <a:p>
            <a:pPr algn="just"/>
            <a:r>
              <a:rPr lang="en-US" dirty="0" err="1"/>
              <a:t>Implikasinya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: proses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</a:p>
          <a:p>
            <a:pPr algn="just"/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mengorbankan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, </a:t>
            </a:r>
            <a:r>
              <a:rPr lang="en-US" dirty="0" err="1" smtClean="0"/>
              <a:t>cita-cita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di </a:t>
            </a:r>
            <a:r>
              <a:rPr lang="en-US" dirty="0" err="1" smtClean="0"/>
              <a:t>dalamnya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924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2763" indent="-512763" algn="just"/>
            <a:r>
              <a:rPr lang="en-US" sz="3200" b="1" dirty="0" smtClean="0"/>
              <a:t>B.	FAKTOR-FAKTOR PENENTU KEBERHASILAN UPAYA PENINGKATAN PRODUKTIVITAS 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penentu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diantaranya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etos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dipegang</a:t>
            </a:r>
            <a:r>
              <a:rPr lang="en-US" dirty="0" smtClean="0"/>
              <a:t> </a:t>
            </a:r>
            <a:r>
              <a:rPr lang="en-US" dirty="0" err="1" smtClean="0"/>
              <a:t>teguh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orang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>
                <a:solidFill>
                  <a:srgbClr val="FF0000"/>
                </a:solidFill>
              </a:rPr>
              <a:t>Etos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kerja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ialah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norma-norma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bersifat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mengikat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ditetapkan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secara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eksplisit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serta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praktek-praktek</a:t>
            </a:r>
            <a:r>
              <a:rPr lang="en-US" dirty="0" smtClean="0">
                <a:solidFill>
                  <a:srgbClr val="FF0000"/>
                </a:solidFill>
              </a:rPr>
              <a:t>  yang </a:t>
            </a:r>
            <a:r>
              <a:rPr lang="en-US" dirty="0" err="1" smtClean="0">
                <a:solidFill>
                  <a:srgbClr val="FF0000"/>
                </a:solidFill>
              </a:rPr>
              <a:t>diterima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diakui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sebagai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kebiasaan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wajar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untuk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dipertahankan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ditetapkan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dalam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kehidupan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kekaryaan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anggota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suatu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organisasi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217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rgbClr val="7030A0"/>
                </a:solidFill>
              </a:rPr>
              <a:t>Perbaikan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terus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menerus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baik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secara</a:t>
            </a:r>
            <a:r>
              <a:rPr lang="en-US" dirty="0" smtClean="0">
                <a:solidFill>
                  <a:srgbClr val="7030A0"/>
                </a:solidFill>
              </a:rPr>
              <a:t> internal </a:t>
            </a:r>
            <a:r>
              <a:rPr lang="en-US" dirty="0" err="1" smtClean="0">
                <a:solidFill>
                  <a:srgbClr val="7030A0"/>
                </a:solidFill>
              </a:rPr>
              <a:t>maupun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eksternal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en-US" dirty="0" err="1" smtClean="0"/>
              <a:t>Perubahan</a:t>
            </a:r>
            <a:r>
              <a:rPr lang="en-US" dirty="0" smtClean="0"/>
              <a:t> Internal </a:t>
            </a:r>
            <a:r>
              <a:rPr lang="en-US" dirty="0" err="1" smtClean="0"/>
              <a:t>contoh-contoh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yang </a:t>
            </a:r>
            <a:r>
              <a:rPr lang="en-US" dirty="0" err="1" smtClean="0"/>
              <a:t>ditanggapi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 algn="just"/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pPr algn="just"/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, (</a:t>
            </a:r>
            <a:r>
              <a:rPr lang="en-US" dirty="0" err="1" smtClean="0"/>
              <a:t>misalnya</a:t>
            </a:r>
            <a:r>
              <a:rPr lang="en-US" dirty="0" smtClean="0"/>
              <a:t> :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unggulan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diversifikasi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)</a:t>
            </a:r>
          </a:p>
          <a:p>
            <a:pPr algn="just"/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pemanfaatan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endParaRPr lang="en-US" dirty="0" smtClean="0"/>
          </a:p>
          <a:p>
            <a:pPr algn="just"/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praktek-praktek</a:t>
            </a:r>
            <a:r>
              <a:rPr lang="en-US" dirty="0" smtClean="0"/>
              <a:t> SDM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821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eriod" startAt="2"/>
            </a:pP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.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; </a:t>
            </a:r>
          </a:p>
          <a:p>
            <a:pPr algn="just"/>
            <a:r>
              <a:rPr lang="en-US" dirty="0" err="1" smtClean="0"/>
              <a:t>Perubahan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lambat</a:t>
            </a:r>
            <a:r>
              <a:rPr lang="en-US" dirty="0" smtClean="0"/>
              <a:t> (</a:t>
            </a:r>
            <a:r>
              <a:rPr lang="en-US" dirty="0" err="1" smtClean="0"/>
              <a:t>evolusioner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Perubahan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perlahan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berkelompok</a:t>
            </a:r>
            <a:endParaRPr lang="en-US" dirty="0" smtClean="0"/>
          </a:p>
          <a:p>
            <a:pPr algn="just"/>
            <a:r>
              <a:rPr lang="en-US" dirty="0" err="1" smtClean="0"/>
              <a:t>Perubahan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dominan</a:t>
            </a:r>
            <a:r>
              <a:rPr lang="en-US" dirty="0" smtClean="0"/>
              <a:t> </a:t>
            </a:r>
            <a:r>
              <a:rPr lang="en-US" dirty="0" err="1" smtClean="0"/>
              <a:t>peranannya</a:t>
            </a:r>
            <a:r>
              <a:rPr lang="en-US" dirty="0" smtClean="0"/>
              <a:t> di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algn="just"/>
            <a:r>
              <a:rPr lang="en-US" dirty="0" err="1" smtClean="0"/>
              <a:t>Perubahan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, </a:t>
            </a:r>
            <a:r>
              <a:rPr lang="en-US" dirty="0" err="1" smtClean="0"/>
              <a:t>menyeluruh,dan</a:t>
            </a:r>
            <a:r>
              <a:rPr lang="en-US" dirty="0" smtClean="0"/>
              <a:t> </a:t>
            </a:r>
            <a:r>
              <a:rPr lang="en-US" dirty="0" err="1" smtClean="0"/>
              <a:t>kontinue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4613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TUGAS MANDIRI – CONTOH 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PERUBAHAN DALAM BIDANG POLITIK</a:t>
            </a:r>
          </a:p>
          <a:p>
            <a:pPr marL="579438" indent="-579438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Misalnya</a:t>
            </a:r>
            <a:r>
              <a:rPr lang="en-US" dirty="0" smtClean="0"/>
              <a:t> :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pergantian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yang </a:t>
            </a:r>
            <a:r>
              <a:rPr lang="en-US" dirty="0" err="1" smtClean="0"/>
              <a:t>berkuasa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 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mustahil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kebijaksanaan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roda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 </a:t>
            </a:r>
            <a:r>
              <a:rPr lang="en-US" dirty="0" err="1" smtClean="0"/>
              <a:t>Tentunya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menyesuaikan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kebijaksanaaan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864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19812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PERUBAHAN DIBIDANG EKONOMI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PERUBAHAN DIBIDANG PENDIDIKAN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PERUBAHAN DIBIDANG SOSIAL DAN BUDAYA.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2993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err="1" smtClean="0">
                <a:solidFill>
                  <a:srgbClr val="7030A0"/>
                </a:solidFill>
              </a:rPr>
              <a:t>Peningkatan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Mutu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Hasil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Pekerjaan</a:t>
            </a:r>
            <a:r>
              <a:rPr lang="en-US" dirty="0" smtClean="0">
                <a:solidFill>
                  <a:srgbClr val="7030A0"/>
                </a:solidFill>
              </a:rPr>
              <a:t>  </a:t>
            </a:r>
          </a:p>
          <a:p>
            <a:pPr marL="468313" indent="-468313" algn="just"/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orang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 </a:t>
            </a:r>
          </a:p>
          <a:p>
            <a:pPr marL="468313" indent="-468313" algn="just"/>
            <a:r>
              <a:rPr lang="en-US" dirty="0" err="1" smtClean="0"/>
              <a:t>Orientasi</a:t>
            </a:r>
            <a:r>
              <a:rPr lang="en-US" dirty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yang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</a:t>
            </a:r>
          </a:p>
          <a:p>
            <a:pPr marL="468313" indent="-468313" algn="just"/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yang </a:t>
            </a:r>
            <a:r>
              <a:rPr lang="en-US" dirty="0" err="1" smtClean="0"/>
              <a:t>diselenggarakan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pelaksana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penunjang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 </a:t>
            </a:r>
          </a:p>
          <a:p>
            <a:pPr marL="468313" indent="-468313"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penghargaan</a:t>
            </a:r>
            <a:r>
              <a:rPr lang="en-US" dirty="0" smtClean="0"/>
              <a:t> ISO 9000 </a:t>
            </a:r>
            <a:r>
              <a:rPr lang="en-US" dirty="0" err="1" smtClean="0"/>
              <a:t>dinilai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proses </a:t>
            </a:r>
            <a:r>
              <a:rPr lang="en-US" dirty="0" err="1" smtClean="0"/>
              <a:t>manajerial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ybs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038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A. UPAYA </a:t>
            </a:r>
            <a:r>
              <a:rPr lang="en-US" dirty="0"/>
              <a:t>PENINGKATAN PRODUKTIVITAS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b="1" dirty="0" err="1" smtClean="0"/>
              <a:t>Efisisiensi</a:t>
            </a:r>
            <a:r>
              <a:rPr lang="en-US" sz="3000" b="1" dirty="0" smtClean="0"/>
              <a:t> </a:t>
            </a:r>
          </a:p>
          <a:p>
            <a:pPr marL="847725" indent="-512763" algn="just"/>
            <a:r>
              <a:rPr lang="en-US" sz="3000" dirty="0" err="1"/>
              <a:t>S</a:t>
            </a:r>
            <a:r>
              <a:rPr lang="en-US" sz="3000" dirty="0" err="1" smtClean="0"/>
              <a:t>etiap</a:t>
            </a:r>
            <a:r>
              <a:rPr lang="en-US" sz="3000" dirty="0" smtClean="0"/>
              <a:t> </a:t>
            </a:r>
            <a:r>
              <a:rPr lang="en-US" sz="3000" dirty="0" err="1" smtClean="0"/>
              <a:t>organisasi</a:t>
            </a:r>
            <a:r>
              <a:rPr lang="en-US" sz="3000" dirty="0" smtClean="0"/>
              <a:t> </a:t>
            </a:r>
            <a:r>
              <a:rPr lang="en-US" sz="3000" dirty="0" err="1" smtClean="0"/>
              <a:t>mutlak</a:t>
            </a:r>
            <a:r>
              <a:rPr lang="en-US" sz="3000" dirty="0" smtClean="0"/>
              <a:t> </a:t>
            </a:r>
            <a:r>
              <a:rPr lang="en-US" sz="3000" dirty="0" err="1" smtClean="0"/>
              <a:t>perlu</a:t>
            </a:r>
            <a:r>
              <a:rPr lang="en-US" sz="3000" dirty="0" smtClean="0"/>
              <a:t> </a:t>
            </a:r>
            <a:r>
              <a:rPr lang="en-US" sz="3000" dirty="0" err="1" smtClean="0"/>
              <a:t>memegang</a:t>
            </a:r>
            <a:r>
              <a:rPr lang="en-US" sz="3000" dirty="0" smtClean="0"/>
              <a:t> </a:t>
            </a:r>
            <a:r>
              <a:rPr lang="en-US" sz="3000" dirty="0" err="1" smtClean="0"/>
              <a:t>prinsip</a:t>
            </a:r>
            <a:r>
              <a:rPr lang="en-US" sz="3000" dirty="0" smtClean="0"/>
              <a:t> </a:t>
            </a:r>
            <a:r>
              <a:rPr lang="en-US" sz="3000" dirty="0" err="1" smtClean="0"/>
              <a:t>efisiensi</a:t>
            </a:r>
            <a:r>
              <a:rPr lang="en-US" sz="3000" dirty="0" smtClean="0"/>
              <a:t>. </a:t>
            </a:r>
          </a:p>
          <a:p>
            <a:pPr marL="847725" indent="-512763" algn="just"/>
            <a:r>
              <a:rPr lang="en-US" sz="3000" dirty="0" err="1" smtClean="0"/>
              <a:t>Prinsip</a:t>
            </a:r>
            <a:r>
              <a:rPr lang="en-US" sz="3000" dirty="0" smtClean="0"/>
              <a:t> </a:t>
            </a:r>
            <a:r>
              <a:rPr lang="en-US" sz="3000" dirty="0" err="1" smtClean="0"/>
              <a:t>efisiensi</a:t>
            </a:r>
            <a:r>
              <a:rPr lang="en-US" sz="3000" dirty="0" smtClean="0"/>
              <a:t> </a:t>
            </a:r>
            <a:r>
              <a:rPr lang="en-US" sz="3000" dirty="0" err="1" smtClean="0"/>
              <a:t>pada</a:t>
            </a:r>
            <a:r>
              <a:rPr lang="en-US" sz="3000" dirty="0" smtClean="0"/>
              <a:t> </a:t>
            </a:r>
            <a:r>
              <a:rPr lang="en-US" sz="3000" dirty="0" err="1" smtClean="0"/>
              <a:t>dasarnya</a:t>
            </a:r>
            <a:r>
              <a:rPr lang="en-US" sz="3000" dirty="0" smtClean="0"/>
              <a:t> </a:t>
            </a:r>
            <a:r>
              <a:rPr lang="en-US" sz="3000" dirty="0" err="1" smtClean="0"/>
              <a:t>menghindari</a:t>
            </a:r>
            <a:r>
              <a:rPr lang="en-US" sz="3000" dirty="0" smtClean="0"/>
              <a:t> </a:t>
            </a:r>
            <a:r>
              <a:rPr lang="en-US" sz="3000" dirty="0" err="1" smtClean="0"/>
              <a:t>bentuk</a:t>
            </a:r>
            <a:r>
              <a:rPr lang="en-US" sz="3000" dirty="0" smtClean="0"/>
              <a:t> </a:t>
            </a:r>
            <a:r>
              <a:rPr lang="en-US" sz="3000" dirty="0" err="1" smtClean="0"/>
              <a:t>pemborosan</a:t>
            </a:r>
            <a:r>
              <a:rPr lang="en-US" sz="3000" dirty="0" smtClean="0"/>
              <a:t>. </a:t>
            </a:r>
          </a:p>
          <a:p>
            <a:pPr marL="847725" indent="-512763" algn="just"/>
            <a:r>
              <a:rPr lang="en-US" sz="3000" dirty="0" err="1" smtClean="0"/>
              <a:t>Dimana</a:t>
            </a:r>
            <a:r>
              <a:rPr lang="en-US" sz="3000" dirty="0" smtClean="0"/>
              <a:t> </a:t>
            </a:r>
            <a:r>
              <a:rPr lang="en-US" sz="3000" dirty="0" err="1" smtClean="0"/>
              <a:t>faktor</a:t>
            </a:r>
            <a:r>
              <a:rPr lang="en-US" sz="3000" dirty="0" smtClean="0"/>
              <a:t> </a:t>
            </a:r>
            <a:r>
              <a:rPr lang="en-US" sz="3000" dirty="0" err="1" smtClean="0"/>
              <a:t>penyebab</a:t>
            </a:r>
            <a:r>
              <a:rPr lang="en-US" sz="3000" dirty="0" smtClean="0"/>
              <a:t> </a:t>
            </a:r>
            <a:r>
              <a:rPr lang="en-US" sz="3000" dirty="0" err="1" smtClean="0"/>
              <a:t>terjadinya</a:t>
            </a:r>
            <a:r>
              <a:rPr lang="en-US" sz="3000" dirty="0" smtClean="0"/>
              <a:t> </a:t>
            </a:r>
            <a:r>
              <a:rPr lang="en-US" sz="3000" dirty="0" err="1" smtClean="0"/>
              <a:t>inefisiensi</a:t>
            </a:r>
            <a:r>
              <a:rPr lang="en-US" sz="3000" dirty="0" smtClean="0"/>
              <a:t> </a:t>
            </a:r>
            <a:r>
              <a:rPr lang="en-US" sz="3000" dirty="0" err="1" smtClean="0"/>
              <a:t>misalnya</a:t>
            </a:r>
            <a:r>
              <a:rPr lang="en-US" sz="3000" dirty="0" smtClean="0"/>
              <a:t> : </a:t>
            </a:r>
          </a:p>
          <a:p>
            <a:pPr marL="847725" indent="-512763" algn="just">
              <a:buFont typeface="+mj-lt"/>
              <a:buAutoNum type="alphaLcParenR"/>
            </a:pPr>
            <a:r>
              <a:rPr lang="en-US" sz="3000" dirty="0" err="1" smtClean="0"/>
              <a:t>pemborosan</a:t>
            </a:r>
            <a:r>
              <a:rPr lang="en-US" sz="3000" dirty="0" smtClean="0"/>
              <a:t> yang </a:t>
            </a:r>
            <a:r>
              <a:rPr lang="en-US" sz="3000" dirty="0" err="1" smtClean="0"/>
              <a:t>timbul</a:t>
            </a:r>
            <a:r>
              <a:rPr lang="en-US" sz="3000" dirty="0" smtClean="0"/>
              <a:t> </a:t>
            </a:r>
            <a:r>
              <a:rPr lang="en-US" sz="3000" dirty="0" err="1" smtClean="0"/>
              <a:t>karena</a:t>
            </a:r>
            <a:r>
              <a:rPr lang="en-US" sz="3000" dirty="0" smtClean="0"/>
              <a:t> </a:t>
            </a:r>
            <a:r>
              <a:rPr lang="en-US" sz="3000" dirty="0" err="1" smtClean="0"/>
              <a:t>perilaku</a:t>
            </a:r>
            <a:r>
              <a:rPr lang="en-US" sz="3000" dirty="0" smtClean="0"/>
              <a:t> yang </a:t>
            </a:r>
            <a:r>
              <a:rPr lang="en-US" sz="3000" dirty="0" err="1" smtClean="0"/>
              <a:t>bersifat</a:t>
            </a:r>
            <a:r>
              <a:rPr lang="en-US" sz="3000" dirty="0" smtClean="0"/>
              <a:t> </a:t>
            </a:r>
            <a:r>
              <a:rPr lang="en-US" sz="3000" dirty="0" err="1" smtClean="0"/>
              <a:t>disfungsional</a:t>
            </a:r>
            <a:r>
              <a:rPr lang="en-US" sz="3000" dirty="0" smtClean="0"/>
              <a:t> </a:t>
            </a:r>
            <a:r>
              <a:rPr lang="en-US" sz="3000" dirty="0" err="1" smtClean="0"/>
              <a:t>dari</a:t>
            </a:r>
            <a:r>
              <a:rPr lang="en-US" sz="3000" dirty="0" smtClean="0"/>
              <a:t> </a:t>
            </a:r>
            <a:r>
              <a:rPr lang="en-US" sz="3000" dirty="0" err="1" smtClean="0"/>
              <a:t>para</a:t>
            </a:r>
            <a:r>
              <a:rPr lang="en-US" sz="3000" dirty="0" smtClean="0"/>
              <a:t> </a:t>
            </a:r>
            <a:r>
              <a:rPr lang="en-US" sz="3000" dirty="0" err="1" smtClean="0"/>
              <a:t>anggota</a:t>
            </a:r>
            <a:r>
              <a:rPr lang="en-US" sz="3000" dirty="0" smtClean="0"/>
              <a:t> </a:t>
            </a:r>
            <a:r>
              <a:rPr lang="en-US" sz="3000" dirty="0" err="1" smtClean="0"/>
              <a:t>organisasi</a:t>
            </a:r>
            <a:r>
              <a:rPr lang="en-US" sz="3000" dirty="0" smtClean="0"/>
              <a:t> </a:t>
            </a:r>
          </a:p>
          <a:p>
            <a:pPr marL="847725" indent="-512763" algn="just">
              <a:buFont typeface="+mj-lt"/>
              <a:buAutoNum type="alphaLcParenR"/>
            </a:pPr>
            <a:r>
              <a:rPr lang="en-US" sz="3000" dirty="0" err="1" smtClean="0"/>
              <a:t>Ketidak</a:t>
            </a:r>
            <a:r>
              <a:rPr lang="en-US" sz="3000" dirty="0" smtClean="0"/>
              <a:t> </a:t>
            </a:r>
            <a:r>
              <a:rPr lang="en-US" sz="3000" dirty="0" err="1" smtClean="0"/>
              <a:t>sesuaian</a:t>
            </a:r>
            <a:r>
              <a:rPr lang="en-US" sz="3000" dirty="0" smtClean="0"/>
              <a:t> </a:t>
            </a:r>
            <a:r>
              <a:rPr lang="en-US" sz="3000" dirty="0" err="1" smtClean="0"/>
              <a:t>antara</a:t>
            </a:r>
            <a:r>
              <a:rPr lang="en-US" sz="3000" dirty="0" smtClean="0"/>
              <a:t> </a:t>
            </a:r>
            <a:r>
              <a:rPr lang="en-US" sz="3000" dirty="0" err="1" smtClean="0"/>
              <a:t>pengetahuan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keterampilan</a:t>
            </a:r>
            <a:r>
              <a:rPr lang="en-US" sz="3000" dirty="0" smtClean="0"/>
              <a:t> </a:t>
            </a:r>
            <a:r>
              <a:rPr lang="en-US" sz="3000" dirty="0" err="1" smtClean="0"/>
              <a:t>para</a:t>
            </a:r>
            <a:r>
              <a:rPr lang="en-US" sz="3000" dirty="0" smtClean="0"/>
              <a:t> </a:t>
            </a:r>
            <a:r>
              <a:rPr lang="en-US" sz="3000" dirty="0" err="1" smtClean="0"/>
              <a:t>pelaku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menggunakan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memanfaatkan</a:t>
            </a:r>
            <a:r>
              <a:rPr lang="en-US" sz="3000" dirty="0" smtClean="0"/>
              <a:t> </a:t>
            </a:r>
            <a:r>
              <a:rPr lang="en-US" sz="3000" dirty="0" err="1" smtClean="0"/>
              <a:t>sarana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prasarana</a:t>
            </a:r>
            <a:r>
              <a:rPr lang="en-US" sz="3000" dirty="0"/>
              <a:t> </a:t>
            </a:r>
            <a:r>
              <a:rPr lang="en-US" sz="3000" dirty="0" smtClean="0"/>
              <a:t>yang </a:t>
            </a:r>
            <a:r>
              <a:rPr lang="en-US" sz="3000" dirty="0" err="1" smtClean="0"/>
              <a:t>dimiliki</a:t>
            </a:r>
            <a:r>
              <a:rPr lang="en-US" sz="3000" dirty="0" smtClean="0"/>
              <a:t>.</a:t>
            </a:r>
          </a:p>
          <a:p>
            <a:pPr marL="847725" indent="-512763" algn="just">
              <a:buFont typeface="+mj-lt"/>
              <a:buAutoNum type="alphaLcParenR"/>
            </a:pPr>
            <a:endParaRPr lang="en-US" dirty="0" smtClean="0"/>
          </a:p>
          <a:p>
            <a:pPr algn="just"/>
            <a:endParaRPr lang="en-US" dirty="0" smtClean="0"/>
          </a:p>
          <a:p>
            <a:pPr marL="512763" indent="-512763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29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err="1" smtClean="0">
                <a:solidFill>
                  <a:srgbClr val="7030A0"/>
                </a:solidFill>
              </a:rPr>
              <a:t>Pemberdayaan</a:t>
            </a:r>
            <a:r>
              <a:rPr lang="en-US" dirty="0" smtClean="0">
                <a:solidFill>
                  <a:srgbClr val="7030A0"/>
                </a:solidFill>
              </a:rPr>
              <a:t> SDM </a:t>
            </a:r>
          </a:p>
          <a:p>
            <a:pPr marL="468313" indent="-468313" algn="just">
              <a:buNone/>
            </a:pPr>
            <a:r>
              <a:rPr lang="en-US" dirty="0">
                <a:solidFill>
                  <a:srgbClr val="7030A0"/>
                </a:solidFill>
              </a:rPr>
              <a:t>	</a:t>
            </a:r>
            <a:r>
              <a:rPr lang="en-US" dirty="0" err="1" smtClean="0"/>
              <a:t>memberdayakan</a:t>
            </a:r>
            <a:r>
              <a:rPr lang="en-US" dirty="0" smtClean="0"/>
              <a:t> SDM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etos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dipegang</a:t>
            </a:r>
            <a:r>
              <a:rPr lang="en-US" dirty="0" smtClean="0"/>
              <a:t> </a:t>
            </a:r>
            <a:r>
              <a:rPr lang="en-US" dirty="0" err="1" smtClean="0"/>
              <a:t>teguh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eselon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hierarki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 </a:t>
            </a:r>
            <a:r>
              <a:rPr lang="en-US" dirty="0" err="1" smtClean="0"/>
              <a:t>Kiat</a:t>
            </a:r>
            <a:r>
              <a:rPr lang="en-US" dirty="0" smtClean="0"/>
              <a:t>- </a:t>
            </a:r>
            <a:r>
              <a:rPr lang="en-US" dirty="0" err="1" smtClean="0"/>
              <a:t>kiatnya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 ;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dirty="0" err="1" smtClean="0"/>
              <a:t>Mengakui</a:t>
            </a:r>
            <a:r>
              <a:rPr lang="en-US" dirty="0" smtClean="0"/>
              <a:t> </a:t>
            </a:r>
            <a:r>
              <a:rPr lang="en-US" dirty="0" err="1" smtClean="0"/>
              <a:t>harkat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martabat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pPr marL="514350" indent="-514350" algn="just">
              <a:buFont typeface="+mj-lt"/>
              <a:buAutoNum type="alphaLcParenR"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asasi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yang </a:t>
            </a:r>
            <a:r>
              <a:rPr lang="en-US" dirty="0" err="1" smtClean="0"/>
              <a:t>partisipatif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proses </a:t>
            </a:r>
            <a:r>
              <a:rPr lang="en-US" dirty="0" err="1" smtClean="0"/>
              <a:t>demokratisasi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kehidupanberorganisasi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2015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514350" indent="-514350" algn="just">
              <a:buFont typeface="+mj-lt"/>
              <a:buAutoNum type="arabicPeriod" startAt="4"/>
            </a:pPr>
            <a:r>
              <a:rPr lang="en-US" dirty="0" err="1" smtClean="0">
                <a:solidFill>
                  <a:srgbClr val="7030A0"/>
                </a:solidFill>
              </a:rPr>
              <a:t>Perkayaan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mutu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kekaryaan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mencakup</a:t>
            </a:r>
            <a:r>
              <a:rPr lang="en-US" dirty="0" smtClean="0">
                <a:solidFill>
                  <a:srgbClr val="7030A0"/>
                </a:solidFill>
              </a:rPr>
              <a:t> 5 </a:t>
            </a:r>
            <a:r>
              <a:rPr lang="en-US" dirty="0" err="1" smtClean="0">
                <a:solidFill>
                  <a:srgbClr val="7030A0"/>
                </a:solidFill>
              </a:rPr>
              <a:t>hal</a:t>
            </a:r>
            <a:r>
              <a:rPr lang="en-US" dirty="0" smtClean="0">
                <a:solidFill>
                  <a:srgbClr val="7030A0"/>
                </a:solidFill>
              </a:rPr>
              <a:t> :</a:t>
            </a:r>
          </a:p>
          <a:p>
            <a:pPr marL="512763" indent="-512763" algn="just"/>
            <a:r>
              <a:rPr lang="en-US" dirty="0" err="1" smtClean="0"/>
              <a:t>Penyelia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supervisi</a:t>
            </a:r>
            <a:r>
              <a:rPr lang="en-US" dirty="0" smtClean="0"/>
              <a:t> yang </a:t>
            </a:r>
            <a:r>
              <a:rPr lang="en-US" dirty="0" err="1" smtClean="0"/>
              <a:t>simpatik</a:t>
            </a:r>
            <a:endParaRPr lang="en-US" dirty="0" smtClean="0"/>
          </a:p>
          <a:p>
            <a:pPr marL="512763" indent="-512763" algn="just"/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menantang</a:t>
            </a:r>
            <a:endParaRPr lang="en-US" dirty="0" smtClean="0"/>
          </a:p>
          <a:p>
            <a:pPr marL="512763" indent="-512763"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imbalan</a:t>
            </a:r>
            <a:r>
              <a:rPr lang="en-US" dirty="0" smtClean="0"/>
              <a:t> yang </a:t>
            </a:r>
            <a:r>
              <a:rPr lang="en-US" dirty="0" err="1" smtClean="0"/>
              <a:t>efektif</a:t>
            </a:r>
            <a:r>
              <a:rPr lang="en-US" dirty="0" smtClean="0"/>
              <a:t> (</a:t>
            </a:r>
            <a:r>
              <a:rPr lang="en-US" dirty="0" err="1" smtClean="0"/>
              <a:t>keadilan</a:t>
            </a:r>
            <a:r>
              <a:rPr lang="en-US" dirty="0" smtClean="0"/>
              <a:t>, </a:t>
            </a:r>
            <a:r>
              <a:rPr lang="en-US" dirty="0" err="1" smtClean="0"/>
              <a:t>kesetaraan</a:t>
            </a:r>
            <a:r>
              <a:rPr lang="en-US" dirty="0" smtClean="0"/>
              <a:t>, </a:t>
            </a:r>
            <a:r>
              <a:rPr lang="en-US" dirty="0" err="1" smtClean="0"/>
              <a:t>kewajaran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).</a:t>
            </a:r>
          </a:p>
          <a:p>
            <a:pPr marL="512763" indent="-512763" algn="just"/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menyenangkan</a:t>
            </a:r>
            <a:endParaRPr lang="en-US" dirty="0" smtClean="0"/>
          </a:p>
          <a:p>
            <a:pPr marL="512763" indent="-512763" algn="just"/>
            <a:endParaRPr lang="en-US" dirty="0" smtClean="0"/>
          </a:p>
          <a:p>
            <a:pPr marL="512763" indent="-51276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2685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err="1" smtClean="0">
                <a:solidFill>
                  <a:srgbClr val="7030A0"/>
                </a:solidFill>
              </a:rPr>
              <a:t>Filsafat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Organisasi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</a:p>
          <a:p>
            <a:pPr marL="512763" indent="-512763" algn="just">
              <a:buNone/>
            </a:pPr>
            <a:r>
              <a:rPr lang="en-US" dirty="0">
                <a:solidFill>
                  <a:srgbClr val="7030A0"/>
                </a:solidFill>
              </a:rPr>
              <a:t>	</a:t>
            </a:r>
            <a:r>
              <a:rPr lang="en-US" dirty="0" err="1" smtClean="0"/>
              <a:t>etos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yang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dikalangan</a:t>
            </a:r>
            <a:r>
              <a:rPr lang="en-US" dirty="0" smtClean="0"/>
              <a:t> </a:t>
            </a:r>
            <a:r>
              <a:rPr lang="en-US" i="1" dirty="0" err="1" smtClean="0"/>
              <a:t>bisnis</a:t>
            </a:r>
            <a:r>
              <a:rPr lang="en-US" i="1" dirty="0" smtClean="0"/>
              <a:t> TQM (Total Quality Management)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5 </a:t>
            </a:r>
            <a:r>
              <a:rPr lang="en-US" dirty="0" err="1" smtClean="0"/>
              <a:t>hal</a:t>
            </a:r>
            <a:r>
              <a:rPr lang="en-US" dirty="0" smtClean="0"/>
              <a:t> ;</a:t>
            </a:r>
          </a:p>
          <a:p>
            <a:pPr marL="512763" indent="-512763" algn="just"/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kepuasan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endParaRPr lang="en-US" dirty="0" smtClean="0"/>
          </a:p>
          <a:p>
            <a:pPr marL="512763" indent="-512763" algn="just"/>
            <a:r>
              <a:rPr lang="en-US" dirty="0" err="1" smtClean="0"/>
              <a:t>Pemupukan</a:t>
            </a:r>
            <a:r>
              <a:rPr lang="en-US" dirty="0" smtClean="0"/>
              <a:t> </a:t>
            </a:r>
            <a:r>
              <a:rPr lang="en-US" dirty="0" err="1" smtClean="0"/>
              <a:t>loyalitas</a:t>
            </a:r>
            <a:endParaRPr lang="en-US" dirty="0" smtClean="0"/>
          </a:p>
          <a:p>
            <a:pPr marL="512763" indent="-512763" algn="just"/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</a:p>
          <a:p>
            <a:pPr marL="512763" indent="-512763" algn="just"/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formal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endParaRPr lang="en-US" dirty="0" smtClean="0"/>
          </a:p>
          <a:p>
            <a:pPr marL="512763" indent="-512763" algn="just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185142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  <a:solidFill>
            <a:srgbClr val="FFC000"/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hakiki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bersama-sama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Peresepsi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;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.</a:t>
            </a:r>
          </a:p>
          <a:p>
            <a:pPr algn="just"/>
            <a:r>
              <a:rPr lang="en-US" dirty="0" err="1" smtClean="0"/>
              <a:t>Seperti</a:t>
            </a:r>
            <a:r>
              <a:rPr lang="en-US" dirty="0" smtClean="0"/>
              <a:t> : </a:t>
            </a:r>
            <a:r>
              <a:rPr lang="en-US" dirty="0" err="1" smtClean="0"/>
              <a:t>hakikat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,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dianut</a:t>
            </a:r>
            <a:r>
              <a:rPr lang="en-US" dirty="0" smtClean="0"/>
              <a:t>, </a:t>
            </a:r>
            <a:r>
              <a:rPr lang="en-US" dirty="0" err="1" smtClean="0"/>
              <a:t>strategi</a:t>
            </a:r>
            <a:r>
              <a:rPr lang="en-US" dirty="0" smtClean="0"/>
              <a:t> yang </a:t>
            </a:r>
            <a:r>
              <a:rPr lang="en-US" dirty="0" err="1" smtClean="0"/>
              <a:t>hendak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, </a:t>
            </a:r>
            <a:r>
              <a:rPr lang="en-US" dirty="0" err="1" smtClean="0"/>
              <a:t>visi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misi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norma-norma</a:t>
            </a:r>
            <a:r>
              <a:rPr lang="en-US" dirty="0" smtClean="0"/>
              <a:t> </a:t>
            </a:r>
            <a:r>
              <a:rPr lang="en-US" dirty="0" err="1" smtClean="0"/>
              <a:t>berperilaku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yang </a:t>
            </a:r>
            <a:r>
              <a:rPr lang="en-US" dirty="0" err="1" smtClean="0"/>
              <a:t>dikehendaki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4522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4775"/>
            <a:ext cx="7772400" cy="1470025"/>
          </a:xfrm>
          <a:solidFill>
            <a:srgbClr val="FFC000"/>
          </a:solidFill>
          <a:scene3d>
            <a:camera prst="isometricRightUp"/>
            <a:lightRig rig="threePt" dir="t"/>
          </a:scene3d>
        </p:spPr>
        <p:txBody>
          <a:bodyPr>
            <a:normAutofit/>
          </a:bodyPr>
          <a:lstStyle/>
          <a:p>
            <a:r>
              <a:rPr lang="en-US" sz="7200" dirty="0" err="1" smtClean="0"/>
              <a:t>Terima</a:t>
            </a:r>
            <a:r>
              <a:rPr lang="en-US" sz="7200" dirty="0" smtClean="0"/>
              <a:t> </a:t>
            </a:r>
            <a:r>
              <a:rPr lang="en-US" sz="7200" dirty="0" err="1" smtClean="0"/>
              <a:t>kasih</a:t>
            </a:r>
            <a:r>
              <a:rPr lang="en-US" sz="7200" dirty="0" smtClean="0"/>
              <a:t>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126683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 startAt="2"/>
            </a:pPr>
            <a:r>
              <a:rPr lang="en-US" b="1" dirty="0" err="1" smtClean="0"/>
              <a:t>Sumber</a:t>
            </a:r>
            <a:r>
              <a:rPr lang="en-US" b="1" dirty="0" smtClean="0"/>
              <a:t> </a:t>
            </a:r>
            <a:r>
              <a:rPr lang="en-US" b="1" dirty="0" err="1" smtClean="0"/>
              <a:t>Daya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Dana </a:t>
            </a:r>
            <a:r>
              <a:rPr lang="en-US" b="1" dirty="0" err="1" smtClean="0"/>
              <a:t>hanya</a:t>
            </a:r>
            <a:r>
              <a:rPr lang="en-US" b="1" dirty="0" smtClean="0"/>
              <a:t> Benda </a:t>
            </a:r>
            <a:r>
              <a:rPr lang="en-US" b="1" dirty="0" err="1" smtClean="0"/>
              <a:t>Mati</a:t>
            </a:r>
            <a:endParaRPr lang="en-US" b="1" dirty="0" smtClean="0"/>
          </a:p>
          <a:p>
            <a:pPr marL="512763" indent="-512763" algn="just"/>
            <a:r>
              <a:rPr lang="en-US" dirty="0" smtClean="0"/>
              <a:t>Cara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ditempuh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pengadaannya</a:t>
            </a:r>
            <a:r>
              <a:rPr lang="en-US" dirty="0" smtClean="0"/>
              <a:t>,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prasarana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dipelihara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cermat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hati-hati</a:t>
            </a:r>
            <a:r>
              <a:rPr lang="en-US" dirty="0" smtClean="0"/>
              <a:t>. </a:t>
            </a:r>
          </a:p>
          <a:p>
            <a:pPr marL="512763" indent="-512763" algn="just"/>
            <a:r>
              <a:rPr lang="en-US" dirty="0" err="1" smtClean="0"/>
              <a:t>Pentinya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prasarana</a:t>
            </a:r>
            <a:r>
              <a:rPr lang="en-US" dirty="0" smtClean="0"/>
              <a:t> yang </a:t>
            </a:r>
            <a:r>
              <a:rPr lang="en-US" dirty="0" err="1" smtClean="0"/>
              <a:t>mahal</a:t>
            </a:r>
            <a:r>
              <a:rPr lang="en-US" dirty="0" smtClean="0"/>
              <a:t> </a:t>
            </a:r>
            <a:r>
              <a:rPr lang="en-US" dirty="0" err="1" smtClean="0"/>
              <a:t>harganya</a:t>
            </a:r>
            <a:r>
              <a:rPr lang="en-US" dirty="0" smtClean="0"/>
              <a:t>; </a:t>
            </a:r>
            <a:r>
              <a:rPr lang="en-US" dirty="0" err="1" smtClean="0"/>
              <a:t>langka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r>
              <a:rPr lang="en-US" dirty="0" smtClean="0"/>
              <a:t>;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diperbaharui</a:t>
            </a:r>
            <a:r>
              <a:rPr lang="en-US" dirty="0" smtClean="0"/>
              <a:t>. </a:t>
            </a:r>
          </a:p>
          <a:p>
            <a:pPr marL="512763" indent="-512763" algn="just"/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Prasarana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, </a:t>
            </a:r>
            <a:r>
              <a:rPr lang="en-US" dirty="0" err="1" smtClean="0"/>
              <a:t>perabot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, </a:t>
            </a:r>
            <a:r>
              <a:rPr lang="en-US" dirty="0" err="1" smtClean="0"/>
              <a:t>wahana</a:t>
            </a:r>
            <a:r>
              <a:rPr lang="en-US" dirty="0" smtClean="0"/>
              <a:t> </a:t>
            </a:r>
            <a:r>
              <a:rPr lang="en-US" dirty="0" err="1" smtClean="0"/>
              <a:t>mobilitas</a:t>
            </a:r>
            <a:r>
              <a:rPr lang="en-US" dirty="0" smtClean="0"/>
              <a:t>, </a:t>
            </a:r>
            <a:r>
              <a:rPr lang="en-US" dirty="0" err="1" smtClean="0"/>
              <a:t>uang</a:t>
            </a:r>
            <a:r>
              <a:rPr lang="en-US" dirty="0" smtClean="0"/>
              <a:t>,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mentah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diproses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. </a:t>
            </a:r>
          </a:p>
          <a:p>
            <a:pPr marL="512763" indent="-512763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67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pPr marL="514350" indent="-514350" algn="just">
              <a:buAutoNum type="arabicPeriod" startAt="3"/>
            </a:pPr>
            <a:r>
              <a:rPr lang="en-US" b="1" dirty="0" err="1" smtClean="0"/>
              <a:t>Sumber</a:t>
            </a:r>
            <a:r>
              <a:rPr lang="en-US" b="1" dirty="0" smtClean="0"/>
              <a:t> </a:t>
            </a:r>
            <a:r>
              <a:rPr lang="en-US" b="1" dirty="0" err="1" smtClean="0"/>
              <a:t>daya</a:t>
            </a:r>
            <a:r>
              <a:rPr lang="en-US" b="1" dirty="0" smtClean="0"/>
              <a:t> </a:t>
            </a:r>
            <a:r>
              <a:rPr lang="en-US" b="1" dirty="0" err="1" smtClean="0"/>
              <a:t>manusia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elemen</a:t>
            </a:r>
            <a:r>
              <a:rPr lang="en-US" b="1" dirty="0" smtClean="0"/>
              <a:t> yang paling </a:t>
            </a:r>
            <a:r>
              <a:rPr lang="en-US" b="1" dirty="0" err="1" smtClean="0"/>
              <a:t>strategik</a:t>
            </a:r>
            <a:r>
              <a:rPr lang="en-US" b="1" dirty="0" smtClean="0"/>
              <a:t> </a:t>
            </a:r>
          </a:p>
          <a:p>
            <a:pPr marL="512763" indent="-512763" algn="just"/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  <a:r>
              <a:rPr lang="en-US" dirty="0" err="1" smtClean="0"/>
              <a:t>Sebalinya</a:t>
            </a:r>
            <a:r>
              <a:rPr lang="en-US" dirty="0" smtClean="0"/>
              <a:t> SDM-</a:t>
            </a:r>
            <a:r>
              <a:rPr lang="en-US" dirty="0" err="1" smtClean="0"/>
              <a:t>lah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pemborosan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inefisiensi</a:t>
            </a:r>
            <a:r>
              <a:rPr lang="en-US" dirty="0" smtClean="0"/>
              <a:t> </a:t>
            </a:r>
            <a:r>
              <a:rPr lang="en-US" dirty="0" err="1" smtClean="0"/>
              <a:t>dalamberbagai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.</a:t>
            </a:r>
          </a:p>
          <a:p>
            <a:pPr marL="512763" indent="-512763" algn="just"/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29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85000" lnSpcReduction="10000"/>
          </a:bodyPr>
          <a:lstStyle/>
          <a:p>
            <a:pPr marL="514350" indent="-514350" algn="just">
              <a:buAutoNum type="arabicPeriod" startAt="4"/>
            </a:pPr>
            <a:r>
              <a:rPr lang="en-US" b="1" dirty="0" err="1" smtClean="0"/>
              <a:t>Komponen</a:t>
            </a:r>
            <a:r>
              <a:rPr lang="en-US" b="1" dirty="0" smtClean="0"/>
              <a:t> </a:t>
            </a:r>
            <a:r>
              <a:rPr lang="en-US" b="1" dirty="0" err="1" smtClean="0"/>
              <a:t>Dasar</a:t>
            </a:r>
            <a:r>
              <a:rPr lang="en-US" b="1" dirty="0" smtClean="0"/>
              <a:t> </a:t>
            </a:r>
            <a:r>
              <a:rPr lang="en-US" b="1" dirty="0" err="1" smtClean="0"/>
              <a:t>Penentuan</a:t>
            </a:r>
            <a:r>
              <a:rPr lang="en-US" b="1" dirty="0" smtClean="0"/>
              <a:t> </a:t>
            </a:r>
            <a:r>
              <a:rPr lang="en-US" b="1" dirty="0" err="1" smtClean="0"/>
              <a:t>Produktivitas</a:t>
            </a:r>
            <a:r>
              <a:rPr lang="en-US" b="1" dirty="0" smtClean="0"/>
              <a:t> </a:t>
            </a:r>
            <a:r>
              <a:rPr lang="en-US" b="1" dirty="0" err="1" smtClean="0"/>
              <a:t>Kerja</a:t>
            </a:r>
            <a:endParaRPr lang="en-US" b="1" dirty="0" smtClean="0"/>
          </a:p>
          <a:p>
            <a:pPr marL="514350" indent="-514350" algn="just">
              <a:buFont typeface="+mj-lt"/>
              <a:buAutoNum type="alphaLcParenR"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;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didirikan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sekelompok</a:t>
            </a:r>
            <a:r>
              <a:rPr lang="en-US" dirty="0" smtClean="0"/>
              <a:t> orang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menggunakannya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wahana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.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tujuan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akhir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tujuan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antara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</a:p>
          <a:p>
            <a:pPr marL="512763" indent="-512763" algn="just"/>
            <a:r>
              <a:rPr lang="en-US" dirty="0" err="1" smtClean="0">
                <a:solidFill>
                  <a:srgbClr val="FF0000"/>
                </a:solidFill>
              </a:rPr>
              <a:t>Tujuan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akhir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merupakan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titik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kulminasi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kearah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mana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oragnisasi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dibawa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berperan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sebagai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penuntun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bagi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organisasi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dalam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menyelenggarakan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bebragai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fungsi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kegiatannya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</a:p>
          <a:p>
            <a:pPr marL="512763" indent="-512763" algn="just"/>
            <a:r>
              <a:rPr lang="en-US" dirty="0" err="1" smtClean="0">
                <a:solidFill>
                  <a:srgbClr val="FF0000"/>
                </a:solidFill>
              </a:rPr>
              <a:t>Ciri-ciri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pokok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jangka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panjang</a:t>
            </a:r>
            <a:r>
              <a:rPr lang="en-US" dirty="0" smtClean="0">
                <a:solidFill>
                  <a:srgbClr val="FF0000"/>
                </a:solidFill>
              </a:rPr>
              <a:t> : 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30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 err="1" smtClean="0">
                <a:solidFill>
                  <a:srgbClr val="FF0000"/>
                </a:solidFill>
              </a:rPr>
              <a:t>Ciri-ciri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pokok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jangka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panjang</a:t>
            </a:r>
            <a:r>
              <a:rPr lang="en-US" sz="2800" dirty="0" smtClean="0">
                <a:solidFill>
                  <a:srgbClr val="FF0000"/>
                </a:solidFill>
              </a:rPr>
              <a:t> : </a:t>
            </a:r>
            <a:br>
              <a:rPr lang="en-US" sz="2800" dirty="0" smtClean="0">
                <a:solidFill>
                  <a:srgbClr val="FF0000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800" dirty="0" err="1" smtClean="0"/>
              <a:t>sifatnya</a:t>
            </a:r>
            <a:r>
              <a:rPr lang="en-US" sz="2800" dirty="0" smtClean="0"/>
              <a:t> </a:t>
            </a:r>
            <a:r>
              <a:rPr lang="en-US" sz="2800" dirty="0" err="1" smtClean="0"/>
              <a:t>idealistik</a:t>
            </a:r>
            <a:r>
              <a:rPr lang="en-US" sz="2800" dirty="0" smtClean="0"/>
              <a:t> </a:t>
            </a:r>
            <a:r>
              <a:rPr lang="en-US" sz="2800" dirty="0" err="1" smtClean="0"/>
              <a:t>menggambarkan</a:t>
            </a:r>
            <a:r>
              <a:rPr lang="en-US" sz="2800" dirty="0" smtClean="0"/>
              <a:t> </a:t>
            </a:r>
            <a:r>
              <a:rPr lang="en-US" sz="2800" dirty="0" err="1" smtClean="0"/>
              <a:t>kondisi</a:t>
            </a:r>
            <a:r>
              <a:rPr lang="en-US" sz="2800" dirty="0" smtClean="0"/>
              <a:t> </a:t>
            </a:r>
            <a:r>
              <a:rPr lang="en-US" sz="2800" dirty="0" err="1" smtClean="0"/>
              <a:t>sempurna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di </a:t>
            </a:r>
            <a:r>
              <a:rPr lang="en-US" sz="2800" dirty="0" err="1" smtClean="0"/>
              <a:t>M.y.a.d</a:t>
            </a:r>
            <a:endParaRPr lang="en-US" sz="28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prediksi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tepat</a:t>
            </a:r>
            <a:endParaRPr lang="en-US" sz="28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 smtClean="0"/>
              <a:t>Wujud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 </a:t>
            </a:r>
            <a:r>
              <a:rPr lang="en-US" sz="2800" dirty="0" err="1" smtClean="0"/>
              <a:t>akhir</a:t>
            </a:r>
            <a:r>
              <a:rPr lang="en-US" sz="2800" dirty="0" smtClean="0"/>
              <a:t>  </a:t>
            </a:r>
            <a:r>
              <a:rPr lang="en-US" sz="2800" dirty="0" err="1" smtClean="0"/>
              <a:t>masih</a:t>
            </a:r>
            <a:r>
              <a:rPr lang="en-US" sz="2800" dirty="0" smtClean="0"/>
              <a:t> </a:t>
            </a:r>
            <a:r>
              <a:rPr lang="en-US" sz="2800" dirty="0" err="1" smtClean="0"/>
              <a:t>abstrak</a:t>
            </a:r>
            <a:r>
              <a:rPr lang="en-US" sz="2800" dirty="0" smtClean="0"/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 smtClean="0"/>
              <a:t>Hasil</a:t>
            </a:r>
            <a:r>
              <a:rPr lang="en-US" sz="2800" dirty="0" smtClean="0"/>
              <a:t> yang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datang</a:t>
            </a:r>
            <a:r>
              <a:rPr lang="en-US" sz="2800" dirty="0" smtClean="0"/>
              <a:t> </a:t>
            </a:r>
            <a:r>
              <a:rPr lang="en-US" sz="2800" dirty="0" err="1" smtClean="0"/>
              <a:t>dinyatakan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kualitatif</a:t>
            </a:r>
            <a:endParaRPr lang="en-US" sz="2800" dirty="0" smtClean="0"/>
          </a:p>
          <a:p>
            <a:pPr marL="0" indent="0" algn="just">
              <a:buNone/>
            </a:pPr>
            <a:endParaRPr lang="en-US" sz="2800" dirty="0" smtClean="0"/>
          </a:p>
          <a:p>
            <a:pPr marL="0" indent="0" algn="just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Ciri-ciri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pokok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jangka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menengah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pendek</a:t>
            </a:r>
            <a:r>
              <a:rPr lang="en-US" sz="2800" dirty="0" smtClean="0">
                <a:solidFill>
                  <a:srgbClr val="FF0000"/>
                </a:solidFill>
              </a:rPr>
              <a:t>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 smtClean="0">
                <a:solidFill>
                  <a:srgbClr val="FF0000"/>
                </a:solidFill>
              </a:rPr>
              <a:t>Sifat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tidak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idealistik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tetapi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pragmatis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Batas </a:t>
            </a:r>
            <a:r>
              <a:rPr lang="en-US" sz="2800" dirty="0" err="1" smtClean="0">
                <a:solidFill>
                  <a:srgbClr val="FF0000"/>
                </a:solidFill>
              </a:rPr>
              <a:t>waktu</a:t>
            </a:r>
            <a:r>
              <a:rPr lang="en-US" sz="2800" dirty="0" smtClean="0">
                <a:solidFill>
                  <a:srgbClr val="FF0000"/>
                </a:solidFill>
              </a:rPr>
              <a:t> 5 -10 </a:t>
            </a:r>
            <a:r>
              <a:rPr lang="en-US" sz="2800" dirty="0" err="1" smtClean="0">
                <a:solidFill>
                  <a:srgbClr val="FF0000"/>
                </a:solidFill>
              </a:rPr>
              <a:t>tahun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 smtClean="0">
                <a:solidFill>
                  <a:srgbClr val="FF0000"/>
                </a:solidFill>
              </a:rPr>
              <a:t>Hasil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konkrit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 smtClean="0">
                <a:solidFill>
                  <a:srgbClr val="FF0000"/>
                </a:solidFill>
              </a:rPr>
              <a:t>Tergambar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secara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kuantitatif</a:t>
            </a:r>
            <a:endParaRPr lang="en-US" sz="2800" dirty="0" smtClean="0"/>
          </a:p>
          <a:p>
            <a:pPr marL="514350" indent="-514350" algn="just">
              <a:buFont typeface="+mj-lt"/>
              <a:buAutoNum type="arabicPeriod"/>
            </a:pP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94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/>
              <a:t>PERUMUSAN VISI DAN MISI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lphaLcParenR"/>
            </a:pPr>
            <a:r>
              <a:rPr lang="en-US" dirty="0" err="1" smtClean="0">
                <a:solidFill>
                  <a:srgbClr val="FF0000"/>
                </a:solidFill>
              </a:rPr>
              <a:t>Visi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d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,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mutlak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ditempuh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 (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orang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)</a:t>
            </a:r>
          </a:p>
          <a:p>
            <a:pPr algn="just"/>
            <a:r>
              <a:rPr lang="en-US" dirty="0" smtClean="0"/>
              <a:t>Yang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aktualisasi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personalisasi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>
                <a:solidFill>
                  <a:srgbClr val="FF0000"/>
                </a:solidFill>
              </a:rPr>
              <a:t>Aktualisasi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kesediaan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endParaRPr lang="en-US" dirty="0" smtClean="0"/>
          </a:p>
          <a:p>
            <a:pPr algn="just"/>
            <a:r>
              <a:rPr lang="en-US" dirty="0" err="1" smtClean="0">
                <a:solidFill>
                  <a:srgbClr val="FF0000"/>
                </a:solidFill>
              </a:rPr>
              <a:t>Personalisasi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orang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menghayati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Visi</a:t>
            </a:r>
            <a:r>
              <a:rPr lang="en-US" dirty="0" smtClean="0"/>
              <a:t> </a:t>
            </a:r>
            <a:r>
              <a:rPr lang="en-US" dirty="0" err="1" smtClean="0"/>
              <a:t>seolah-olah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.  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22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3962400"/>
          </a:xfrm>
        </p:spPr>
        <p:txBody>
          <a:bodyPr/>
          <a:lstStyle/>
          <a:p>
            <a:pPr marL="514350" indent="-514350">
              <a:buFont typeface="+mj-lt"/>
              <a:buAutoNum type="alphaLcParenR" startAt="2"/>
            </a:pPr>
            <a:r>
              <a:rPr lang="en-US" dirty="0" err="1" smtClean="0">
                <a:solidFill>
                  <a:srgbClr val="FF0000"/>
                </a:solidFill>
              </a:rPr>
              <a:t>Misi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diemban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 </a:t>
            </a:r>
          </a:p>
          <a:p>
            <a:pPr marL="514350" indent="-514350" algn="just">
              <a:buFont typeface="+mj-lt"/>
              <a:buAutoNum type="alphaLcParenR" startAt="2"/>
            </a:pPr>
            <a:r>
              <a:rPr lang="en-US" dirty="0" err="1" smtClean="0">
                <a:solidFill>
                  <a:srgbClr val="FF0000"/>
                </a:solidFill>
              </a:rPr>
              <a:t>Visi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Misi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harus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mempunyai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keterkaitan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kuat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relevansi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tinggi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tujuan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ingin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dicapai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514350" indent="-514350">
              <a:buFont typeface="+mj-lt"/>
              <a:buAutoNum type="alphaLcParenR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08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PENENTUAN STRATEGI ORGANISASI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kiat</a:t>
            </a:r>
            <a:r>
              <a:rPr lang="en-US" dirty="0" smtClean="0"/>
              <a:t> yang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puncak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memenangkan</a:t>
            </a:r>
            <a:r>
              <a:rPr lang="en-US" dirty="0" smtClean="0"/>
              <a:t> </a:t>
            </a:r>
            <a:r>
              <a:rPr lang="en-US" dirty="0" err="1" smtClean="0"/>
              <a:t>peperangan</a:t>
            </a:r>
            <a:r>
              <a:rPr lang="en-US" dirty="0" smtClean="0"/>
              <a:t> yang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Menengah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</a:t>
            </a:r>
            <a:r>
              <a:rPr lang="en-US" i="1" dirty="0" smtClean="0"/>
              <a:t>(functional strategy)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madya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menetapkannya</a:t>
            </a:r>
            <a:r>
              <a:rPr lang="en-US" dirty="0" smtClean="0"/>
              <a:t>,</a:t>
            </a:r>
          </a:p>
          <a:p>
            <a:pPr algn="just"/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arahan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menetapkna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yang 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endParaRPr lang="en-US" i="1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92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1017</Words>
  <Application>Microsoft Office PowerPoint</Application>
  <PresentationFormat>On-screen Show (4:3)</PresentationFormat>
  <Paragraphs>108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 A. UPAYA PENINGKATAN PRODUKTIVITAS </vt:lpstr>
      <vt:lpstr>PowerPoint Presentation</vt:lpstr>
      <vt:lpstr>PowerPoint Presentation</vt:lpstr>
      <vt:lpstr>PowerPoint Presentation</vt:lpstr>
      <vt:lpstr>Ciri-ciri pokok jangka panjang :  </vt:lpstr>
      <vt:lpstr>PERUMUSAN VISI DAN MISI</vt:lpstr>
      <vt:lpstr>PowerPoint Presentation</vt:lpstr>
      <vt:lpstr>PENENTUAN STRATEGI ORGANISASI</vt:lpstr>
      <vt:lpstr>PowerPoint Presentation</vt:lpstr>
      <vt:lpstr>MISAL STRATEGI BIDANG PRODUKSI ;</vt:lpstr>
      <vt:lpstr>PEMAFAATAN TEKNOLOGI DAN PRODUKTIVITAS KERJA</vt:lpstr>
      <vt:lpstr>PowerPoint Presentation</vt:lpstr>
      <vt:lpstr>B. FAKTOR-FAKTOR PENENTU KEBERHASILAN UPAYA PENINGKATAN PRODUKTIVITAS  </vt:lpstr>
      <vt:lpstr>PowerPoint Presentation</vt:lpstr>
      <vt:lpstr>PowerPoint Presentation</vt:lpstr>
      <vt:lpstr>TUGAS MANDIRI – CONTOH 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 kasih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KE-9</dc:title>
  <dc:creator>Isniar</dc:creator>
  <cp:lastModifiedBy>Isniar</cp:lastModifiedBy>
  <cp:revision>22</cp:revision>
  <dcterms:created xsi:type="dcterms:W3CDTF">2012-04-05T14:25:10Z</dcterms:created>
  <dcterms:modified xsi:type="dcterms:W3CDTF">2012-04-23T08:26:38Z</dcterms:modified>
</cp:coreProperties>
</file>