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78" r:id="rId4"/>
    <p:sldId id="279" r:id="rId5"/>
    <p:sldId id="287" r:id="rId6"/>
    <p:sldId id="280" r:id="rId7"/>
    <p:sldId id="281" r:id="rId8"/>
    <p:sldId id="282" r:id="rId9"/>
    <p:sldId id="288" r:id="rId10"/>
    <p:sldId id="283" r:id="rId11"/>
    <p:sldId id="284" r:id="rId12"/>
    <p:sldId id="285" r:id="rId13"/>
    <p:sldId id="289" r:id="rId14"/>
    <p:sldId id="286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16" r:id="rId31"/>
    <p:sldId id="318" r:id="rId32"/>
    <p:sldId id="305" r:id="rId33"/>
    <p:sldId id="315" r:id="rId34"/>
    <p:sldId id="306" r:id="rId35"/>
    <p:sldId id="307" r:id="rId36"/>
    <p:sldId id="309" r:id="rId37"/>
    <p:sldId id="310" r:id="rId38"/>
    <p:sldId id="311" r:id="rId39"/>
    <p:sldId id="317" r:id="rId40"/>
    <p:sldId id="312" r:id="rId41"/>
    <p:sldId id="313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2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32716-18D8-4B2F-886A-36B2B3728A7A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EB6F9-AA5C-46FB-A31E-6BFD349C8D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9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EB6F9-AA5C-46FB-A31E-6BFD349C8D2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EB6F9-AA5C-46FB-A31E-6BFD349C8D2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D54F-551E-4A2C-B01A-A0EB63F6AA4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6D557-F328-494A-A95F-705769092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D54F-551E-4A2C-B01A-A0EB63F6AA4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6D557-F328-494A-A95F-705769092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0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D54F-551E-4A2C-B01A-A0EB63F6AA4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6D557-F328-494A-A95F-705769092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1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D54F-551E-4A2C-B01A-A0EB63F6AA4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6D557-F328-494A-A95F-705769092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0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D54F-551E-4A2C-B01A-A0EB63F6AA4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6D557-F328-494A-A95F-705769092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1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D54F-551E-4A2C-B01A-A0EB63F6AA4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6D557-F328-494A-A95F-705769092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46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D54F-551E-4A2C-B01A-A0EB63F6AA4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6D557-F328-494A-A95F-705769092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2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D54F-551E-4A2C-B01A-A0EB63F6AA4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6D557-F328-494A-A95F-705769092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1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D54F-551E-4A2C-B01A-A0EB63F6AA4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6D557-F328-494A-A95F-705769092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44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D54F-551E-4A2C-B01A-A0EB63F6AA4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6D557-F328-494A-A95F-705769092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4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D54F-551E-4A2C-B01A-A0EB63F6AA4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6D557-F328-494A-A95F-705769092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AD54F-551E-4A2C-B01A-A0EB63F6AA4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6D557-F328-494A-A95F-705769092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1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Microsoft_Word_97_-_2003_Document1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Microsoft_Word_97_-_2003_Document2.doc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3.xls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448800" cy="6858000"/>
          </a:xfrm>
          <a:gradFill flip="none" rotWithShape="1">
            <a:gsLst>
              <a:gs pos="0">
                <a:srgbClr val="FFC000"/>
              </a:gs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50800" dist="50800" dir="5400000" algn="ctr" rotWithShape="0">
              <a:srgbClr val="00B0F0"/>
            </a:outerShdw>
          </a:effectLst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PEREKONOMIAN DUA SEKTOR,</a:t>
            </a:r>
            <a:br>
              <a:rPr lang="en-US" b="1" dirty="0" smtClean="0"/>
            </a:br>
            <a:r>
              <a:rPr lang="en-US" b="1" dirty="0" smtClean="0"/>
              <a:t> TIGA DAN EMPAT SEKTOR</a:t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410392"/>
      </p:ext>
    </p:extLst>
  </p:cSld>
  <p:clrMapOvr>
    <a:masterClrMapping/>
  </p:clrMapOvr>
  <p:transition>
    <p:wheel spokes="1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PERSAMAAN FUNGSI KOMSUMSI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id-ID" dirty="0" smtClean="0">
                <a:solidFill>
                  <a:srgbClr val="FF0000"/>
                </a:solidFill>
              </a:rPr>
              <a:t> DAN </a:t>
            </a:r>
            <a:r>
              <a:rPr lang="en-US" dirty="0" smtClean="0">
                <a:solidFill>
                  <a:srgbClr val="FF0000"/>
                </a:solidFill>
              </a:rPr>
              <a:t>FUNGSI </a:t>
            </a:r>
            <a:r>
              <a:rPr lang="id-ID" dirty="0" smtClean="0">
                <a:solidFill>
                  <a:srgbClr val="FF0000"/>
                </a:solidFill>
              </a:rPr>
              <a:t>TABUNGAN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algn="just">
              <a:buFontTx/>
              <a:buNone/>
            </a:pPr>
            <a:endParaRPr lang="en-US" dirty="0" smtClean="0"/>
          </a:p>
          <a:p>
            <a:pPr algn="just">
              <a:buFontTx/>
              <a:buNone/>
            </a:pPr>
            <a:r>
              <a:rPr lang="en-US" dirty="0" smtClean="0"/>
              <a:t>	</a:t>
            </a:r>
            <a:r>
              <a:rPr lang="id-ID" dirty="0" smtClean="0"/>
              <a:t>Fungsi komsumsi dan fungsi tabungan, di samping di gambarkan dalam bentuk kurva juga dapat di nyatakan dalam bentuk aljabar, yaitu sebagai berikut :</a:t>
            </a:r>
          </a:p>
          <a:p>
            <a:pPr algn="just">
              <a:buFont typeface="Wingdings" pitchFamily="2" charset="2"/>
              <a:buChar char="§"/>
            </a:pPr>
            <a:r>
              <a:rPr lang="id-ID" dirty="0" smtClean="0"/>
              <a:t>Fungsi komsumsi ialah C = a + bY.</a:t>
            </a:r>
          </a:p>
          <a:p>
            <a:pPr algn="just">
              <a:buFont typeface="Wingdings" pitchFamily="2" charset="2"/>
              <a:buChar char="§"/>
            </a:pPr>
            <a:r>
              <a:rPr lang="id-ID" dirty="0" smtClean="0"/>
              <a:t>Fungsi tabungan ialah S = -a + (1 - b)Y.</a:t>
            </a:r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0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00B0F0"/>
                </a:solidFill>
              </a:rPr>
              <a:t>PENENTU-PENENTU LAIN KOMSUMSI DAN TABUNGAN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txBody>
          <a:bodyPr/>
          <a:lstStyle/>
          <a:p>
            <a:pPr marL="609600" indent="-609600" algn="just" fontAlgn="auto">
              <a:spcAft>
                <a:spcPts val="0"/>
              </a:spcAft>
              <a:buFont typeface="Wingdings" pitchFamily="2" charset="2"/>
              <a:buAutoNum type="alphaLcParenR"/>
              <a:defRPr/>
            </a:pPr>
            <a:r>
              <a:rPr lang="id-ID" dirty="0"/>
              <a:t>Kekayaan yang telah terkumpul.</a:t>
            </a:r>
          </a:p>
          <a:p>
            <a:pPr marL="609600" indent="-609600" algn="just" fontAlgn="auto">
              <a:spcAft>
                <a:spcPts val="0"/>
              </a:spcAft>
              <a:buFont typeface="Wingdings" pitchFamily="2" charset="2"/>
              <a:buAutoNum type="alphaLcParenR"/>
              <a:defRPr/>
            </a:pPr>
            <a:r>
              <a:rPr lang="id-ID" dirty="0"/>
              <a:t>Suku bunga.</a:t>
            </a:r>
          </a:p>
          <a:p>
            <a:pPr marL="609600" indent="-609600" algn="just" fontAlgn="auto">
              <a:spcAft>
                <a:spcPts val="0"/>
              </a:spcAft>
              <a:buFont typeface="Wingdings" pitchFamily="2" charset="2"/>
              <a:buAutoNum type="alphaLcParenR"/>
              <a:defRPr/>
            </a:pPr>
            <a:r>
              <a:rPr lang="id-ID" dirty="0"/>
              <a:t>Sikap berhemat.</a:t>
            </a:r>
          </a:p>
          <a:p>
            <a:pPr marL="609600" indent="-609600" algn="just" fontAlgn="auto">
              <a:spcAft>
                <a:spcPts val="0"/>
              </a:spcAft>
              <a:buFont typeface="Wingdings" pitchFamily="2" charset="2"/>
              <a:buAutoNum type="alphaLcParenR"/>
              <a:defRPr/>
            </a:pPr>
            <a:r>
              <a:rPr lang="id-ID" dirty="0"/>
              <a:t>Keadaan perekonomian.</a:t>
            </a:r>
          </a:p>
          <a:p>
            <a:pPr marL="609600" indent="-609600" algn="just" fontAlgn="auto">
              <a:spcAft>
                <a:spcPts val="0"/>
              </a:spcAft>
              <a:buFont typeface="Wingdings" pitchFamily="2" charset="2"/>
              <a:buAutoNum type="alphaLcParenR"/>
              <a:defRPr/>
            </a:pPr>
            <a:r>
              <a:rPr lang="id-ID" dirty="0"/>
              <a:t>Distribusi pendapatan.</a:t>
            </a:r>
          </a:p>
          <a:p>
            <a:pPr marL="609600" indent="-609600" algn="just" fontAlgn="auto">
              <a:spcAft>
                <a:spcPts val="0"/>
              </a:spcAft>
              <a:buFont typeface="Wingdings" pitchFamily="2" charset="2"/>
              <a:buAutoNum type="alphaLcParenR"/>
              <a:defRPr/>
            </a:pPr>
            <a:r>
              <a:rPr lang="id-ID" dirty="0"/>
              <a:t>Tersedia tidaknya dana pensiun yang mencukupi.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0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id-ID" sz="4000" dirty="0" smtClean="0">
                <a:solidFill>
                  <a:srgbClr val="FF0000"/>
                </a:solidFill>
              </a:rPr>
              <a:t>ARTI INVESTASI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marL="457200" indent="-457200" algn="just">
              <a:lnSpc>
                <a:spcPct val="80000"/>
              </a:lnSpc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Investasi yang lazim juga di sebut dengan istilah penanaman modal atau pembentukan modal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merupakan komponen kedua yang menentukan tingkat pengeluaran agregat.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80000"/>
              </a:lnSpc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Investasi dapat di artikan sebagai pengeluaran atau pengeluaran penanam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an2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modal atau perusahaan untuk membeli barang-barang modal dan perlengkapan-perlengkapan produksi untuk menambah kemampuan memproduksi barang-barang dan jasa-jasa yang tersedia dalam perekonomian.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14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Penentu-penentu tingkat investasi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Tingkat keuntungan yang di ramalkan akan di peroleh.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Suku bunga.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Ramalan mengenai keadaan ekonomi di masa depan.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Kemajuan teknologi.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Tingkat pendapatan nasional dan perubahan-perubahannya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Keuntungan yang di peroleh perusahaan-perus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ahaan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PENENTU TINGKAT KEGIATAN 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75000"/>
                </a:schemeClr>
              </a:gs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 fontScale="92500"/>
          </a:bodyPr>
          <a:lstStyle/>
          <a:p>
            <a:pPr marL="609600" indent="-609600" algn="just">
              <a:buFontTx/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Setelah menunjukkan ciri-ciri dan komsumsi rumah tangga dan investasi perusahaan, sekarang telah dapat di jelaskan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buFont typeface="Wingdings" pitchFamily="2" charset="2"/>
              <a:buChar char="q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mengenai arti dari konsep tingkat kegiatan ekonomi negara atau keseimbangan perekonomian negara,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buFont typeface="Wingdings" pitchFamily="2" charset="2"/>
              <a:buChar char="q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mengenai proses penentuan tingkat kegiatan ekonomi dan pendapatan nasional, dalam suatu perekonomian yang terdiri dari 2 sektor. </a:t>
            </a:r>
          </a:p>
          <a:p>
            <a:pPr marL="609600" indent="-609600">
              <a:buFontTx/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32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2500" lnSpcReduction="20000"/>
          </a:bodyPr>
          <a:lstStyle/>
          <a:p>
            <a:pPr marL="609600" indent="-609600" algn="just">
              <a:buFontTx/>
              <a:buNone/>
            </a:pP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Untuk menunjukkan proses penentuan tingkat keseimbangan dan perekonomian negara dapat di gunakan 3 cara,yaitu :</a:t>
            </a:r>
          </a:p>
          <a:p>
            <a:pPr marL="609600" indent="-609600" algn="just">
              <a:buFont typeface="Wingdings" pitchFamily="2" charset="2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Dengan menggunakan contoh angka yang membandingkan pendapatan nasional dan pengeluaran agregat.</a:t>
            </a:r>
          </a:p>
          <a:p>
            <a:pPr marL="609600" indent="-609600" algn="just">
              <a:buFont typeface="Wingdings" pitchFamily="2" charset="2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Dengan menggunakan grafik yang menunjukkan (a) kesamaaan pengeluaran agregat dengan penawaran agregat, dan (b) kesamaan di antara investasi dan tabungan.</a:t>
            </a:r>
          </a:p>
          <a:p>
            <a:pPr marL="609600" indent="-609600" algn="just">
              <a:buFont typeface="Wingdings" pitchFamily="2" charset="2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Dengan menggunakan cara penentuan secara aljabar.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97175"/>
            <a:ext cx="7772400" cy="1470025"/>
          </a:xfr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7200" dirty="0" smtClean="0"/>
              <a:t>LATIHAN 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CONTOH LATIHAN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b="1" dirty="0" smtClean="0"/>
              <a:t>HUBUNGAN ANTARA KONSUMSI DAN PENDAPATAN</a:t>
            </a:r>
          </a:p>
          <a:p>
            <a:pPr algn="just"/>
            <a:r>
              <a:rPr lang="en-US" b="1" dirty="0" err="1" smtClean="0"/>
              <a:t>Misalkan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500.000,00 ,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500.000,00.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pandapatan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900.000,00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800.000,00.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.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b="1" dirty="0" err="1" smtClean="0"/>
              <a:t>pendapatan</a:t>
            </a:r>
            <a:r>
              <a:rPr lang="en-US" b="1" dirty="0" smtClean="0"/>
              <a:t> </a:t>
            </a:r>
            <a:r>
              <a:rPr lang="en-US" b="1" dirty="0" err="1" smtClean="0"/>
              <a:t>disposibel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pengeluaran</a:t>
            </a:r>
            <a:r>
              <a:rPr lang="en-US" b="1" dirty="0" smtClean="0"/>
              <a:t> </a:t>
            </a:r>
            <a:r>
              <a:rPr lang="en-US" b="1" dirty="0" err="1" smtClean="0"/>
              <a:t>konsusmsi</a:t>
            </a:r>
            <a:r>
              <a:rPr lang="en-US" b="1" dirty="0" smtClean="0"/>
              <a:t> 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tabungan</a:t>
            </a:r>
            <a:r>
              <a:rPr lang="en-US" b="1" dirty="0" smtClean="0"/>
              <a:t> </a:t>
            </a:r>
            <a:r>
              <a:rPr lang="en-US" b="1" dirty="0" err="1" smtClean="0"/>
              <a:t>rumah</a:t>
            </a:r>
            <a:r>
              <a:rPr lang="en-US" b="1" dirty="0" smtClean="0"/>
              <a:t> </a:t>
            </a:r>
            <a:r>
              <a:rPr lang="en-US" b="1" dirty="0" err="1" smtClean="0"/>
              <a:t>tangga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err="1" smtClean="0"/>
              <a:t>Pendapatan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konsusmsi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tabungan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Rp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6217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3276600"/>
                <a:gridCol w="2209800"/>
              </a:tblGrid>
              <a:tr h="11508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Pendapatan</a:t>
                      </a:r>
                      <a:r>
                        <a:rPr lang="en-US" sz="2400" dirty="0" smtClean="0"/>
                        <a:t> </a:t>
                      </a:r>
                    </a:p>
                    <a:p>
                      <a:pPr algn="ctr"/>
                      <a:r>
                        <a:rPr lang="en-US" sz="2400" dirty="0" err="1" smtClean="0"/>
                        <a:t>Disposible</a:t>
                      </a:r>
                      <a:r>
                        <a:rPr lang="en-US" sz="2400" dirty="0" smtClean="0"/>
                        <a:t> (Yd)</a:t>
                      </a:r>
                    </a:p>
                    <a:p>
                      <a:pPr algn="ctr"/>
                      <a:r>
                        <a:rPr lang="en-US" sz="2400" dirty="0" smtClean="0"/>
                        <a:t>(1)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Pengeluaran</a:t>
                      </a:r>
                      <a:r>
                        <a:rPr lang="en-US" sz="2400" dirty="0" smtClean="0"/>
                        <a:t> </a:t>
                      </a:r>
                    </a:p>
                    <a:p>
                      <a:pPr algn="ctr"/>
                      <a:r>
                        <a:rPr lang="en-US" sz="2400" dirty="0" err="1" smtClean="0"/>
                        <a:t>Konsumsi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aseline="0" dirty="0" smtClean="0"/>
                        <a:t> (C)</a:t>
                      </a:r>
                    </a:p>
                    <a:p>
                      <a:pPr algn="ctr"/>
                      <a:r>
                        <a:rPr lang="en-US" sz="2400" dirty="0" smtClean="0"/>
                        <a:t>(2)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Tabungan </a:t>
                      </a:r>
                    </a:p>
                    <a:p>
                      <a:pPr algn="ctr"/>
                      <a:r>
                        <a:rPr lang="en-US" sz="2400" dirty="0" smtClean="0"/>
                        <a:t>(S)</a:t>
                      </a:r>
                    </a:p>
                    <a:p>
                      <a:pPr algn="ctr"/>
                      <a:r>
                        <a:rPr lang="en-US" sz="2400" dirty="0" smtClean="0"/>
                        <a:t>(3)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-125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-100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-75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-50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425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-25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575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650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50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725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75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875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125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/>
              <a:t>Contoh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menghitung</a:t>
            </a:r>
            <a:r>
              <a:rPr lang="en-US" sz="2400" b="1" dirty="0" smtClean="0"/>
              <a:t> MPC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APC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err="1" smtClean="0"/>
              <a:t>Kecondongan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mengkonsumsi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Marjinal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Rata-rata</a:t>
            </a:r>
          </a:p>
          <a:p>
            <a:pPr algn="just"/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397000"/>
          <a:ext cx="8839200" cy="5128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200"/>
                <a:gridCol w="228600"/>
                <a:gridCol w="1828800"/>
                <a:gridCol w="2362200"/>
                <a:gridCol w="2438400"/>
              </a:tblGrid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Pendapatan</a:t>
                      </a:r>
                      <a:r>
                        <a:rPr lang="en-US" sz="2400" dirty="0" smtClean="0"/>
                        <a:t> </a:t>
                      </a:r>
                    </a:p>
                    <a:p>
                      <a:pPr algn="ctr"/>
                      <a:r>
                        <a:rPr lang="en-US" sz="2400" dirty="0" err="1" smtClean="0"/>
                        <a:t>Disposible</a:t>
                      </a:r>
                      <a:r>
                        <a:rPr lang="en-US" sz="2400" dirty="0" smtClean="0"/>
                        <a:t> (Yd)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err="1" smtClean="0"/>
                        <a:t>Rp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Pengeluaran</a:t>
                      </a:r>
                      <a:r>
                        <a:rPr lang="en-US" sz="2400" dirty="0" smtClean="0"/>
                        <a:t> </a:t>
                      </a:r>
                    </a:p>
                    <a:p>
                      <a:pPr algn="ctr"/>
                      <a:r>
                        <a:rPr lang="en-US" sz="2400" dirty="0" err="1" smtClean="0"/>
                        <a:t>Konsumsi</a:t>
                      </a:r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err="1" smtClean="0"/>
                        <a:t>Rp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Kecondongan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Mengkonsumsi</a:t>
                      </a:r>
                      <a:r>
                        <a:rPr lang="en-US" sz="2400" baseline="0" dirty="0" smtClean="0"/>
                        <a:t> Marginal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MPC= ∆C/∆Yd</a:t>
                      </a:r>
                    </a:p>
                    <a:p>
                      <a:pPr algn="ctr"/>
                      <a:r>
                        <a:rPr lang="en-US" sz="2400" baseline="0" dirty="0" err="1" smtClean="0"/>
                        <a:t>Rp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Kecondongan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Mengkonsumsi</a:t>
                      </a:r>
                      <a:r>
                        <a:rPr lang="en-US" sz="2400" baseline="0" dirty="0" smtClean="0"/>
                        <a:t> Rata-rata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APC=C/Yd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2400" dirty="0" err="1" smtClean="0"/>
                        <a:t>Rp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700"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Contoh</a:t>
                      </a:r>
                      <a:r>
                        <a:rPr lang="en-US" sz="2400" dirty="0" smtClean="0"/>
                        <a:t> : MPC </a:t>
                      </a:r>
                      <a:r>
                        <a:rPr lang="en-US" sz="2400" dirty="0" err="1" smtClean="0"/>
                        <a:t>Tetap</a:t>
                      </a:r>
                      <a:endParaRPr lang="en-US" sz="2400" dirty="0" smtClean="0"/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7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200.000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300.000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150.000/200.000</a:t>
                      </a:r>
                    </a:p>
                    <a:p>
                      <a:pPr algn="ctr"/>
                      <a:r>
                        <a:rPr lang="en-US" sz="2400" dirty="0" smtClean="0"/>
                        <a:t>0,75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300.000/200.000</a:t>
                      </a:r>
                    </a:p>
                    <a:p>
                      <a:pPr algn="ctr"/>
                      <a:r>
                        <a:rPr lang="en-US" sz="2400" dirty="0" smtClean="0"/>
                        <a:t>1,50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7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400.000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450.000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150/200=0,75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450/400=1,125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7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600.000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600.000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600/600=1,00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7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800.000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750.000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150/200=0,75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750/800=0.9375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ight Brace 6"/>
          <p:cNvSpPr/>
          <p:nvPr/>
        </p:nvSpPr>
        <p:spPr>
          <a:xfrm>
            <a:off x="4069081" y="4191000"/>
            <a:ext cx="274319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3962400" y="5105400"/>
            <a:ext cx="274319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>
            <a:off x="4114800" y="5715000"/>
            <a:ext cx="274319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effectLst>
            <a:outerShdw blurRad="50800" dist="50800" dir="5400000" algn="ctr" rotWithShape="0">
              <a:srgbClr val="FFFF00"/>
            </a:outerShdw>
          </a:effectLst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b="1" dirty="0" err="1" smtClean="0">
                <a:effectLst/>
              </a:rPr>
              <a:t>Perekonomian</a:t>
            </a:r>
            <a:r>
              <a:rPr lang="en-US" sz="4000" b="1" dirty="0" smtClean="0">
                <a:effectLst/>
              </a:rPr>
              <a:t> </a:t>
            </a:r>
            <a:r>
              <a:rPr lang="en-US" sz="4000" b="1" dirty="0" err="1" smtClean="0">
                <a:effectLst/>
              </a:rPr>
              <a:t>Dua</a:t>
            </a:r>
            <a:r>
              <a:rPr lang="en-US" sz="4000" b="1" dirty="0" smtClean="0">
                <a:effectLst/>
              </a:rPr>
              <a:t> </a:t>
            </a:r>
            <a:r>
              <a:rPr lang="en-US" sz="4000" b="1" dirty="0" err="1" smtClean="0">
                <a:effectLst/>
              </a:rPr>
              <a:t>Sektor</a:t>
            </a:r>
            <a:endParaRPr lang="en-US" sz="4000" b="1" dirty="0" smtClean="0">
              <a:effectLst/>
            </a:endParaRPr>
          </a:p>
          <a:p>
            <a:pPr algn="just"/>
            <a:r>
              <a:rPr lang="en-US" sz="4000" dirty="0" err="1" smtClean="0">
                <a:effectLst/>
              </a:rPr>
              <a:t>Perekonomian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dua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sektor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merupakan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penyederhanaan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dalam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mempelajari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sistem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perekonomian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secara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keseluruhan</a:t>
            </a:r>
            <a:r>
              <a:rPr lang="en-US" sz="4000" dirty="0" smtClean="0">
                <a:effectLst/>
              </a:rPr>
              <a:t>.</a:t>
            </a:r>
          </a:p>
          <a:p>
            <a:pPr algn="just"/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Keseimbangan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dalam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perekonomian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dua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sektor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merupakan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keseimbangan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dari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/>
              </a:rPr>
              <a:t>sisi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/>
              </a:rPr>
              <a:t>pendapatan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dan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/>
              </a:rPr>
              <a:t>sisi</a:t>
            </a:r>
            <a:r>
              <a:rPr lang="en-US" sz="40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/>
              </a:rPr>
              <a:t>pengeluaran</a:t>
            </a:r>
            <a:r>
              <a:rPr lang="en-US" sz="40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4000" dirty="0" smtClean="0">
                <a:effectLst/>
              </a:rPr>
              <a:t>yang </a:t>
            </a:r>
            <a:r>
              <a:rPr lang="en-US" sz="4000" dirty="0" err="1" smtClean="0">
                <a:effectLst/>
              </a:rPr>
              <a:t>dilakukan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oleh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effectLst/>
              </a:rPr>
              <a:t>sektor</a:t>
            </a:r>
            <a:r>
              <a:rPr lang="en-US" sz="4000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effectLst/>
              </a:rPr>
              <a:t>rumah</a:t>
            </a:r>
            <a:r>
              <a:rPr lang="en-US" sz="4000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effectLst/>
              </a:rPr>
              <a:t>tangga</a:t>
            </a:r>
            <a:r>
              <a:rPr lang="en-US" sz="4000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sz="4000" dirty="0" err="1" smtClean="0">
                <a:effectLst/>
              </a:rPr>
              <a:t>dan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effectLst/>
              </a:rPr>
              <a:t>sektor</a:t>
            </a:r>
            <a:r>
              <a:rPr lang="en-US" sz="4000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effectLst/>
              </a:rPr>
              <a:t>swasta</a:t>
            </a:r>
            <a:r>
              <a:rPr lang="en-US" sz="4000" dirty="0" smtClean="0">
                <a:effectLst/>
              </a:rPr>
              <a:t>, </a:t>
            </a:r>
            <a:r>
              <a:rPr lang="en-US" sz="4000" dirty="0" err="1" smtClean="0">
                <a:effectLst/>
              </a:rPr>
              <a:t>dengan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effectLst/>
              </a:rPr>
              <a:t>mengabaikan</a:t>
            </a:r>
            <a:r>
              <a:rPr lang="en-US" sz="4000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effectLst/>
              </a:rPr>
              <a:t>sektor</a:t>
            </a:r>
            <a:r>
              <a:rPr lang="en-US" sz="4000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effectLst/>
              </a:rPr>
              <a:t>pemerintah</a:t>
            </a:r>
            <a:r>
              <a:rPr lang="en-US" sz="4000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effectLst/>
              </a:rPr>
              <a:t>dan</a:t>
            </a:r>
            <a:r>
              <a:rPr lang="en-US" sz="4000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effectLst/>
              </a:rPr>
              <a:t>sektor</a:t>
            </a:r>
            <a:r>
              <a:rPr lang="en-US" sz="4000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effectLst/>
              </a:rPr>
              <a:t>luar</a:t>
            </a:r>
            <a:r>
              <a:rPr lang="en-US" sz="4000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effectLst/>
              </a:rPr>
              <a:t>negeri</a:t>
            </a:r>
            <a:r>
              <a:rPr lang="en-US" sz="4000" dirty="0" smtClean="0">
                <a:solidFill>
                  <a:srgbClr val="0070C0"/>
                </a:solidFill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42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/>
              <a:t>Contoh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menghitung</a:t>
            </a:r>
            <a:r>
              <a:rPr lang="en-US" sz="2400" b="1" dirty="0" smtClean="0"/>
              <a:t> MPC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APC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err="1" smtClean="0"/>
              <a:t>Kecondongan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mengkonsumsi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Marjinal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Rata-rata</a:t>
            </a:r>
          </a:p>
          <a:p>
            <a:pPr algn="just"/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397000"/>
          <a:ext cx="8839200" cy="5430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200"/>
                <a:gridCol w="228600"/>
                <a:gridCol w="1828800"/>
                <a:gridCol w="2362200"/>
                <a:gridCol w="2438400"/>
              </a:tblGrid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Pendapatan</a:t>
                      </a:r>
                      <a:r>
                        <a:rPr lang="en-US" sz="2400" dirty="0" smtClean="0"/>
                        <a:t> </a:t>
                      </a:r>
                    </a:p>
                    <a:p>
                      <a:pPr algn="ctr"/>
                      <a:r>
                        <a:rPr lang="en-US" sz="2400" dirty="0" err="1" smtClean="0"/>
                        <a:t>Disposible</a:t>
                      </a:r>
                      <a:r>
                        <a:rPr lang="en-US" sz="2400" dirty="0" smtClean="0"/>
                        <a:t> (Yd)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err="1" smtClean="0"/>
                        <a:t>Rp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Pengeluaran</a:t>
                      </a:r>
                      <a:r>
                        <a:rPr lang="en-US" sz="2400" dirty="0" smtClean="0"/>
                        <a:t> </a:t>
                      </a:r>
                    </a:p>
                    <a:p>
                      <a:pPr algn="ctr"/>
                      <a:r>
                        <a:rPr lang="en-US" sz="2400" dirty="0" err="1" smtClean="0"/>
                        <a:t>Konsumsi</a:t>
                      </a:r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err="1" smtClean="0"/>
                        <a:t>Rp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Kecondongan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Mengkonsumsi</a:t>
                      </a:r>
                      <a:r>
                        <a:rPr lang="en-US" sz="2400" baseline="0" dirty="0" smtClean="0"/>
                        <a:t> Marginal (MPC)</a:t>
                      </a:r>
                    </a:p>
                    <a:p>
                      <a:pPr algn="ctr"/>
                      <a:endParaRPr lang="en-US" sz="2400" baseline="0" dirty="0" smtClean="0"/>
                    </a:p>
                    <a:p>
                      <a:pPr algn="ctr"/>
                      <a:r>
                        <a:rPr lang="en-US" sz="2400" baseline="0" dirty="0" err="1" smtClean="0"/>
                        <a:t>Rp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Kecondongan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Mengkonsumsi</a:t>
                      </a:r>
                      <a:r>
                        <a:rPr lang="en-US" sz="2400" baseline="0" dirty="0" smtClean="0"/>
                        <a:t> Rata-rata (APC)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algn="ctr"/>
                      <a:r>
                        <a:rPr lang="en-US" sz="2400" dirty="0" err="1" smtClean="0"/>
                        <a:t>Rp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700"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Contoh</a:t>
                      </a:r>
                      <a:r>
                        <a:rPr lang="en-US" sz="2400" dirty="0" smtClean="0"/>
                        <a:t> : MPC Makin Kecil 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7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200.000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300.000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160.000/200.000</a:t>
                      </a:r>
                    </a:p>
                    <a:p>
                      <a:pPr algn="ctr"/>
                      <a:r>
                        <a:rPr lang="en-US" sz="2400" dirty="0" smtClean="0"/>
                        <a:t>0,80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300.000/200.000</a:t>
                      </a:r>
                    </a:p>
                    <a:p>
                      <a:pPr algn="ctr"/>
                      <a:r>
                        <a:rPr lang="en-US" sz="2400" dirty="0" smtClean="0"/>
                        <a:t>1,50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7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400.000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460.000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150/200=0,75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460/200=1,50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7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600.000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610.000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610/600=1,017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7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800.000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750.000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140/200=0,70</a:t>
                      </a:r>
                    </a:p>
                    <a:p>
                      <a:pPr algn="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750/800=0,9375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ight Brace 6"/>
          <p:cNvSpPr/>
          <p:nvPr/>
        </p:nvSpPr>
        <p:spPr>
          <a:xfrm>
            <a:off x="4069081" y="4267200"/>
            <a:ext cx="274319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3962401" y="5029200"/>
            <a:ext cx="152399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4114800" y="5638800"/>
            <a:ext cx="274319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/>
              <a:t>Contoh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menghitung</a:t>
            </a:r>
            <a:r>
              <a:rPr lang="en-US" sz="2400" b="1" dirty="0" smtClean="0"/>
              <a:t> MPS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APS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err="1" smtClean="0"/>
              <a:t>Kecondongan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Menabung</a:t>
            </a:r>
            <a:r>
              <a:rPr lang="en-US" sz="2400" b="1" dirty="0" smtClean="0"/>
              <a:t> Marginal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Rata-rata</a:t>
            </a:r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363980"/>
          <a:ext cx="8310880" cy="519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1488440"/>
                <a:gridCol w="187960"/>
                <a:gridCol w="1219200"/>
                <a:gridCol w="1600200"/>
                <a:gridCol w="2214880"/>
              </a:tblGrid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Pendapatan</a:t>
                      </a:r>
                      <a:r>
                        <a:rPr lang="en-US" sz="2000" dirty="0" smtClean="0"/>
                        <a:t> </a:t>
                      </a:r>
                    </a:p>
                    <a:p>
                      <a:pPr algn="ctr"/>
                      <a:r>
                        <a:rPr lang="en-US" sz="2000" dirty="0" err="1" smtClean="0"/>
                        <a:t>Disposible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 (Yd)</a:t>
                      </a:r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err="1" smtClean="0"/>
                        <a:t>Rp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Pengeluaran</a:t>
                      </a:r>
                      <a:r>
                        <a:rPr lang="en-US" sz="2000" dirty="0" smtClean="0"/>
                        <a:t> </a:t>
                      </a:r>
                    </a:p>
                    <a:p>
                      <a:pPr algn="ctr"/>
                      <a:r>
                        <a:rPr lang="en-US" sz="2000" dirty="0" err="1" smtClean="0"/>
                        <a:t>Konsumsi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err="1" smtClean="0"/>
                        <a:t>Rp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Tabungan </a:t>
                      </a:r>
                    </a:p>
                    <a:p>
                      <a:pPr algn="ctr"/>
                      <a:r>
                        <a:rPr lang="en-US" sz="2000" dirty="0" smtClean="0"/>
                        <a:t>(S)</a:t>
                      </a:r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err="1" smtClean="0"/>
                        <a:t>Rp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Kecondongan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Menabung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baseline="0" dirty="0" smtClean="0"/>
                        <a:t>Marginal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MPS=∆S/∆Yd</a:t>
                      </a:r>
                    </a:p>
                    <a:p>
                      <a:pPr algn="ctr"/>
                      <a:r>
                        <a:rPr lang="en-US" sz="2000" baseline="0" dirty="0" err="1" smtClean="0"/>
                        <a:t>Rp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Kecondongan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Menabaung</a:t>
                      </a:r>
                      <a:endParaRPr lang="en-US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Rata-rata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APS=S/Yd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2000" dirty="0" err="1" smtClean="0"/>
                        <a:t>Rp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700">
                <a:tc gridSpan="6"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Contoh</a:t>
                      </a:r>
                      <a:r>
                        <a:rPr lang="en-US" sz="2400" dirty="0" smtClean="0"/>
                        <a:t> : MPS </a:t>
                      </a:r>
                      <a:r>
                        <a:rPr lang="en-US" sz="2400" dirty="0" err="1" smtClean="0"/>
                        <a:t>Tetap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200.000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300.000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-100.000</a:t>
                      </a:r>
                    </a:p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50.000/</a:t>
                      </a:r>
                    </a:p>
                    <a:p>
                      <a:pPr algn="ctr"/>
                      <a:r>
                        <a:rPr lang="en-US" sz="2400" dirty="0" smtClean="0"/>
                        <a:t>200.000=</a:t>
                      </a:r>
                    </a:p>
                    <a:p>
                      <a:pPr algn="ctr"/>
                      <a:r>
                        <a:rPr lang="en-US" sz="2400" dirty="0" smtClean="0"/>
                        <a:t>0,25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-100.000/</a:t>
                      </a:r>
                    </a:p>
                    <a:p>
                      <a:pPr algn="ctr"/>
                      <a:r>
                        <a:rPr lang="en-US" sz="2400" dirty="0" smtClean="0"/>
                        <a:t>200.000 =</a:t>
                      </a:r>
                    </a:p>
                    <a:p>
                      <a:pPr algn="ctr"/>
                      <a:r>
                        <a:rPr lang="en-US" sz="2400" dirty="0" smtClean="0"/>
                        <a:t>-0,50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400.000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450.000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-50.000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0,25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-50/400= -0,25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600.000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600.000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0,25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0/600=0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800.000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750.000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50.000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0,25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50/800=0,0625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>
            <a:off x="4800600" y="3962400"/>
            <a:ext cx="3048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/>
              <a:t>Contoh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menghitung</a:t>
            </a:r>
            <a:r>
              <a:rPr lang="en-US" sz="2400" b="1" dirty="0" smtClean="0"/>
              <a:t> MPS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APS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err="1" smtClean="0"/>
              <a:t>Kecondongan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Menabung</a:t>
            </a:r>
            <a:r>
              <a:rPr lang="en-US" sz="2400" b="1" dirty="0" smtClean="0"/>
              <a:t> Marginal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Rata-rata</a:t>
            </a:r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363980"/>
          <a:ext cx="8310880" cy="5494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1488440"/>
                <a:gridCol w="187960"/>
                <a:gridCol w="1219200"/>
                <a:gridCol w="1600200"/>
                <a:gridCol w="2214880"/>
              </a:tblGrid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Pendapatan</a:t>
                      </a:r>
                      <a:r>
                        <a:rPr lang="en-US" sz="2000" dirty="0" smtClean="0"/>
                        <a:t> </a:t>
                      </a:r>
                    </a:p>
                    <a:p>
                      <a:pPr algn="ctr"/>
                      <a:r>
                        <a:rPr lang="en-US" sz="2000" dirty="0" err="1" smtClean="0"/>
                        <a:t>Disposible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 (Yd</a:t>
                      </a:r>
                    </a:p>
                    <a:p>
                      <a:pPr algn="ctr"/>
                      <a:r>
                        <a:rPr lang="en-US" sz="2000" dirty="0" smtClean="0"/>
                        <a:t>)</a:t>
                      </a:r>
                    </a:p>
                    <a:p>
                      <a:pPr algn="ctr"/>
                      <a:r>
                        <a:rPr lang="en-US" sz="2000" dirty="0" err="1" smtClean="0"/>
                        <a:t>Rp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Pengeluaran</a:t>
                      </a:r>
                      <a:r>
                        <a:rPr lang="en-US" sz="2000" dirty="0" smtClean="0"/>
                        <a:t> </a:t>
                      </a:r>
                    </a:p>
                    <a:p>
                      <a:pPr algn="ctr"/>
                      <a:r>
                        <a:rPr lang="en-US" sz="2000" dirty="0" err="1" smtClean="0"/>
                        <a:t>Konsumsi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(C)</a:t>
                      </a:r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err="1" smtClean="0"/>
                        <a:t>Rp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Tabungan </a:t>
                      </a:r>
                    </a:p>
                    <a:p>
                      <a:pPr algn="ctr"/>
                      <a:r>
                        <a:rPr lang="en-US" sz="2000" dirty="0" smtClean="0"/>
                        <a:t>(S)</a:t>
                      </a:r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err="1" smtClean="0"/>
                        <a:t>Rp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Kecondongan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Menabung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baseline="0" dirty="0" smtClean="0"/>
                        <a:t>Marginal (MPS)</a:t>
                      </a:r>
                    </a:p>
                    <a:p>
                      <a:pPr algn="ctr"/>
                      <a:r>
                        <a:rPr lang="en-US" sz="2000" baseline="0" dirty="0" err="1" smtClean="0"/>
                        <a:t>Rp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Kecondongan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Menabaung</a:t>
                      </a:r>
                      <a:endParaRPr lang="en-US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Rata-rata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 (APS)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err="1" smtClean="0"/>
                        <a:t>Rp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700">
                <a:tc gridSpan="6"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Contoh</a:t>
                      </a:r>
                      <a:r>
                        <a:rPr lang="en-US" sz="2400" dirty="0" smtClean="0"/>
                        <a:t> : MPS Makin </a:t>
                      </a:r>
                      <a:r>
                        <a:rPr lang="en-US" sz="2400" dirty="0" err="1" smtClean="0"/>
                        <a:t>Besar</a:t>
                      </a:r>
                      <a:r>
                        <a:rPr lang="en-US" sz="2400" dirty="0" smtClean="0"/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200.000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300.000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-100.000</a:t>
                      </a:r>
                    </a:p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40.000/</a:t>
                      </a:r>
                    </a:p>
                    <a:p>
                      <a:pPr algn="ctr"/>
                      <a:r>
                        <a:rPr lang="en-US" sz="2400" dirty="0" smtClean="0"/>
                        <a:t>200.000=</a:t>
                      </a:r>
                    </a:p>
                    <a:p>
                      <a:pPr algn="ctr"/>
                      <a:r>
                        <a:rPr lang="en-US" sz="2400" dirty="0" smtClean="0"/>
                        <a:t>0,20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-100.000/</a:t>
                      </a:r>
                    </a:p>
                    <a:p>
                      <a:pPr algn="ctr"/>
                      <a:r>
                        <a:rPr lang="en-US" sz="2400" dirty="0" smtClean="0"/>
                        <a:t>200.000 =</a:t>
                      </a:r>
                    </a:p>
                    <a:p>
                      <a:pPr algn="ctr"/>
                      <a:r>
                        <a:rPr lang="en-US" sz="2400" dirty="0" smtClean="0"/>
                        <a:t>-0,50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400.000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450.000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-60.000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50/200=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0,25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-60/400=-0,15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600.000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600.000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-10.000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60/200=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0,30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-10/600=-0,017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800.000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750.000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50.000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50/800=0,0625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>
            <a:off x="4800600" y="3962400"/>
            <a:ext cx="3048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5029200" y="5029200"/>
            <a:ext cx="152400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>
            <a:off x="4876800" y="5867400"/>
            <a:ext cx="2286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/>
              <a:t>HUBUNGAN ANTARA KECONDONGAN MENGKONSUMSI DAN MENABUNG. (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Ribuan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Rp</a:t>
            </a:r>
            <a:r>
              <a:rPr lang="en-US" sz="2400" b="1" dirty="0" smtClean="0"/>
              <a:t>)</a:t>
            </a:r>
          </a:p>
          <a:p>
            <a:pPr algn="just">
              <a:buNone/>
            </a:pPr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81386"/>
              </p:ext>
            </p:extLst>
          </p:nvPr>
        </p:nvGraphicFramePr>
        <p:xfrm>
          <a:off x="381000" y="1397000"/>
          <a:ext cx="8382003" cy="5787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7429"/>
                <a:gridCol w="1197429"/>
                <a:gridCol w="1197429"/>
                <a:gridCol w="1197429"/>
                <a:gridCol w="1197429"/>
                <a:gridCol w="1197429"/>
                <a:gridCol w="1197429"/>
              </a:tblGrid>
              <a:tr h="8466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Yd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MPC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MPS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MPC</a:t>
                      </a:r>
                    </a:p>
                    <a:p>
                      <a:pPr algn="ctr"/>
                      <a:r>
                        <a:rPr lang="en-US" sz="2400" dirty="0" smtClean="0"/>
                        <a:t>+</a:t>
                      </a:r>
                    </a:p>
                    <a:p>
                      <a:pPr algn="ctr"/>
                      <a:r>
                        <a:rPr lang="en-US" sz="2400" dirty="0" smtClean="0"/>
                        <a:t>MPS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APC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APS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APC</a:t>
                      </a:r>
                    </a:p>
                    <a:p>
                      <a:pPr algn="ctr"/>
                      <a:r>
                        <a:rPr lang="en-US" sz="2400" dirty="0" smtClean="0"/>
                        <a:t>+</a:t>
                      </a:r>
                    </a:p>
                    <a:p>
                      <a:pPr algn="ctr"/>
                      <a:r>
                        <a:rPr lang="en-US" sz="2400" dirty="0" smtClean="0"/>
                        <a:t>APS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667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MPC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dan</a:t>
                      </a:r>
                      <a:r>
                        <a:rPr lang="en-US" sz="2400" baseline="0" dirty="0" smtClean="0"/>
                        <a:t> MPS </a:t>
                      </a:r>
                      <a:r>
                        <a:rPr lang="en-US" sz="2400" baseline="0" dirty="0" err="1" smtClean="0"/>
                        <a:t>Tetap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8466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0,75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0,25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1,50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-0,50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6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0,75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0,25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1,125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-0,125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6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0,75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0,25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1,00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6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0,9375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0,0625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/>
              <a:t>HUBUNGAN ANTARA KECONDONGAN MENGKONSUMSI DAN MENABUNG. (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Ribuan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Rp</a:t>
            </a:r>
            <a:r>
              <a:rPr lang="en-US" sz="2400" b="1" dirty="0" smtClean="0"/>
              <a:t>)</a:t>
            </a:r>
          </a:p>
          <a:p>
            <a:pPr algn="just">
              <a:buNone/>
            </a:pPr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347606"/>
              </p:ext>
            </p:extLst>
          </p:nvPr>
        </p:nvGraphicFramePr>
        <p:xfrm>
          <a:off x="381000" y="1397000"/>
          <a:ext cx="8382003" cy="5787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7429"/>
                <a:gridCol w="1197429"/>
                <a:gridCol w="1197429"/>
                <a:gridCol w="1197429"/>
                <a:gridCol w="1197429"/>
                <a:gridCol w="1197429"/>
                <a:gridCol w="1197429"/>
              </a:tblGrid>
              <a:tr h="8466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Yd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MPC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MPS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MPC</a:t>
                      </a:r>
                    </a:p>
                    <a:p>
                      <a:pPr algn="ctr"/>
                      <a:r>
                        <a:rPr lang="en-US" sz="2400" dirty="0" smtClean="0"/>
                        <a:t>+</a:t>
                      </a:r>
                    </a:p>
                    <a:p>
                      <a:pPr algn="ctr"/>
                      <a:r>
                        <a:rPr lang="en-US" sz="2400" dirty="0" smtClean="0"/>
                        <a:t>MPS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APC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APS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APC</a:t>
                      </a:r>
                    </a:p>
                    <a:p>
                      <a:pPr algn="ctr"/>
                      <a:r>
                        <a:rPr lang="en-US" sz="2400" dirty="0" smtClean="0"/>
                        <a:t>+</a:t>
                      </a:r>
                    </a:p>
                    <a:p>
                      <a:pPr algn="ctr"/>
                      <a:r>
                        <a:rPr lang="en-US" sz="2400" dirty="0" smtClean="0"/>
                        <a:t>APS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667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MPC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MPS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Berubah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8466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0,8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0,2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1,50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-0,50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6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0,75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0,25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1,15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-0,15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6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0,70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0,30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1,017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-0,017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6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0,9375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0,0625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KESEIMBANGAN PEREKONOMIAN DUA SEKTOR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</a:rPr>
              <a:t>PENENTUAN OUTPUT</a:t>
            </a:r>
            <a:endParaRPr lang="en-US" dirty="0"/>
          </a:p>
        </p:txBody>
      </p:sp>
      <p:graphicFrame>
        <p:nvGraphicFramePr>
          <p:cNvPr id="1026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3962400" y="1814513"/>
          <a:ext cx="5029200" cy="315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3077280" imgH="1929240" progId="Word.Document.8">
                  <p:embed/>
                </p:oleObj>
              </mc:Choice>
              <mc:Fallback>
                <p:oleObj name="Document" r:id="rId4" imgW="3077280" imgH="192924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814513"/>
                        <a:ext cx="5029200" cy="315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1295400"/>
            <a:ext cx="3733800" cy="5029200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Menggunakan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Konsumsi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(C)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Investasi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(I)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Secara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matematis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	Y = C + I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	Y = C</a:t>
            </a:r>
            <a:r>
              <a:rPr kumimoji="0" lang="en-US" sz="2800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0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 +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bY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 + 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	Y = 1/(1-b) (C</a:t>
            </a:r>
            <a:r>
              <a:rPr kumimoji="0" lang="en-US" sz="2800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0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 + I)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4572000" y="1473200"/>
          <a:ext cx="4419600" cy="200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" r:id="rId4" imgW="3077280" imgH="1396080" progId="Word.Document.8">
                  <p:embed/>
                </p:oleObj>
              </mc:Choice>
              <mc:Fallback>
                <p:oleObj name="Document" r:id="rId4" imgW="3077280" imgH="139608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73200"/>
                        <a:ext cx="4419600" cy="200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990600"/>
            <a:ext cx="3505200" cy="4419600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Menggunakan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Tabungan (S)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Investasi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(I)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Secara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Matematis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	I = 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	I = - C</a:t>
            </a:r>
            <a:r>
              <a:rPr kumimoji="0" lang="en-US" sz="2800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0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 + (1 – b)Y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	Y = 1/(1-b) (C</a:t>
            </a:r>
            <a:r>
              <a:rPr kumimoji="0" lang="en-US" sz="2800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0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 + I)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charset="0"/>
                <a:cs typeface="Times New Roman" pitchFamily="18" charset="0"/>
              </a:rPr>
              <a:t>GDP EKUILIBRIUM DAN</a:t>
            </a:r>
            <a:br>
              <a:rPr lang="en-US" b="1" dirty="0" smtClean="0">
                <a:latin typeface="Arial" charset="0"/>
                <a:cs typeface="Times New Roman" pitchFamily="18" charset="0"/>
              </a:rPr>
            </a:br>
            <a:r>
              <a:rPr lang="en-US" b="1" dirty="0" smtClean="0">
                <a:latin typeface="Arial" charset="0"/>
                <a:cs typeface="Times New Roman" pitchFamily="18" charset="0"/>
              </a:rPr>
              <a:t>MEKANISME PENYESUAIAN</a:t>
            </a:r>
            <a:r>
              <a:rPr lang="en-US" b="1" dirty="0" smtClean="0">
                <a:latin typeface="Arial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marL="238125" indent="-238125" algn="just">
              <a:lnSpc>
                <a:spcPct val="90000"/>
              </a:lnSpc>
            </a:pPr>
            <a:r>
              <a:rPr lang="en-US" sz="2800" dirty="0" err="1" smtClean="0">
                <a:latin typeface="Arial" charset="0"/>
                <a:cs typeface="Times New Roman" pitchFamily="18" charset="0"/>
              </a:rPr>
              <a:t>Ekuilibrium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keseimbangan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Garamond" pitchFamily="18" charset="0"/>
                <a:cs typeface="Times New Roman" pitchFamily="18" charset="0"/>
              </a:rPr>
              <a:t>menggambarkan</a:t>
            </a: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  <a:cs typeface="Times New Roman" pitchFamily="18" charset="0"/>
              </a:rPr>
              <a:t>situasi</a:t>
            </a: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  <a:cs typeface="Times New Roman" pitchFamily="18" charset="0"/>
              </a:rPr>
              <a:t>dimana</a:t>
            </a: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  <a:cs typeface="Times New Roman" pitchFamily="18" charset="0"/>
              </a:rPr>
              <a:t>kekuatan-kekuatan</a:t>
            </a: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Garamond" pitchFamily="18" charset="0"/>
                <a:cs typeface="Times New Roman" pitchFamily="18" charset="0"/>
              </a:rPr>
              <a:t>berbeda</a:t>
            </a: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  <a:cs typeface="Times New Roman" pitchFamily="18" charset="0"/>
              </a:rPr>
              <a:t>berada</a:t>
            </a: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  <a:cs typeface="Times New Roman" pitchFamily="18" charset="0"/>
              </a:rPr>
              <a:t>kondisi</a:t>
            </a: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  <a:cs typeface="Times New Roman" pitchFamily="18" charset="0"/>
              </a:rPr>
              <a:t>seimbang</a:t>
            </a: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(balance).</a:t>
            </a:r>
            <a:endParaRPr lang="en-US" sz="2800" dirty="0" smtClean="0">
              <a:latin typeface="Garamond" pitchFamily="18" charset="0"/>
            </a:endParaRPr>
          </a:p>
          <a:p>
            <a:pPr marL="238125" indent="-238125" algn="just">
              <a:lnSpc>
                <a:spcPct val="90000"/>
              </a:lnSpc>
            </a:pPr>
            <a:r>
              <a:rPr lang="en-US" sz="2800" dirty="0" err="1" smtClean="0">
                <a:latin typeface="Arial" charset="0"/>
                <a:cs typeface="Times New Roman" pitchFamily="18" charset="0"/>
              </a:rPr>
              <a:t>Perekonomian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mencapai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ekuilibrium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jika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:</a:t>
            </a:r>
          </a:p>
          <a:p>
            <a:pPr marL="793750" lvl="1" indent="-396875" algn="just">
              <a:lnSpc>
                <a:spcPct val="90000"/>
              </a:lnSpc>
              <a:buNone/>
            </a:pPr>
            <a:r>
              <a:rPr lang="en-US" dirty="0" smtClean="0">
                <a:latin typeface="Garamond" pitchFamily="18" charset="0"/>
                <a:cs typeface="Times New Roman" pitchFamily="18" charset="0"/>
              </a:rPr>
              <a:t>(a) </a:t>
            </a:r>
            <a:r>
              <a:rPr lang="en-US" dirty="0" err="1" smtClean="0">
                <a:latin typeface="Garamond" pitchFamily="18" charset="0"/>
                <a:cs typeface="Times New Roman" pitchFamily="18" charset="0"/>
              </a:rPr>
              <a:t>pengeluaran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Garamond" pitchFamily="18" charset="0"/>
                <a:cs typeface="Times New Roman" pitchFamily="18" charset="0"/>
              </a:rPr>
              <a:t>direncanakan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latin typeface="Garamond" pitchFamily="18" charset="0"/>
                <a:cs typeface="Times New Roman" pitchFamily="18" charset="0"/>
              </a:rPr>
              <a:t>planned spending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Garamond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Garamond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 output yang </a:t>
            </a:r>
            <a:r>
              <a:rPr lang="en-US" dirty="0" err="1" smtClean="0">
                <a:latin typeface="Garamond" pitchFamily="18" charset="0"/>
                <a:cs typeface="Times New Roman" pitchFamily="18" charset="0"/>
              </a:rPr>
              <a:t>direncanakan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latin typeface="Garamond" pitchFamily="18" charset="0"/>
                <a:cs typeface="Times New Roman" pitchFamily="18" charset="0"/>
              </a:rPr>
              <a:t>planned output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Garamond" pitchFamily="18" charset="0"/>
                <a:cs typeface="Times New Roman" pitchFamily="18" charset="0"/>
              </a:rPr>
              <a:t>atau</a:t>
            </a:r>
            <a:endParaRPr lang="en-US" dirty="0" smtClean="0">
              <a:latin typeface="Garamond" pitchFamily="18" charset="0"/>
              <a:cs typeface="Times New Roman" pitchFamily="18" charset="0"/>
            </a:endParaRPr>
          </a:p>
          <a:p>
            <a:pPr marL="793750" lvl="1" indent="-396875" algn="just">
              <a:lnSpc>
                <a:spcPct val="90000"/>
              </a:lnSpc>
              <a:buNone/>
            </a:pPr>
            <a:r>
              <a:rPr lang="en-US" dirty="0" smtClean="0">
                <a:latin typeface="Garamond" pitchFamily="18" charset="0"/>
                <a:cs typeface="Times New Roman" pitchFamily="18" charset="0"/>
              </a:rPr>
              <a:t>(b) </a:t>
            </a:r>
            <a:r>
              <a:rPr lang="en-US" dirty="0" err="1" smtClean="0">
                <a:latin typeface="Garamond" pitchFamily="18" charset="0"/>
                <a:cs typeface="Times New Roman" pitchFamily="18" charset="0"/>
              </a:rPr>
              <a:t>tabungan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Garamond" pitchFamily="18" charset="0"/>
                <a:cs typeface="Times New Roman" pitchFamily="18" charset="0"/>
              </a:rPr>
              <a:t>direncanakan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latin typeface="Garamond" pitchFamily="18" charset="0"/>
                <a:cs typeface="Times New Roman" pitchFamily="18" charset="0"/>
              </a:rPr>
              <a:t>planned saving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Garamond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Garamond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Garamond" pitchFamily="18" charset="0"/>
                <a:cs typeface="Times New Roman" pitchFamily="18" charset="0"/>
              </a:rPr>
              <a:t>investasi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Garamond" pitchFamily="18" charset="0"/>
                <a:cs typeface="Times New Roman" pitchFamily="18" charset="0"/>
              </a:rPr>
              <a:t>direncanakan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latin typeface="Garamond" pitchFamily="18" charset="0"/>
                <a:cs typeface="Times New Roman" pitchFamily="18" charset="0"/>
              </a:rPr>
              <a:t>planned investment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).</a:t>
            </a:r>
            <a:endParaRPr lang="en-US" sz="2400" dirty="0" smtClean="0">
              <a:latin typeface="Arial" charset="0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810000"/>
          </a:xfr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/>
          <a:lstStyle/>
          <a:p>
            <a:pPr algn="just"/>
            <a:r>
              <a:rPr lang="en-US" dirty="0" err="1" smtClean="0">
                <a:latin typeface="Arial" charset="0"/>
                <a:cs typeface="Times New Roman" pitchFamily="18" charset="0"/>
              </a:rPr>
              <a:t>Perbedaan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antara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Arial" charset="0"/>
                <a:cs typeface="Times New Roman" pitchFamily="18" charset="0"/>
              </a:rPr>
              <a:t>planned spending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Arial" charset="0"/>
                <a:cs typeface="Times New Roman" pitchFamily="18" charset="0"/>
              </a:rPr>
              <a:t>planned output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atau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antara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Arial" charset="0"/>
                <a:cs typeface="Times New Roman" pitchFamily="18" charset="0"/>
              </a:rPr>
              <a:t>planned saving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Arial" charset="0"/>
                <a:cs typeface="Times New Roman" pitchFamily="18" charset="0"/>
              </a:rPr>
              <a:t>planned investment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mendorong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terjadinya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perubahan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terhadap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output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dan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kesempatan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kerja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apakah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bersifat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Arial" charset="0"/>
                <a:cs typeface="Times New Roman" pitchFamily="18" charset="0"/>
              </a:rPr>
              <a:t>kontraksi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ataupun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Arial" charset="0"/>
                <a:cs typeface="Times New Roman" pitchFamily="18" charset="0"/>
              </a:rPr>
              <a:t>ekspansi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.</a:t>
            </a:r>
            <a:endParaRPr lang="en-US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txBody>
          <a:bodyPr>
            <a:normAutofit fontScale="85000" lnSpcReduction="20000"/>
          </a:bodyPr>
          <a:lstStyle/>
          <a:p>
            <a:pPr algn="just"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id-ID" i="1" dirty="0" smtClean="0">
                <a:solidFill>
                  <a:srgbClr val="FF0000"/>
                </a:solidFill>
              </a:rPr>
              <a:t>Yang dimaksud dengan perekonomian dua sektor adalah perekonomian yang terdiri dari sektor rumah tangga dan perusahaan.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id-ID" dirty="0" smtClean="0"/>
              <a:t>Aliran-aliran pendapatannya adalah sebagai berikut: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id-ID" dirty="0" smtClean="0"/>
              <a:t>Sektor perusahaan menggunakan faktor-faktor produksi yang dimiliki rumah tangga (berupa gaji, upah, sewa, bunga dan untung).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id-ID" dirty="0" smtClean="0"/>
              <a:t>Sebagian besar pendapatan yang diterima rumah tangga akan digunakan untuk konsumsi, yaitu membeli barang-barang dan jasa-jasa yang dihasilkan oleh sektor perusahaan.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id-ID" dirty="0" smtClean="0"/>
              <a:t>Sisa pendapatan rumah tangga yang tidak digunakan untuk konsumsi akan ditabung dalam institusi-institusi keuangan.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id-ID" dirty="0" smtClean="0"/>
              <a:t>Pengusaha yang ingin melakukan investasi akan meminjam tabungan rumah tangga yang dukumpulkan oleh institusi-institusi keuangan.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7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perekoonomian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agregat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1), </a:t>
            </a:r>
            <a:r>
              <a:rPr lang="en-US" dirty="0" err="1" smtClean="0"/>
              <a:t>pembelanjaan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, 2).</a:t>
            </a:r>
            <a:r>
              <a:rPr lang="en-US" dirty="0" err="1" smtClean="0"/>
              <a:t>pembelanjaan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modal.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algebra, </a:t>
            </a:r>
            <a:r>
              <a:rPr lang="en-US" dirty="0" err="1" smtClean="0">
                <a:solidFill>
                  <a:srgbClr val="FF0000"/>
                </a:solidFill>
              </a:rPr>
              <a:t>persamaan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pengeluaran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agregat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adalah</a:t>
            </a:r>
            <a:r>
              <a:rPr lang="en-US" dirty="0" smtClean="0">
                <a:solidFill>
                  <a:srgbClr val="FF0000"/>
                </a:solidFill>
              </a:rPr>
              <a:t> AE = C + I,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C = </a:t>
            </a:r>
            <a:r>
              <a:rPr lang="en-US" dirty="0" err="1" smtClean="0"/>
              <a:t>konsumsi</a:t>
            </a:r>
            <a:r>
              <a:rPr lang="en-US" dirty="0" smtClean="0"/>
              <a:t> , I =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agregat</a:t>
            </a:r>
            <a:r>
              <a:rPr lang="en-US" dirty="0" smtClean="0"/>
              <a:t>. </a:t>
            </a:r>
            <a:r>
              <a:rPr lang="en-US" dirty="0" err="1" smtClean="0"/>
              <a:t>Persamaan</a:t>
            </a:r>
            <a:r>
              <a:rPr lang="en-US" dirty="0" smtClean="0"/>
              <a:t> yang lain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Y = C + S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S = Saving / Tabungan </a:t>
            </a:r>
            <a:r>
              <a:rPr lang="en-US" dirty="0" err="1" smtClean="0"/>
              <a:t>dan</a:t>
            </a:r>
            <a:r>
              <a:rPr lang="en-US" dirty="0" smtClean="0"/>
              <a:t> Y =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ditarik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AE = Y </a:t>
            </a:r>
            <a:r>
              <a:rPr lang="en-US" dirty="0" err="1" smtClean="0"/>
              <a:t>dimana</a:t>
            </a:r>
            <a:r>
              <a:rPr lang="en-US" dirty="0" smtClean="0"/>
              <a:t> C + I = C + 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22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LATIHAN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9528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859972"/>
                <a:gridCol w="745671"/>
                <a:gridCol w="745671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GDP</a:t>
                      </a:r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TOTAL</a:t>
                      </a:r>
                    </a:p>
                    <a:p>
                      <a:pPr algn="ctr"/>
                      <a:r>
                        <a:rPr lang="en-US" sz="1800" dirty="0" smtClean="0"/>
                        <a:t>SPENDING</a:t>
                      </a:r>
                    </a:p>
                    <a:p>
                      <a:pPr algn="ctr"/>
                      <a:r>
                        <a:rPr lang="en-US" sz="1800" dirty="0" smtClean="0"/>
                        <a:t>Y</a:t>
                      </a:r>
                      <a:r>
                        <a:rPr lang="en-US" sz="1800" baseline="0" dirty="0" smtClean="0"/>
                        <a:t> = C + I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TENDENSI </a:t>
                      </a:r>
                    </a:p>
                    <a:p>
                      <a:pPr algn="ctr"/>
                      <a:r>
                        <a:rPr lang="en-US" sz="1800" dirty="0" smtClean="0"/>
                        <a:t>OUT</a:t>
                      </a:r>
                    </a:p>
                    <a:p>
                      <a:pPr algn="ctr"/>
                      <a:r>
                        <a:rPr lang="en-US" sz="1800" dirty="0" smtClean="0"/>
                        <a:t>PUT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4200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3800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3900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3600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3600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2700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2800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02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675384"/>
              </p:ext>
            </p:extLst>
          </p:nvPr>
        </p:nvGraphicFramePr>
        <p:xfrm>
          <a:off x="533400" y="2078038"/>
          <a:ext cx="8229600" cy="270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Worksheet" r:id="rId4" imgW="4794840" imgH="1573560" progId="Excel.Sheet.8">
                  <p:embed/>
                </p:oleObj>
              </mc:Choice>
              <mc:Fallback>
                <p:oleObj name="Worksheet" r:id="rId4" imgW="4794840" imgH="157356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078038"/>
                        <a:ext cx="8229600" cy="2700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err="1" smtClean="0"/>
              <a:t>Latihan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angka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keseimbangan</a:t>
            </a:r>
            <a:r>
              <a:rPr lang="en-US" sz="2400" b="1" dirty="0" smtClean="0"/>
              <a:t> PN (</a:t>
            </a:r>
            <a:r>
              <a:rPr lang="en-US" sz="2400" b="1" dirty="0" err="1" smtClean="0"/>
              <a:t>Triliun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Rp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199258"/>
              </p:ext>
            </p:extLst>
          </p:nvPr>
        </p:nvGraphicFramePr>
        <p:xfrm>
          <a:off x="457200" y="990600"/>
          <a:ext cx="8229600" cy="7277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Keadaan</a:t>
                      </a:r>
                      <a:endParaRPr lang="en-US" sz="2400" dirty="0" smtClean="0"/>
                    </a:p>
                    <a:p>
                      <a:pPr algn="ctr"/>
                      <a:r>
                        <a:rPr lang="en-US" sz="2400" dirty="0" err="1" smtClean="0"/>
                        <a:t>Pereko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Expansi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360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360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480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540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720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630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840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720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Seimbang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810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Kontraksi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990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>
            <a:off x="7315200" y="1905000"/>
            <a:ext cx="304800" cy="3810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>
            <a:off x="7315200" y="6705600"/>
            <a:ext cx="304800" cy="14478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charset="0"/>
                <a:cs typeface="Times New Roman" pitchFamily="18" charset="0"/>
              </a:rPr>
              <a:t>MODEL PENGGANDA (</a:t>
            </a:r>
            <a:r>
              <a:rPr lang="en-US" b="1" i="1" dirty="0" smtClean="0">
                <a:latin typeface="Arial" charset="0"/>
                <a:cs typeface="Times New Roman" pitchFamily="18" charset="0"/>
              </a:rPr>
              <a:t>multiplier model</a:t>
            </a:r>
            <a:r>
              <a:rPr lang="en-US" b="1" dirty="0" smtClean="0">
                <a:latin typeface="Arial" charset="0"/>
                <a:cs typeface="Times New Roman" pitchFamily="18" charset="0"/>
              </a:rPr>
              <a:t>)</a:t>
            </a:r>
            <a:r>
              <a:rPr lang="en-US" dirty="0" smtClean="0">
                <a:latin typeface="Arial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normAutofit lnSpcReduction="10000"/>
          </a:bodyPr>
          <a:lstStyle/>
          <a:p>
            <a:pPr algn="just"/>
            <a:r>
              <a:rPr lang="en-US" sz="2800" dirty="0" err="1" smtClean="0">
                <a:latin typeface="Arial" charset="0"/>
                <a:cs typeface="Times New Roman" pitchFamily="18" charset="0"/>
              </a:rPr>
              <a:t>Pengganda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(</a:t>
            </a:r>
            <a:r>
              <a:rPr lang="en-US" sz="2800" i="1" dirty="0" smtClean="0">
                <a:latin typeface="Arial" charset="0"/>
                <a:cs typeface="Times New Roman" pitchFamily="18" charset="0"/>
              </a:rPr>
              <a:t>multiplier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menjelaskan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bagaimana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shocks yang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terjadi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investasi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pajak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pengeluaran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pemerintah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perdagangan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luar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negeri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berpengaruh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terhadap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output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kesempatan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kerja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perekonomian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asumsi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:</a:t>
            </a:r>
            <a:endParaRPr lang="en-US" sz="2800" dirty="0" smtClean="0">
              <a:latin typeface="Arial" charset="0"/>
            </a:endParaRPr>
          </a:p>
          <a:p>
            <a:pPr marL="411163" lvl="1" indent="-296863" algn="just">
              <a:buFont typeface="Wingdings" pitchFamily="2" charset="2"/>
              <a:buChar char="§"/>
            </a:pPr>
            <a:r>
              <a:rPr lang="en-US" dirty="0" err="1" smtClean="0">
                <a:latin typeface="Arial" charset="0"/>
                <a:cs typeface="Times New Roman" pitchFamily="18" charset="0"/>
              </a:rPr>
              <a:t>Upah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dan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harga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berubah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pPr marL="411163" lvl="1" indent="-296863" algn="just">
              <a:buFont typeface="Wingdings" pitchFamily="2" charset="2"/>
              <a:buChar char="§"/>
            </a:pPr>
            <a:r>
              <a:rPr lang="en-US" dirty="0" err="1" smtClean="0">
                <a:latin typeface="Arial" charset="0"/>
                <a:cs typeface="Times New Roman" pitchFamily="18" charset="0"/>
              </a:rPr>
              <a:t>perekonomian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terdapat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pengangguran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pPr marL="411163" lvl="1" indent="-296863" algn="just">
              <a:buFont typeface="Wingdings" pitchFamily="2" charset="2"/>
              <a:buChar char="§"/>
            </a:pPr>
            <a:r>
              <a:rPr lang="en-US" dirty="0" err="1" smtClean="0">
                <a:latin typeface="Arial" charset="0"/>
                <a:cs typeface="Times New Roman" pitchFamily="18" charset="0"/>
              </a:rPr>
              <a:t>sumberdaya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pPr marL="411163" lvl="1" indent="-296863" algn="just">
              <a:buFont typeface="Wingdings" pitchFamily="2" charset="2"/>
              <a:buChar char="§"/>
            </a:pPr>
            <a:r>
              <a:rPr lang="en-US" dirty="0" err="1" smtClean="0">
                <a:latin typeface="Arial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ada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perubahan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pasar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uang</a:t>
            </a:r>
            <a:endParaRPr lang="en-US" dirty="0" smtClean="0">
              <a:latin typeface="Arial" charset="0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charset="0"/>
                <a:cs typeface="Times New Roman" pitchFamily="18" charset="0"/>
              </a:rPr>
              <a:t>PENGGANDA INVESTASI</a:t>
            </a:r>
            <a:br>
              <a:rPr lang="en-US" b="1" dirty="0" smtClean="0">
                <a:latin typeface="Arial" charset="0"/>
                <a:cs typeface="Times New Roman" pitchFamily="18" charset="0"/>
              </a:rPr>
            </a:br>
            <a:r>
              <a:rPr lang="en-US" b="1" dirty="0" smtClean="0">
                <a:latin typeface="Arial" charset="0"/>
                <a:cs typeface="Times New Roman" pitchFamily="18" charset="0"/>
              </a:rPr>
              <a:t>(</a:t>
            </a:r>
            <a:r>
              <a:rPr lang="en-US" b="1" i="1" dirty="0" smtClean="0">
                <a:latin typeface="Arial" charset="0"/>
                <a:cs typeface="Times New Roman" pitchFamily="18" charset="0"/>
              </a:rPr>
              <a:t>investment multiplier</a:t>
            </a:r>
            <a:r>
              <a:rPr lang="en-US" b="1" dirty="0" smtClean="0">
                <a:latin typeface="Arial" charset="0"/>
                <a:cs typeface="Times New Roman" pitchFamily="18" charset="0"/>
              </a:rPr>
              <a:t>)</a:t>
            </a:r>
            <a:r>
              <a:rPr lang="en-US" dirty="0" smtClean="0">
                <a:latin typeface="Arial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i="1" dirty="0" err="1" smtClean="0">
                <a:latin typeface="Arial" charset="0"/>
                <a:cs typeface="Times New Roman" pitchFamily="18" charset="0"/>
              </a:rPr>
              <a:t>Contoh</a:t>
            </a:r>
            <a:r>
              <a:rPr lang="en-US" i="1" dirty="0" smtClean="0">
                <a:latin typeface="Arial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i="1" dirty="0" smtClean="0">
                <a:latin typeface="Arial" charset="0"/>
                <a:cs typeface="Times New Roman" pitchFamily="18" charset="0"/>
              </a:rPr>
              <a:t>(1)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anggaplah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bahwa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di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perekonomian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terdapat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tambahan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investasi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(</a:t>
            </a:r>
            <a:r>
              <a:rPr lang="en-US" dirty="0" smtClean="0">
                <a:latin typeface="Arial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I)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sebesar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1000,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sedangkan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diketahui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juga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bahwa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MPC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sebesar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2/3.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Berapakah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perubahan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terjadi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pada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output (GDP) ?</a:t>
            </a:r>
          </a:p>
          <a:p>
            <a:pPr marL="0" indent="0" algn="just">
              <a:buNone/>
            </a:pPr>
            <a:r>
              <a:rPr lang="en-US" dirty="0" err="1" smtClean="0">
                <a:latin typeface="Arial" charset="0"/>
                <a:cs typeface="Times New Roman" pitchFamily="18" charset="0"/>
              </a:rPr>
              <a:t>Analisis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aritmatika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sederhana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digunakan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menjawab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pertanyaan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tersebut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yaitu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berikut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:</a:t>
            </a:r>
            <a:endParaRPr lang="en-US" dirty="0" smtClean="0">
              <a:latin typeface="Arial" charset="0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>
              <a:buNone/>
            </a:pPr>
            <a:r>
              <a:rPr lang="en-US" dirty="0" err="1" smtClean="0">
                <a:latin typeface="Arial" charset="0"/>
                <a:cs typeface="Times New Roman" pitchFamily="18" charset="0"/>
              </a:rPr>
              <a:t>Perubahan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output (GDP)</a:t>
            </a:r>
          </a:p>
          <a:p>
            <a:pPr algn="just">
              <a:buNone/>
            </a:pPr>
            <a:r>
              <a:rPr lang="en-US" dirty="0" smtClean="0">
                <a:latin typeface="Arial" charset="0"/>
                <a:cs typeface="Times New Roman" pitchFamily="18" charset="0"/>
              </a:rPr>
              <a:t>= (1 + 2/3 + 2/3</a:t>
            </a:r>
            <a:r>
              <a:rPr lang="en-US" baseline="30000" dirty="0" smtClean="0">
                <a:latin typeface="Arial" charset="0"/>
                <a:cs typeface="Times New Roman" pitchFamily="18" charset="0"/>
              </a:rPr>
              <a:t>2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+ 2/3</a:t>
            </a:r>
            <a:r>
              <a:rPr lang="en-US" baseline="30000" dirty="0" smtClean="0">
                <a:latin typeface="Arial" charset="0"/>
                <a:cs typeface="Times New Roman" pitchFamily="18" charset="0"/>
              </a:rPr>
              <a:t>3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+ 2/3</a:t>
            </a:r>
            <a:r>
              <a:rPr lang="en-US" baseline="30000" dirty="0" smtClean="0">
                <a:latin typeface="Arial" charset="0"/>
                <a:cs typeface="Times New Roman" pitchFamily="18" charset="0"/>
              </a:rPr>
              <a:t>4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+ 2/3</a:t>
            </a:r>
            <a:r>
              <a:rPr lang="en-US" baseline="30000" dirty="0" smtClean="0">
                <a:latin typeface="Arial" charset="0"/>
                <a:cs typeface="Times New Roman" pitchFamily="18" charset="0"/>
              </a:rPr>
              <a:t>n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) 1000</a:t>
            </a:r>
          </a:p>
          <a:p>
            <a:pPr algn="just">
              <a:buNone/>
            </a:pPr>
            <a:r>
              <a:rPr lang="en-US" dirty="0" smtClean="0">
                <a:latin typeface="Arial" charset="0"/>
                <a:cs typeface="Times New Roman" pitchFamily="18" charset="0"/>
              </a:rPr>
              <a:t>= 1/(1 – 2/3) x 1000 = 3000</a:t>
            </a:r>
          </a:p>
          <a:p>
            <a:pPr algn="just">
              <a:buNone/>
            </a:pPr>
            <a:endParaRPr lang="en-US" dirty="0" smtClean="0">
              <a:latin typeface="Arial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err="1" smtClean="0">
                <a:latin typeface="Arial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lain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sebesar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Arial" charset="0"/>
                <a:cs typeface="Times New Roman" pitchFamily="18" charset="0"/>
              </a:rPr>
              <a:t>= 1/ (1 – MPC) x 1000	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atau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Arial" charset="0"/>
                <a:cs typeface="Times New Roman" pitchFamily="18" charset="0"/>
              </a:rPr>
              <a:t>= 1/ MPS x 1000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charset="0"/>
              </a:rPr>
              <a:t>Matematis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buFontTx/>
              <a:buNone/>
            </a:pPr>
            <a:r>
              <a:rPr lang="en-US" sz="2600" b="1" dirty="0" smtClean="0">
                <a:latin typeface="Garamond" pitchFamily="18" charset="0"/>
                <a:cs typeface="Times New Roman" pitchFamily="18" charset="0"/>
              </a:rPr>
              <a:t>Y = C + I</a:t>
            </a:r>
          </a:p>
          <a:p>
            <a:pPr marL="0" indent="0" algn="just" eaLnBrk="1" hangingPunct="1">
              <a:buFontTx/>
              <a:buNone/>
            </a:pPr>
            <a:r>
              <a:rPr lang="en-US" sz="2600" dirty="0" smtClean="0">
                <a:latin typeface="Garamond" pitchFamily="18" charset="0"/>
                <a:cs typeface="Times New Roman" pitchFamily="18" charset="0"/>
              </a:rPr>
              <a:t>Y = C</a:t>
            </a:r>
            <a:r>
              <a:rPr lang="en-US" sz="2600" baseline="-30000" dirty="0" smtClean="0">
                <a:latin typeface="Garamond" pitchFamily="18" charset="0"/>
                <a:cs typeface="Times New Roman" pitchFamily="18" charset="0"/>
              </a:rPr>
              <a:t>0</a:t>
            </a:r>
            <a:r>
              <a:rPr lang="en-US" sz="2600" dirty="0" smtClean="0">
                <a:latin typeface="Garamond" pitchFamily="18" charset="0"/>
                <a:cs typeface="Times New Roman" pitchFamily="18" charset="0"/>
              </a:rPr>
              <a:t> + </a:t>
            </a:r>
            <a:r>
              <a:rPr lang="en-US" sz="2600" dirty="0" err="1" smtClean="0">
                <a:latin typeface="Garamond" pitchFamily="18" charset="0"/>
                <a:cs typeface="Times New Roman" pitchFamily="18" charset="0"/>
              </a:rPr>
              <a:t>bY</a:t>
            </a:r>
            <a:r>
              <a:rPr lang="en-US" sz="2600" dirty="0" smtClean="0">
                <a:latin typeface="Garamond" pitchFamily="18" charset="0"/>
                <a:cs typeface="Times New Roman" pitchFamily="18" charset="0"/>
              </a:rPr>
              <a:t> + I</a:t>
            </a:r>
          </a:p>
          <a:p>
            <a:pPr marL="0" indent="0" algn="just" eaLnBrk="1" hangingPunct="1">
              <a:buFontTx/>
              <a:buNone/>
            </a:pPr>
            <a:r>
              <a:rPr lang="en-US" sz="2600" dirty="0" smtClean="0">
                <a:latin typeface="Garamond" pitchFamily="18" charset="0"/>
                <a:cs typeface="Times New Roman" pitchFamily="18" charset="0"/>
              </a:rPr>
              <a:t>Y = 1/(1-b) (C</a:t>
            </a:r>
            <a:r>
              <a:rPr lang="en-US" sz="2600" baseline="-30000" dirty="0" smtClean="0">
                <a:latin typeface="Garamond" pitchFamily="18" charset="0"/>
                <a:cs typeface="Times New Roman" pitchFamily="18" charset="0"/>
              </a:rPr>
              <a:t>0</a:t>
            </a:r>
            <a:r>
              <a:rPr lang="en-US" sz="2600" dirty="0" smtClean="0">
                <a:latin typeface="Garamond" pitchFamily="18" charset="0"/>
                <a:cs typeface="Times New Roman" pitchFamily="18" charset="0"/>
              </a:rPr>
              <a:t> + I)</a:t>
            </a:r>
          </a:p>
          <a:p>
            <a:pPr marL="0" indent="0" algn="just" eaLnBrk="1" hangingPunct="1">
              <a:buFontTx/>
              <a:buNone/>
            </a:pPr>
            <a:r>
              <a:rPr lang="en-US" sz="2600" dirty="0" smtClean="0">
                <a:latin typeface="Garamond" pitchFamily="18" charset="0"/>
                <a:cs typeface="Times New Roman" pitchFamily="18" charset="0"/>
              </a:rPr>
              <a:t>Y+ </a:t>
            </a:r>
            <a:r>
              <a:rPr lang="en-US" sz="2600" dirty="0" smtClean="0">
                <a:latin typeface="Garamond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600" dirty="0" smtClean="0">
                <a:latin typeface="Garamond" pitchFamily="18" charset="0"/>
                <a:cs typeface="Times New Roman" pitchFamily="18" charset="0"/>
              </a:rPr>
              <a:t>Y = 1/(1-b) (C</a:t>
            </a:r>
            <a:r>
              <a:rPr lang="en-US" sz="2600" baseline="-30000" dirty="0" smtClean="0">
                <a:latin typeface="Garamond" pitchFamily="18" charset="0"/>
                <a:cs typeface="Times New Roman" pitchFamily="18" charset="0"/>
              </a:rPr>
              <a:t>0</a:t>
            </a:r>
            <a:r>
              <a:rPr lang="en-US" sz="2600" dirty="0" smtClean="0">
                <a:latin typeface="Garamond" pitchFamily="18" charset="0"/>
                <a:cs typeface="Times New Roman" pitchFamily="18" charset="0"/>
              </a:rPr>
              <a:t> + I +</a:t>
            </a:r>
            <a:r>
              <a:rPr lang="en-US" sz="2600" dirty="0" smtClean="0">
                <a:latin typeface="Garamond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600" dirty="0" smtClean="0">
                <a:latin typeface="Garamond" pitchFamily="18" charset="0"/>
                <a:cs typeface="Times New Roman" pitchFamily="18" charset="0"/>
              </a:rPr>
              <a:t>I)</a:t>
            </a:r>
          </a:p>
          <a:p>
            <a:pPr marL="0" indent="0" eaLnBrk="1" hangingPunct="1">
              <a:buFontTx/>
              <a:buNone/>
            </a:pPr>
            <a:r>
              <a:rPr lang="en-US" sz="2600" b="1" dirty="0" smtClean="0">
                <a:latin typeface="Garamond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600" b="1" dirty="0" smtClean="0">
                <a:latin typeface="Garamond" pitchFamily="18" charset="0"/>
                <a:cs typeface="Times New Roman" pitchFamily="18" charset="0"/>
              </a:rPr>
              <a:t>Y = 1/(1-b) </a:t>
            </a:r>
            <a:r>
              <a:rPr lang="en-US" sz="2600" b="1" dirty="0" smtClean="0">
                <a:latin typeface="Garamond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600" b="1" dirty="0" smtClean="0">
                <a:latin typeface="Garamond" pitchFamily="18" charset="0"/>
                <a:cs typeface="Times New Roman" pitchFamily="18" charset="0"/>
              </a:rPr>
              <a:t>I</a:t>
            </a:r>
            <a:endParaRPr lang="en-US" sz="2600" b="1" dirty="0" smtClean="0">
              <a:latin typeface="Garamond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en-US" sz="2400" dirty="0" err="1" smtClean="0">
                <a:latin typeface="Arial" charset="0"/>
                <a:cs typeface="Times New Roman" pitchFamily="18" charset="0"/>
              </a:rPr>
              <a:t>dimana</a:t>
            </a:r>
            <a:r>
              <a:rPr lang="en-US" sz="2400" dirty="0" smtClean="0">
                <a:latin typeface="Arial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Arial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400" dirty="0" smtClean="0">
                <a:latin typeface="Arial" charset="0"/>
                <a:cs typeface="Times New Roman" pitchFamily="18" charset="0"/>
              </a:rPr>
              <a:t>Y = </a:t>
            </a:r>
            <a:r>
              <a:rPr lang="en-US" sz="2400" dirty="0" err="1" smtClean="0">
                <a:latin typeface="Arial" charset="0"/>
                <a:cs typeface="Times New Roman" pitchFamily="18" charset="0"/>
              </a:rPr>
              <a:t>perubahan</a:t>
            </a:r>
            <a:r>
              <a:rPr lang="en-US" sz="2400" dirty="0" smtClean="0">
                <a:latin typeface="Arial" charset="0"/>
                <a:cs typeface="Times New Roman" pitchFamily="18" charset="0"/>
              </a:rPr>
              <a:t> GDP, </a:t>
            </a:r>
            <a:r>
              <a:rPr lang="en-US" sz="2400" dirty="0" smtClean="0">
                <a:latin typeface="Arial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400" dirty="0" smtClean="0">
                <a:latin typeface="Arial" charset="0"/>
                <a:cs typeface="Times New Roman" pitchFamily="18" charset="0"/>
              </a:rPr>
              <a:t>I = </a:t>
            </a:r>
            <a:r>
              <a:rPr lang="en-US" sz="2400" dirty="0" err="1" smtClean="0">
                <a:latin typeface="Arial" charset="0"/>
                <a:cs typeface="Times New Roman" pitchFamily="18" charset="0"/>
              </a:rPr>
              <a:t>perubahan</a:t>
            </a:r>
            <a:r>
              <a:rPr lang="en-US" sz="24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" charset="0"/>
                <a:cs typeface="Times New Roman" pitchFamily="18" charset="0"/>
              </a:rPr>
              <a:t>investasi</a:t>
            </a:r>
            <a:r>
              <a:rPr lang="en-US" sz="2400" dirty="0" smtClean="0">
                <a:latin typeface="Arial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Arial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Arial" charset="0"/>
                <a:cs typeface="Times New Roman" pitchFamily="18" charset="0"/>
              </a:rPr>
              <a:t> 1/(1-b) = </a:t>
            </a:r>
            <a:r>
              <a:rPr lang="en-US" sz="2400" dirty="0" err="1" smtClean="0">
                <a:latin typeface="Arial" charset="0"/>
                <a:cs typeface="Times New Roman" pitchFamily="18" charset="0"/>
              </a:rPr>
              <a:t>koef</a:t>
            </a:r>
            <a:r>
              <a:rPr lang="en-US" sz="2400" dirty="0" smtClean="0">
                <a:latin typeface="Arial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Arial" charset="0"/>
                <a:cs typeface="Times New Roman" pitchFamily="18" charset="0"/>
              </a:rPr>
              <a:t>pengganda</a:t>
            </a:r>
            <a:r>
              <a:rPr lang="en-US" sz="24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" charset="0"/>
                <a:cs typeface="Times New Roman" pitchFamily="18" charset="0"/>
              </a:rPr>
              <a:t>investasi</a:t>
            </a:r>
            <a:r>
              <a:rPr lang="en-US" sz="2400" dirty="0" smtClean="0">
                <a:latin typeface="Arial" charset="0"/>
                <a:cs typeface="Times New Roman" pitchFamily="18" charset="0"/>
              </a:rPr>
              <a:t>.</a:t>
            </a:r>
            <a:endParaRPr lang="en-US" sz="2400" dirty="0" smtClean="0">
              <a:latin typeface="Arial" charset="0"/>
            </a:endParaRPr>
          </a:p>
          <a:p>
            <a:pPr marL="0" indent="0" eaLnBrk="1" hangingPunct="1">
              <a:buFontTx/>
              <a:buNone/>
            </a:pPr>
            <a:endParaRPr lang="en-US" sz="2400" dirty="0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648200" y="1600200"/>
            <a:ext cx="4191000" cy="4495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I = 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I = - C</a:t>
            </a:r>
            <a:r>
              <a:rPr kumimoji="0" lang="en-US" sz="2600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0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 + (1 – b)Y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I+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I = - C</a:t>
            </a:r>
            <a:r>
              <a:rPr kumimoji="0" lang="en-US" sz="2600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0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 + (1–b) (Y +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Y)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I+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I = - C</a:t>
            </a:r>
            <a:r>
              <a:rPr kumimoji="0" lang="en-US" sz="2600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0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+(1–b)Y+(1–b)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Y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Y = 1/(1-b)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Times New Roman" pitchFamily="18" charset="0"/>
              </a:rPr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i="1" dirty="0" err="1" smtClean="0">
                <a:latin typeface="Arial" charset="0"/>
                <a:cs typeface="Times New Roman" pitchFamily="18" charset="0"/>
              </a:rPr>
              <a:t>Contoh</a:t>
            </a:r>
            <a:r>
              <a:rPr lang="en-US" i="1" dirty="0" smtClean="0">
                <a:latin typeface="Arial" charset="0"/>
                <a:cs typeface="Times New Roman" pitchFamily="18" charset="0"/>
              </a:rPr>
              <a:t> (2)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dirty="0" err="1" smtClean="0">
                <a:latin typeface="Arial" charset="0"/>
                <a:cs typeface="Times New Roman" pitchFamily="18" charset="0"/>
              </a:rPr>
              <a:t>Diketahui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fungsi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konsumsi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C = 100 + 0,8Y,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dan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investasi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otonom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(I)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sebesar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250.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Berdasarkan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tersebut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Arial" charset="0"/>
                <a:cs typeface="Times New Roman" pitchFamily="18" charset="0"/>
              </a:rPr>
              <a:t>maka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GDP </a:t>
            </a:r>
            <a:r>
              <a:rPr lang="en-US" dirty="0" err="1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ekuilibrium</a:t>
            </a:r>
            <a:r>
              <a:rPr lang="en-US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(Y</a:t>
            </a:r>
            <a:r>
              <a:rPr lang="en-US" baseline="-30000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</a:t>
            </a:r>
            <a:r>
              <a:rPr lang="en-US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) = 1/(1 – 0,8) (100 + 250) = 1.750</a:t>
            </a:r>
          </a:p>
          <a:p>
            <a:pPr marL="0" indent="0" algn="just">
              <a:buNone/>
            </a:pPr>
            <a:r>
              <a:rPr lang="en-US" dirty="0" err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Jika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terjadi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kenaikan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investasi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 (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I)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sebesar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50,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maka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GDP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akan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meningkat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sebesar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Y = 1/(1-0,8) 50 = 250	</a:t>
            </a:r>
            <a:r>
              <a:rPr lang="en-US" dirty="0" err="1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GDP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ekuilibrium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baru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= 1.750 + 250 = 2.000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73375"/>
            <a:ext cx="7772400" cy="1470025"/>
          </a:xfrm>
          <a:solidFill>
            <a:srgbClr val="FFFF00"/>
          </a:solidFill>
        </p:spPr>
        <p:txBody>
          <a:bodyPr/>
          <a:lstStyle/>
          <a:p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47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00B0F0"/>
                </a:solidFill>
              </a:rPr>
              <a:t>HUBUNGAN ANTARA KONSUMSI DAN PENDAPATAN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normAutofit fontScale="92500" lnSpcReduction="20000"/>
          </a:bodyPr>
          <a:lstStyle/>
          <a:p>
            <a:pPr marL="533400" indent="-533400" algn="just">
              <a:buFont typeface="Wingdings" pitchFamily="2" charset="2"/>
              <a:buAutoNum type="alphaLcPeriod"/>
            </a:pPr>
            <a:r>
              <a:rPr lang="id-ID" dirty="0" smtClean="0"/>
              <a:t>Pada pendapatan yang rendah rumah tangga menggorek tabungan. </a:t>
            </a:r>
          </a:p>
          <a:p>
            <a:pPr marL="533400" indent="-533400" algn="just">
              <a:buFont typeface="Wingdings" pitchFamily="2" charset="2"/>
              <a:buAutoNum type="alphaLcPeriod"/>
            </a:pPr>
            <a:r>
              <a:rPr lang="id-ID" dirty="0" smtClean="0"/>
              <a:t>Kenaikan pendapatan menaikkan pengeluaran konsumsi.</a:t>
            </a:r>
            <a:r>
              <a:rPr lang="en-US" dirty="0" smtClean="0"/>
              <a:t> </a:t>
            </a:r>
            <a:r>
              <a:rPr lang="id-ID" dirty="0" smtClean="0"/>
              <a:t>Biasanya pertambahan pendapatan adalah lebih tinggi daripada pertambahan konsumsi.</a:t>
            </a:r>
          </a:p>
          <a:p>
            <a:pPr marL="533400" indent="-533400" algn="just">
              <a:buFont typeface="Wingdings" pitchFamily="2" charset="2"/>
              <a:buAutoNum type="alphaLcPeriod" startAt="3"/>
            </a:pPr>
            <a:r>
              <a:rPr lang="id-ID" dirty="0" smtClean="0"/>
              <a:t>Pada pendapatan yang tinggi rumah tangga menabung.</a:t>
            </a:r>
            <a:r>
              <a:rPr lang="en-US" dirty="0" smtClean="0"/>
              <a:t> </a:t>
            </a:r>
            <a:r>
              <a:rPr lang="id-ID" dirty="0" smtClean="0"/>
              <a:t>Disebabkan pendaptan selalu lebih besar dari pertambahan konsumsi maka pada akhirnya rumah tangga tidak ”menggorek tabungan”.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7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gji</a:t>
            </a:r>
            <a:r>
              <a:rPr lang="en-US" dirty="0" smtClean="0"/>
              <a:t>, </a:t>
            </a:r>
            <a:r>
              <a:rPr lang="en-US" dirty="0" err="1" smtClean="0"/>
              <a:t>upah</a:t>
            </a:r>
            <a:r>
              <a:rPr lang="en-US" dirty="0" smtClean="0"/>
              <a:t>, </a:t>
            </a:r>
            <a:r>
              <a:rPr lang="en-US" dirty="0" err="1" smtClean="0"/>
              <a:t>sewa</a:t>
            </a:r>
            <a:r>
              <a:rPr lang="en-US" dirty="0" smtClean="0"/>
              <a:t>,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 Dan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memungut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(Y)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disposebel</a:t>
            </a:r>
            <a:r>
              <a:rPr lang="en-US" dirty="0" smtClean="0"/>
              <a:t> (Yd) </a:t>
            </a:r>
            <a:r>
              <a:rPr lang="en-US" dirty="0" err="1" smtClean="0"/>
              <a:t>atau</a:t>
            </a:r>
            <a:r>
              <a:rPr lang="en-US" dirty="0" smtClean="0"/>
              <a:t> Y = Yd. 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txBody>
          <a:bodyPr/>
          <a:lstStyle/>
          <a:p>
            <a:pPr algn="just"/>
            <a:r>
              <a:rPr lang="en-US" dirty="0" err="1" smtClean="0"/>
              <a:t>Pendapatan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ditabung</a:t>
            </a:r>
            <a:r>
              <a:rPr lang="en-US" dirty="0" smtClean="0"/>
              <a:t>. Tabungan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dipinjamkan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penanam</a:t>
            </a:r>
            <a:r>
              <a:rPr lang="en-US" dirty="0" smtClean="0"/>
              <a:t> modal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nvestor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memebeli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– </a:t>
            </a:r>
            <a:r>
              <a:rPr lang="en-US" dirty="0" err="1" smtClean="0"/>
              <a:t>barang</a:t>
            </a:r>
            <a:r>
              <a:rPr lang="en-US" dirty="0" smtClean="0"/>
              <a:t> modal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– </a:t>
            </a:r>
            <a:r>
              <a:rPr lang="en-US" dirty="0" err="1" smtClean="0"/>
              <a:t>mesin</a:t>
            </a:r>
            <a:r>
              <a:rPr lang="en-US" dirty="0" smtClean="0"/>
              <a:t>,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lain,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tabungan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tabungan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Marginal Propensity to Consume (MPC). </a:t>
            </a:r>
          </a:p>
          <a:p>
            <a:pPr algn="just"/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tabungan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Marginal Propensity to Save (MPS).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6940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06F41D"/>
                </a:solidFill>
              </a:rPr>
              <a:t>KONSEP PENDAPATAN DISPOSEBEL DENGAN KONSUMSI DAN TABUNGAN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normAutofit fontScale="85000" lnSpcReduction="20000"/>
          </a:bodyPr>
          <a:lstStyle/>
          <a:p>
            <a:pPr marL="609600" indent="-609600" algn="just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id-ID" dirty="0" smtClean="0"/>
              <a:t>Kecondongan Mengkonsumsi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</a:pPr>
            <a:r>
              <a:rPr lang="id-ID" dirty="0" smtClean="0"/>
              <a:t>		Ada dua macam, yaitu kecondongan mengkonsumsi marginal dan kecondongan mengkonsumsi rata-rata.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 dirty="0" smtClean="0"/>
              <a:t>Kecondongan mengkonsumsi marginal dinyatakan sebagai MPC, yaitu perbandingan diantara pertambahan konsumsi yang dilakukan dengan pertambahan pendapatan disposebel yang diperoleh.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 dirty="0" smtClean="0"/>
              <a:t>Kecondongan mengkonsumsi rata-rata dapat dinyatakan sebagai APC, yaitu sebagai perbanduingan di antara tingkat konsumsi (C) dengan tingkat pendapatan disposebel ketika konsumsi tersebut dilakukan.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66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  <a:gradFill flip="none" rotWithShape="1"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 fontScale="92500"/>
          </a:bodyPr>
          <a:lstStyle/>
          <a:p>
            <a:pPr marL="609600" indent="-609600" algn="just">
              <a:buFont typeface="Wingdings" pitchFamily="2" charset="2"/>
              <a:buAutoNum type="alphaLcPeriod" startAt="2"/>
            </a:pPr>
            <a:r>
              <a:rPr lang="id-ID" dirty="0"/>
              <a:t>Kecondongan </a:t>
            </a:r>
            <a:r>
              <a:rPr lang="id-ID" dirty="0" smtClean="0"/>
              <a:t>Menabung</a:t>
            </a:r>
            <a:r>
              <a:rPr lang="en-US" dirty="0" smtClean="0"/>
              <a:t>. </a:t>
            </a:r>
            <a:r>
              <a:rPr lang="id-ID" dirty="0"/>
              <a:t>	</a:t>
            </a:r>
            <a:r>
              <a:rPr lang="id-ID" dirty="0" smtClean="0"/>
              <a:t>Ada </a:t>
            </a:r>
            <a:r>
              <a:rPr lang="id-ID" dirty="0"/>
              <a:t>dua macam, yaitu Kecondongan menabung marginal dan kecondongan menabung rata-rata. </a:t>
            </a:r>
          </a:p>
          <a:p>
            <a:pPr marL="609600" indent="-609600" algn="just">
              <a:buFont typeface="Wingdings" pitchFamily="2" charset="2"/>
              <a:buAutoNum type="arabicPeriod"/>
            </a:pPr>
            <a:r>
              <a:rPr lang="id-ID" dirty="0"/>
              <a:t>Kecondongan menabung marginal (MPS) dapat didefinisikan sebagi perbandingan di antara </a:t>
            </a:r>
            <a:r>
              <a:rPr lang="id-ID" dirty="0" smtClean="0"/>
              <a:t>pertambah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tabungan (</a:t>
            </a:r>
            <a:r>
              <a:rPr lang="id-ID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∆S) dengan </a:t>
            </a:r>
            <a:r>
              <a:rPr lang="id-ID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pertambah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id-ID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 </a:t>
            </a:r>
            <a:r>
              <a:rPr lang="id-ID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pendapatan disposebel (∆Y).</a:t>
            </a:r>
          </a:p>
          <a:p>
            <a:pPr marL="609600" indent="-609600" algn="just">
              <a:buFont typeface="Wingdings" pitchFamily="2" charset="2"/>
              <a:buAutoNum type="arabicPeriod"/>
            </a:pPr>
            <a:r>
              <a:rPr lang="id-ID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Kecondongan menabung rata-rata (APS) </a:t>
            </a:r>
            <a:r>
              <a:rPr lang="id-ID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menujukan </a:t>
            </a:r>
            <a:r>
              <a:rPr lang="id-ID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perbandingan di antara tabungan (S) </a:t>
            </a:r>
            <a:r>
              <a:rPr lang="id-ID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d-ID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pendapatan </a:t>
            </a:r>
            <a:r>
              <a:rPr lang="id-ID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disposebel (Y).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0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FUNGSI KOMSUMSI DAN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d-ID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FUNGSI TABUNGAN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  <a:solidFill>
            <a:srgbClr val="92D050"/>
          </a:solidFill>
        </p:spPr>
        <p:txBody>
          <a:bodyPr>
            <a:normAutofit fontScale="92500"/>
          </a:bodyPr>
          <a:lstStyle/>
          <a:p>
            <a:pPr marL="457200" indent="-457200" algn="just"/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Ada 2 kurva yang sangat penting peranannya dalam penentuan keseimbangan pendapatan nasional, yaitu Fungsi komsumsi dan Fungsi tabungan.</a:t>
            </a:r>
            <a:br>
              <a:rPr lang="id-ID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3000" b="1" dirty="0" smtClean="0">
                <a:latin typeface="Times New Roman" pitchFamily="18" charset="0"/>
                <a:cs typeface="Times New Roman" pitchFamily="18" charset="0"/>
              </a:rPr>
              <a:t>Pengertian fungsi komsumsi dan tabungan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Fungsi komsumsi adalah suatu kurva yang menggambarkan sifat hubungan di antara tingkat komsumsi rumah tangga dalam perekonomian dengan pendapatan  nasional (pendapatan disposebel) perekonomian tersebut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id-ID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8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581400"/>
          </a:xfrm>
          <a:gradFill flip="none" rotWithShape="1"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marL="525463" indent="-525463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Fungsi tabungan adalah suatu kurva yang menggambarkan sifat hubungan di antara tingkat tabungan rumah tangga dalam perekonomian dengan pendapatan nasional (pendapatan disposebel) perekonomian tersebut</a:t>
            </a:r>
            <a:r>
              <a:rPr lang="id-ID" dirty="0" smtClean="0">
                <a:solidFill>
                  <a:srgbClr val="06F41D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1707</Words>
  <Application>Microsoft Office PowerPoint</Application>
  <PresentationFormat>On-screen Show (4:3)</PresentationFormat>
  <Paragraphs>497</Paragraphs>
  <Slides>41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Office Theme</vt:lpstr>
      <vt:lpstr>Document</vt:lpstr>
      <vt:lpstr>Worksheet</vt:lpstr>
      <vt:lpstr> PEREKONOMIAN DUA SEKTOR,  TIGA DAN EMPAT SEKTOR </vt:lpstr>
      <vt:lpstr>PowerPoint Presentation</vt:lpstr>
      <vt:lpstr>PowerPoint Presentation</vt:lpstr>
      <vt:lpstr>HUBUNGAN ANTARA KONSUMSI DAN PENDAPATAN</vt:lpstr>
      <vt:lpstr>PowerPoint Presentation</vt:lpstr>
      <vt:lpstr>KONSEP PENDAPATAN DISPOSEBEL DENGAN KONSUMSI DAN TABUNGAN</vt:lpstr>
      <vt:lpstr>PowerPoint Presentation</vt:lpstr>
      <vt:lpstr>FUNGSI KOMSUMSI DAN  FUNGSI TABUNGAN</vt:lpstr>
      <vt:lpstr>PowerPoint Presentation</vt:lpstr>
      <vt:lpstr>PERSAMAAN FUNGSI KOMSUMSI  DAN FUNGSI TABUNGAN</vt:lpstr>
      <vt:lpstr>PENENTU-PENENTU LAIN KOMSUMSI DAN TABUNGAN </vt:lpstr>
      <vt:lpstr>ARTI INVESTASI</vt:lpstr>
      <vt:lpstr>PowerPoint Presentation</vt:lpstr>
      <vt:lpstr>PENENTU TINGKAT KEGIATAN EKONOMI</vt:lpstr>
      <vt:lpstr>PowerPoint Presentation</vt:lpstr>
      <vt:lpstr>LATIHAN </vt:lpstr>
      <vt:lpstr>CONTOH LATIHAN </vt:lpstr>
      <vt:lpstr>Pendapatan, konsusmsi, dan tabungan (Rp)</vt:lpstr>
      <vt:lpstr>Contoh menghitung MPC dan APC </vt:lpstr>
      <vt:lpstr>Contoh menghitung MPC dan APC</vt:lpstr>
      <vt:lpstr>Contoh menghitung MPS dan APS</vt:lpstr>
      <vt:lpstr>Contoh menghitung MPS dan APS</vt:lpstr>
      <vt:lpstr>PowerPoint Presentation</vt:lpstr>
      <vt:lpstr>PowerPoint Presentation</vt:lpstr>
      <vt:lpstr> KESEIMBANGAN PEREKONOMIAN DUA SEKTOR </vt:lpstr>
      <vt:lpstr>PENENTUAN OUTPUT</vt:lpstr>
      <vt:lpstr>PowerPoint Presentation</vt:lpstr>
      <vt:lpstr>GDP EKUILIBRIUM DAN MEKANISME PENYESUAIAN </vt:lpstr>
      <vt:lpstr>PowerPoint Presentation</vt:lpstr>
      <vt:lpstr>PowerPoint Presentation</vt:lpstr>
      <vt:lpstr>LATIHAN</vt:lpstr>
      <vt:lpstr>Contoh Soal </vt:lpstr>
      <vt:lpstr>Latihan angka keseimbangan PN (Triliun Rp)</vt:lpstr>
      <vt:lpstr>MODEL PENGGANDA (multiplier model) </vt:lpstr>
      <vt:lpstr>PENGGANDA INVESTASI (investment multiplier) </vt:lpstr>
      <vt:lpstr>PowerPoint Presentation</vt:lpstr>
      <vt:lpstr>Matematis</vt:lpstr>
      <vt:lpstr>PowerPoint Presentation</vt:lpstr>
      <vt:lpstr>Catatan tambahan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Perekonomian Dua Sektor dan Tiga Sektor</dc:title>
  <dc:creator>Isniar</dc:creator>
  <cp:lastModifiedBy>Isniar</cp:lastModifiedBy>
  <cp:revision>42</cp:revision>
  <dcterms:created xsi:type="dcterms:W3CDTF">2011-12-20T15:57:15Z</dcterms:created>
  <dcterms:modified xsi:type="dcterms:W3CDTF">2012-04-23T08:57:42Z</dcterms:modified>
</cp:coreProperties>
</file>