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6699"/>
    <a:srgbClr val="663300"/>
    <a:srgbClr val="FFE2A7"/>
    <a:srgbClr val="9900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426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D4B763-836C-42EA-84C5-FA02BC194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MPj039884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28600"/>
            <a:ext cx="4495800" cy="2590800"/>
          </a:xfrm>
        </p:spPr>
        <p:txBody>
          <a:bodyPr/>
          <a:lstStyle>
            <a:lvl1pPr algn="r">
              <a:defRPr sz="4400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971800"/>
            <a:ext cx="4495800" cy="1752600"/>
          </a:xfrm>
        </p:spPr>
        <p:txBody>
          <a:bodyPr/>
          <a:lstStyle>
            <a:lvl1pPr marL="0" indent="0" algn="r">
              <a:buFontTx/>
              <a:buNone/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67F53-905D-4B93-9BE1-86F1F123AE00}" type="datetime1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79B1-9F04-425A-9912-63BD2FA62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2484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68A16-675F-4E31-BD2F-B82E64E5B028}" type="datetime1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31965-B0D3-4D6A-A56E-961076622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486400"/>
          </a:xfrm>
        </p:spPr>
        <p:txBody>
          <a:bodyPr/>
          <a:lstStyle>
            <a:lvl1pPr>
              <a:defRPr sz="2200" b="0"/>
            </a:lvl1pPr>
            <a:lvl2pPr>
              <a:defRPr sz="20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EDBC5-09F2-4087-ABA2-F88A0EC72E1A}" type="datetime1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D2979-C843-489B-A0C2-31CE45A45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8EC3E-3970-48B2-B741-BFC134068249}" type="datetime1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63470-C063-455C-887B-F3CF8BC44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91000" cy="5410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4191000" cy="5410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C5121-91A0-4A11-91BA-704CADFB75B7}" type="datetime1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ACD4-2B1D-487E-8199-18731003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03CC-55F5-4993-A28F-3733C63006C6}" type="datetime1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7C1BE-A8C2-4E74-9F66-AD798C1CD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D7223-A9C6-4289-B956-3BBF7CE31C13}" type="datetime1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58DD-7EFE-4B5A-B474-19AD72172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D5C1-47C1-4045-A53E-2120B71AC901}" type="datetime1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FDD59-4883-4B34-97AB-F302301CC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9778-3EE8-4B01-A0D6-CF0AAC8C9722}" type="datetime1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B47AC-FEDD-461F-A085-9D209D280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1C5D-1ED8-4CFE-B2CA-F7219E84A103}" type="datetime1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912B5-DE64-4489-BDEF-EB7559ECD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MPj03988430000[1]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66FF"/>
                </a:solidFill>
              </a:defRPr>
            </a:lvl1pPr>
          </a:lstStyle>
          <a:p>
            <a:pPr>
              <a:defRPr/>
            </a:pPr>
            <a:fld id="{871B7E2F-DF3B-4E59-B06E-7930D560D77D}" type="datetime1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66FF"/>
                </a:solidFill>
              </a:defRPr>
            </a:lvl1pPr>
          </a:lstStyle>
          <a:p>
            <a:pPr>
              <a:defRPr/>
            </a:pPr>
            <a:fld id="{BF3612A9-08C7-41D0-8B33-5CDD94716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Pemilihan Tipe Windows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95800"/>
            <a:ext cx="2971800" cy="192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Tiled Windows</a:t>
            </a:r>
            <a:endParaRPr lang="en-US" i="1" dirty="0"/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Kelebihan</a:t>
            </a:r>
          </a:p>
          <a:p>
            <a:pPr lvl="1" eaLnBrk="1" hangingPunct="1"/>
            <a:r>
              <a:rPr lang="en-US" smtClean="0"/>
              <a:t>Pengaturan windows dilakukan oleh sistem</a:t>
            </a:r>
          </a:p>
          <a:p>
            <a:pPr lvl="1" eaLnBrk="1" hangingPunct="1"/>
            <a:r>
              <a:rPr lang="en-US" smtClean="0"/>
              <a:t>Seluruh windows yang terbuka dapat dilihat oleh pengguna</a:t>
            </a:r>
          </a:p>
          <a:p>
            <a:pPr lvl="1" eaLnBrk="1" hangingPunct="1"/>
            <a:r>
              <a:rPr lang="en-US" smtClean="0"/>
              <a:t>Tidak ada informasi yang tersembunyi</a:t>
            </a:r>
          </a:p>
          <a:p>
            <a:pPr lvl="1" eaLnBrk="1" hangingPunct="1"/>
            <a:r>
              <a:rPr lang="en-US" smtClean="0"/>
              <a:t>Sederhana, mudah dipahami dan digunakan</a:t>
            </a:r>
          </a:p>
          <a:p>
            <a:pPr lvl="1" eaLnBrk="1" hangingPunct="1"/>
            <a:r>
              <a:rPr lang="en-US" smtClean="0"/>
              <a:t>Meningkatkan performansi pada tasks dengan manipulasi windows minimal</a:t>
            </a:r>
          </a:p>
          <a:p>
            <a:pPr eaLnBrk="1" hangingPunct="1"/>
            <a:r>
              <a:rPr lang="en-US" smtClean="0"/>
              <a:t>Kekurangan</a:t>
            </a:r>
          </a:p>
          <a:p>
            <a:pPr lvl="1" eaLnBrk="1" hangingPunct="1"/>
            <a:r>
              <a:rPr lang="en-US" smtClean="0"/>
              <a:t>Jumlah windows yang dapat ditampilkan terbatas</a:t>
            </a:r>
          </a:p>
          <a:p>
            <a:pPr lvl="1" eaLnBrk="1" hangingPunct="1"/>
            <a:r>
              <a:rPr lang="en-US" smtClean="0"/>
              <a:t>Setiap kali window baru dibuka, window lain berubah posisi dan ukuran</a:t>
            </a:r>
          </a:p>
          <a:p>
            <a:pPr lvl="1" eaLnBrk="1" hangingPunct="1"/>
            <a:r>
              <a:rPr lang="en-US" smtClean="0"/>
              <a:t>Perubahan posisi dan ukuran sulit diprediksi</a:t>
            </a:r>
          </a:p>
          <a:p>
            <a:pPr lvl="1" eaLnBrk="1" hangingPunct="1"/>
            <a:r>
              <a:rPr lang="en-US" smtClean="0"/>
              <a:t>Konfigurasi windows mungkin tidak sesuai dengan kebutuhan pengguna</a:t>
            </a:r>
          </a:p>
          <a:p>
            <a:pPr lvl="1" eaLnBrk="1" hangingPunct="1"/>
            <a:r>
              <a:rPr lang="en-US" smtClean="0"/>
              <a:t>Layar bisa terlalu padat dan dipenuhi  </a:t>
            </a:r>
            <a:r>
              <a:rPr lang="en-US" i="1" smtClean="0"/>
              <a:t>scroll bar</a:t>
            </a:r>
            <a:r>
              <a:rPr lang="en-US" smtClean="0"/>
              <a:t> atau </a:t>
            </a:r>
            <a:r>
              <a:rPr lang="en-US" i="1" smtClean="0"/>
              <a:t>control icons</a:t>
            </a:r>
            <a:endParaRPr lang="en-US" smtClean="0"/>
          </a:p>
          <a:p>
            <a:pPr lvl="1" eaLnBrk="1" hangingPunct="1"/>
            <a:r>
              <a:rPr lang="en-US" smtClean="0"/>
              <a:t>Pengguna kurang dapat mengelola windows secara aktif</a:t>
            </a:r>
          </a:p>
        </p:txBody>
      </p:sp>
      <p:sp>
        <p:nvSpPr>
          <p:cNvPr id="122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B14D638-EE8B-4848-9DF4-F6B2BCDB631D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122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22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FBE4F5-8E1A-4BA3-B14E-0B074676CEE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Overlapping Windows</a:t>
            </a:r>
            <a:endParaRPr lang="en-US" i="1" dirty="0"/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Kelebihan</a:t>
            </a:r>
          </a:p>
          <a:p>
            <a:pPr lvl="1" eaLnBrk="1" hangingPunct="1"/>
            <a:r>
              <a:rPr lang="en-US" smtClean="0"/>
              <a:t>Secara visual tampak 3 dimensi, sehingga lebih familiar bagi pengguna</a:t>
            </a:r>
          </a:p>
          <a:p>
            <a:pPr lvl="1" eaLnBrk="1" hangingPunct="1"/>
            <a:r>
              <a:rPr lang="en-US" smtClean="0"/>
              <a:t>Pengguna memiliki kontrol untuk mengelola windows sesuai kebutuhan</a:t>
            </a:r>
          </a:p>
          <a:p>
            <a:pPr lvl="1" eaLnBrk="1" hangingPunct="1"/>
            <a:r>
              <a:rPr lang="en-US" smtClean="0"/>
              <a:t>Windows berukuran besar dapat ditampilkan lebih baik</a:t>
            </a:r>
          </a:p>
          <a:p>
            <a:pPr lvl="1" eaLnBrk="1" hangingPunct="1"/>
            <a:r>
              <a:rPr lang="en-US" smtClean="0"/>
              <a:t>Posisi windows lebih konsisten</a:t>
            </a:r>
          </a:p>
          <a:p>
            <a:pPr lvl="1" eaLnBrk="1" hangingPunct="1"/>
            <a:r>
              <a:rPr lang="en-US" smtClean="0"/>
              <a:t>Menutup dan menghapus windows tidak berakibat fatal</a:t>
            </a:r>
          </a:p>
          <a:p>
            <a:pPr lvl="1" eaLnBrk="1" hangingPunct="1"/>
            <a:r>
              <a:rPr lang="en-US" smtClean="0"/>
              <a:t>Layar tidak terlalu padat dan kompleks</a:t>
            </a:r>
          </a:p>
          <a:p>
            <a:pPr lvl="1" eaLnBrk="1" hangingPunct="1"/>
            <a:r>
              <a:rPr lang="en-US" smtClean="0"/>
              <a:t>Performansi task dengan manipulasi windows lebih baik</a:t>
            </a:r>
          </a:p>
          <a:p>
            <a:pPr eaLnBrk="1" hangingPunct="1"/>
            <a:r>
              <a:rPr lang="en-US" smtClean="0"/>
              <a:t>Kekurangan</a:t>
            </a:r>
          </a:p>
          <a:p>
            <a:pPr lvl="1" eaLnBrk="1" hangingPunct="1"/>
            <a:r>
              <a:rPr lang="en-US" smtClean="0"/>
              <a:t>Operasional windows lebih kompleks daripada </a:t>
            </a:r>
            <a:r>
              <a:rPr lang="en-US" i="1" smtClean="0"/>
              <a:t>tiled windows</a:t>
            </a:r>
          </a:p>
          <a:p>
            <a:pPr lvl="1" eaLnBrk="1" hangingPunct="1"/>
            <a:r>
              <a:rPr lang="en-US" smtClean="0"/>
              <a:t>Informasi pada windows dapat tertutup oleh windows lain</a:t>
            </a:r>
          </a:p>
          <a:p>
            <a:pPr lvl="1" eaLnBrk="1" hangingPunct="1"/>
            <a:r>
              <a:rPr lang="en-US" smtClean="0"/>
              <a:t>Windows dapat hilang atau terlupakan oleh pengguna</a:t>
            </a:r>
          </a:p>
          <a:p>
            <a:pPr lvl="1" eaLnBrk="1" hangingPunct="1"/>
            <a:r>
              <a:rPr lang="en-US" smtClean="0"/>
              <a:t>Visualisasi 3 dimensi tidak selalu disadari oleh pengguna</a:t>
            </a:r>
          </a:p>
          <a:p>
            <a:pPr lvl="1" eaLnBrk="1" hangingPunct="1"/>
            <a:r>
              <a:rPr lang="en-US" smtClean="0"/>
              <a:t>Kontrol windows yang terlalu banyak dapat merepotkan pengguna</a:t>
            </a:r>
          </a:p>
        </p:txBody>
      </p:sp>
      <p:sp>
        <p:nvSpPr>
          <p:cNvPr id="133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5FFBA5B-2558-4C0D-AA9E-D988F54D6245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3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0947E8-DE1C-4CC7-A847-B348DC8E6CD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Cascading Windows</a:t>
            </a:r>
            <a:endParaRPr lang="en-US" i="1" dirty="0"/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Kelebihan</a:t>
            </a:r>
          </a:p>
          <a:p>
            <a:pPr lvl="1" eaLnBrk="1" hangingPunct="1"/>
            <a:r>
              <a:rPr lang="en-US" smtClean="0"/>
              <a:t>Tidak ada window yang tersembunyi seluruhnya</a:t>
            </a:r>
          </a:p>
          <a:p>
            <a:pPr lvl="1" eaLnBrk="1" hangingPunct="1"/>
            <a:r>
              <a:rPr lang="en-US" smtClean="0"/>
              <a:t>Mudah memilih dan mengaktifkan window manapun</a:t>
            </a:r>
          </a:p>
          <a:p>
            <a:pPr lvl="1" eaLnBrk="1" hangingPunct="1"/>
            <a:r>
              <a:rPr lang="en-US" smtClean="0"/>
              <a:t>Tampilan visual sederhana dan rapi</a:t>
            </a:r>
          </a:p>
          <a:p>
            <a:pPr eaLnBrk="1" hangingPunct="1"/>
            <a:r>
              <a:rPr lang="en-US" smtClean="0"/>
              <a:t>Kekurangan</a:t>
            </a:r>
          </a:p>
          <a:p>
            <a:pPr lvl="1" eaLnBrk="1" hangingPunct="1"/>
            <a:r>
              <a:rPr lang="en-US" smtClean="0"/>
              <a:t>Pengaturan windows mungkin tidak sesuai dengan kebutuhan pengguna</a:t>
            </a:r>
          </a:p>
        </p:txBody>
      </p:sp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BAE6B89-8363-4C8D-93D6-4454C237E150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A991F5-003E-4CCD-824A-39685E35D71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Pemilihan</a:t>
            </a:r>
            <a:r>
              <a:rPr lang="en-US" dirty="0" smtClean="0"/>
              <a:t> Gaya </a:t>
            </a:r>
            <a:r>
              <a:rPr lang="en-US" dirty="0" err="1" smtClean="0"/>
              <a:t>Tampilan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Gunakan </a:t>
            </a:r>
            <a:r>
              <a:rPr lang="en-US" i="1" smtClean="0"/>
              <a:t>tiled windows</a:t>
            </a:r>
            <a:r>
              <a:rPr lang="en-US" smtClean="0"/>
              <a:t> untuk</a:t>
            </a:r>
          </a:p>
          <a:p>
            <a:pPr lvl="1" eaLnBrk="1" hangingPunct="1"/>
            <a:r>
              <a:rPr lang="en-US" smtClean="0"/>
              <a:t>Aktivitas </a:t>
            </a:r>
            <a:r>
              <a:rPr lang="en-US" i="1" smtClean="0"/>
              <a:t>single-task</a:t>
            </a:r>
            <a:endParaRPr lang="en-US" smtClean="0"/>
          </a:p>
          <a:p>
            <a:pPr lvl="1" eaLnBrk="1" hangingPunct="1"/>
            <a:r>
              <a:rPr lang="en-US" smtClean="0"/>
              <a:t>Data yang perlu dilihat secara simultan</a:t>
            </a:r>
          </a:p>
          <a:p>
            <a:pPr lvl="1" eaLnBrk="1" hangingPunct="1"/>
            <a:r>
              <a:rPr lang="en-US" i="1" smtClean="0"/>
              <a:t>Tasks</a:t>
            </a:r>
            <a:r>
              <a:rPr lang="en-US" smtClean="0"/>
              <a:t> yang kurang memerlukan manipulasi window</a:t>
            </a:r>
          </a:p>
          <a:p>
            <a:pPr lvl="1" eaLnBrk="1" hangingPunct="1"/>
            <a:r>
              <a:rPr lang="en-US" smtClean="0"/>
              <a:t>Pengguna awam atau kurang pengalaman</a:t>
            </a:r>
          </a:p>
          <a:p>
            <a:pPr eaLnBrk="1" hangingPunct="1"/>
            <a:r>
              <a:rPr lang="en-US" smtClean="0"/>
              <a:t>Gunakan </a:t>
            </a:r>
            <a:r>
              <a:rPr lang="en-US" i="1" smtClean="0"/>
              <a:t>overlapping windows</a:t>
            </a:r>
            <a:r>
              <a:rPr lang="en-US" smtClean="0"/>
              <a:t> untuk</a:t>
            </a:r>
          </a:p>
          <a:p>
            <a:pPr lvl="1" eaLnBrk="1" hangingPunct="1"/>
            <a:r>
              <a:rPr lang="en-US" smtClean="0"/>
              <a:t>Berpindah antar </a:t>
            </a:r>
            <a:r>
              <a:rPr lang="en-US" i="1" smtClean="0"/>
              <a:t>tasks</a:t>
            </a:r>
          </a:p>
          <a:p>
            <a:pPr lvl="1" eaLnBrk="1" hangingPunct="1"/>
            <a:r>
              <a:rPr lang="en-US" i="1" smtClean="0"/>
              <a:t>Tasks</a:t>
            </a:r>
            <a:r>
              <a:rPr lang="en-US" smtClean="0"/>
              <a:t> yang memerlukan banyak manipulasi window</a:t>
            </a:r>
          </a:p>
          <a:p>
            <a:pPr lvl="1" eaLnBrk="1" hangingPunct="1"/>
            <a:r>
              <a:rPr lang="en-US" smtClean="0"/>
              <a:t>Pengguna yang berpengalaman atau pakar</a:t>
            </a:r>
          </a:p>
          <a:p>
            <a:pPr lvl="1" eaLnBrk="1" hangingPunct="1"/>
            <a:r>
              <a:rPr lang="en-US" smtClean="0"/>
              <a:t>Isi tampilan yang tidak dapat diprediksi</a:t>
            </a:r>
          </a:p>
        </p:txBody>
      </p:sp>
      <p:sp>
        <p:nvSpPr>
          <p:cNvPr id="153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55ED17-F104-4D72-9CCB-DCCD42E69ABE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153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53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BE5736-06D4-4003-90D4-4B385E7B87A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Tipe-tipe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16389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86400"/>
          </a:xfrm>
        </p:spPr>
        <p:txBody>
          <a:bodyPr/>
          <a:lstStyle/>
          <a:p>
            <a:pPr eaLnBrk="1" hangingPunct="1"/>
            <a:r>
              <a:rPr lang="en-US" i="1" smtClean="0"/>
              <a:t>Primary windows</a:t>
            </a:r>
          </a:p>
          <a:p>
            <a:pPr lvl="1" eaLnBrk="1" hangingPunct="1"/>
            <a:r>
              <a:rPr lang="en-US" smtClean="0"/>
              <a:t>Window utama yang muncul di layar saat sebuah aktivitas atau aksi dimulai</a:t>
            </a:r>
          </a:p>
          <a:p>
            <a:pPr lvl="1" eaLnBrk="1" hangingPunct="1"/>
            <a:r>
              <a:rPr lang="en-US" smtClean="0"/>
              <a:t>Disebut juga </a:t>
            </a:r>
            <a:r>
              <a:rPr lang="en-US" i="1" smtClean="0"/>
              <a:t>application window / main window / parent window</a:t>
            </a:r>
          </a:p>
          <a:p>
            <a:pPr lvl="1" eaLnBrk="1" hangingPunct="1"/>
            <a:r>
              <a:rPr lang="en-US" smtClean="0"/>
              <a:t>Merupakan titik utama aktivitas pengguna</a:t>
            </a:r>
          </a:p>
          <a:p>
            <a:pPr eaLnBrk="1" hangingPunct="1"/>
            <a:r>
              <a:rPr lang="en-US" i="1" smtClean="0"/>
              <a:t>Secondary windows</a:t>
            </a:r>
          </a:p>
          <a:p>
            <a:pPr lvl="1" eaLnBrk="1" hangingPunct="1"/>
            <a:r>
              <a:rPr lang="en-US" smtClean="0"/>
              <a:t>Windows tambahan  yang dapat berupa </a:t>
            </a:r>
            <a:r>
              <a:rPr lang="en-US" i="1" smtClean="0"/>
              <a:t>independent</a:t>
            </a:r>
            <a:r>
              <a:rPr lang="en-US" smtClean="0"/>
              <a:t> maupun </a:t>
            </a:r>
            <a:r>
              <a:rPr lang="en-US" i="1" smtClean="0"/>
              <a:t>dependent window</a:t>
            </a:r>
            <a:r>
              <a:rPr lang="en-US" smtClean="0"/>
              <a:t> terhadap </a:t>
            </a:r>
            <a:r>
              <a:rPr lang="en-US" i="1" smtClean="0"/>
              <a:t>primary window</a:t>
            </a:r>
            <a:r>
              <a:rPr lang="en-US" smtClean="0"/>
              <a:t>-nya</a:t>
            </a:r>
          </a:p>
          <a:p>
            <a:pPr lvl="1" eaLnBrk="1" hangingPunct="1"/>
            <a:r>
              <a:rPr lang="en-US" smtClean="0"/>
              <a:t>Dapat berupa </a:t>
            </a:r>
            <a:r>
              <a:rPr lang="en-US" i="1" smtClean="0"/>
              <a:t>modal </a:t>
            </a:r>
            <a:r>
              <a:rPr lang="en-US" smtClean="0"/>
              <a:t> maupun </a:t>
            </a:r>
            <a:r>
              <a:rPr lang="en-US" i="1" smtClean="0"/>
              <a:t>modeless</a:t>
            </a:r>
            <a:endParaRPr lang="en-US" smtClean="0"/>
          </a:p>
          <a:p>
            <a:pPr eaLnBrk="1" hangingPunct="1"/>
            <a:r>
              <a:rPr lang="en-US" i="1" smtClean="0"/>
              <a:t>Dialog box</a:t>
            </a:r>
          </a:p>
          <a:p>
            <a:pPr lvl="1" eaLnBrk="1" hangingPunct="1"/>
            <a:r>
              <a:rPr lang="en-US" smtClean="0"/>
              <a:t>Untuk memperluas dan melengkapi interaksi dengan aksi tertentu yang sangat terbatas</a:t>
            </a:r>
          </a:p>
          <a:p>
            <a:pPr lvl="1" eaLnBrk="1" hangingPunct="1"/>
            <a:r>
              <a:rPr lang="en-US" smtClean="0"/>
              <a:t>Untuk menampilkan pesan, aksi singkat, atau tombol </a:t>
            </a:r>
            <a:r>
              <a:rPr lang="en-US" i="1" smtClean="0"/>
              <a:t>command</a:t>
            </a:r>
            <a:r>
              <a:rPr lang="en-US" smtClean="0"/>
              <a:t> (OK, </a:t>
            </a:r>
            <a:r>
              <a:rPr lang="en-US" i="1" smtClean="0"/>
              <a:t>cancel</a:t>
            </a:r>
            <a:r>
              <a:rPr lang="en-US" smtClean="0"/>
              <a:t>, dll)</a:t>
            </a:r>
          </a:p>
        </p:txBody>
      </p:sp>
      <p:sp>
        <p:nvSpPr>
          <p:cNvPr id="163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29D133B-3C27-49CE-905C-A0D239F2610C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163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63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E9D62C-48C0-4FA4-A231-9E136044F7D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Primary Windows</a:t>
            </a:r>
            <a:endParaRPr lang="en-US" i="1" dirty="0"/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Untuk fungsi atau aplikasi independen</a:t>
            </a:r>
          </a:p>
          <a:p>
            <a:pPr eaLnBrk="1" hangingPunct="1"/>
            <a:r>
              <a:rPr lang="en-US" smtClean="0"/>
              <a:t>Untuk komponen dan kontrol window yang terus dipakai</a:t>
            </a:r>
          </a:p>
          <a:p>
            <a:pPr eaLnBrk="1" hangingPunct="1"/>
            <a:r>
              <a:rPr lang="en-US" smtClean="0"/>
              <a:t>Untuk informasi yang terus di-</a:t>
            </a:r>
            <a:r>
              <a:rPr lang="en-US" i="1" smtClean="0"/>
              <a:t>update</a:t>
            </a:r>
            <a:r>
              <a:rPr lang="en-US" smtClean="0"/>
              <a:t>, misal : tanggal dan waktu</a:t>
            </a:r>
          </a:p>
          <a:p>
            <a:pPr eaLnBrk="1" hangingPunct="1"/>
            <a:r>
              <a:rPr lang="en-US" smtClean="0"/>
              <a:t>Untuk menunjukkan konteks dari </a:t>
            </a:r>
            <a:r>
              <a:rPr lang="en-US" i="1" smtClean="0"/>
              <a:t>dependent windows</a:t>
            </a:r>
          </a:p>
          <a:p>
            <a:pPr eaLnBrk="1" hangingPunct="1"/>
            <a:r>
              <a:rPr lang="en-US" smtClean="0"/>
              <a:t>Jangan membagi fungsi independen ke dalam 2 / lebih </a:t>
            </a:r>
            <a:r>
              <a:rPr lang="en-US" i="1" smtClean="0"/>
              <a:t>primary windows</a:t>
            </a:r>
            <a:endParaRPr lang="en-US" smtClean="0"/>
          </a:p>
          <a:p>
            <a:pPr eaLnBrk="1" hangingPunct="1"/>
            <a:r>
              <a:rPr lang="en-US" smtClean="0"/>
              <a:t>Jangan menampilkan </a:t>
            </a:r>
          </a:p>
          <a:p>
            <a:pPr eaLnBrk="1" hangingPunct="1">
              <a:buFontTx/>
              <a:buNone/>
            </a:pPr>
            <a:r>
              <a:rPr lang="en-US" smtClean="0"/>
              <a:t>	fungsi-fungsi yang </a:t>
            </a:r>
          </a:p>
          <a:p>
            <a:pPr eaLnBrk="1" hangingPunct="1">
              <a:buFontTx/>
              <a:buNone/>
            </a:pPr>
            <a:r>
              <a:rPr lang="en-US" smtClean="0"/>
              <a:t>	tidak berkaitan dalam </a:t>
            </a:r>
          </a:p>
          <a:p>
            <a:pPr eaLnBrk="1" hangingPunct="1">
              <a:buFontTx/>
              <a:buNone/>
            </a:pPr>
            <a:r>
              <a:rPr lang="en-US" smtClean="0"/>
              <a:t>	satu </a:t>
            </a:r>
            <a:r>
              <a:rPr lang="en-US" i="1" smtClean="0"/>
              <a:t>primary window</a:t>
            </a:r>
            <a:endParaRPr lang="en-US" smtClean="0"/>
          </a:p>
        </p:txBody>
      </p:sp>
      <p:sp>
        <p:nvSpPr>
          <p:cNvPr id="174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EE427CE-575C-4763-A727-945C14E0A85A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174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74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3DC06-20B4-483A-AC69-EC0F34B05DBA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988" y="3200400"/>
            <a:ext cx="5203212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Secondary Windows</a:t>
            </a:r>
            <a:endParaRPr lang="en-US" dirty="0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Untuk aksi lanjutan atau tambahan yang lebih kompleks dan berkaitan dengan </a:t>
            </a:r>
            <a:r>
              <a:rPr lang="en-US" i="1" smtClean="0"/>
              <a:t>primary window</a:t>
            </a:r>
            <a:endParaRPr lang="en-US" smtClean="0"/>
          </a:p>
          <a:p>
            <a:pPr eaLnBrk="1" hangingPunct="1"/>
            <a:r>
              <a:rPr lang="en-US" smtClean="0"/>
              <a:t>Untuk komponen window yang jarang digunakan</a:t>
            </a:r>
          </a:p>
          <a:p>
            <a:pPr eaLnBrk="1" hangingPunct="1"/>
            <a:r>
              <a:rPr lang="en-US" smtClean="0"/>
              <a:t>Sebaiknya tidak muncul sebagai </a:t>
            </a:r>
            <a:r>
              <a:rPr lang="en-US" i="1" smtClean="0"/>
              <a:t>entry</a:t>
            </a:r>
            <a:r>
              <a:rPr lang="en-US" smtClean="0"/>
              <a:t> pada taskbar</a:t>
            </a:r>
          </a:p>
          <a:p>
            <a:pPr eaLnBrk="1" hangingPunct="1"/>
            <a:r>
              <a:rPr lang="en-US" smtClean="0"/>
              <a:t>Sebaiknya tidak lebih besar dari 263x263 dialog units</a:t>
            </a:r>
          </a:p>
          <a:p>
            <a:pPr eaLnBrk="1" hangingPunct="1">
              <a:buFontTx/>
              <a:buNone/>
            </a:pPr>
            <a:r>
              <a:rPr lang="en-US" i="1" smtClean="0"/>
              <a:t>Modal VS Modeless</a:t>
            </a:r>
          </a:p>
          <a:p>
            <a:pPr eaLnBrk="1" hangingPunct="1"/>
            <a:r>
              <a:rPr lang="en-US" i="1" smtClean="0"/>
              <a:t>Modal</a:t>
            </a:r>
            <a:r>
              <a:rPr lang="en-US" smtClean="0"/>
              <a:t>: </a:t>
            </a:r>
            <a:r>
              <a:rPr lang="en-US" sz="2000" smtClean="0"/>
              <a:t>Interaksi harus diselesaikan sebelum berpindah window</a:t>
            </a:r>
          </a:p>
          <a:p>
            <a:pPr eaLnBrk="1" hangingPunct="1"/>
            <a:r>
              <a:rPr lang="en-US" i="1" smtClean="0"/>
              <a:t>Modeless</a:t>
            </a:r>
            <a:r>
              <a:rPr lang="en-US" smtClean="0"/>
              <a:t>: </a:t>
            </a:r>
            <a:r>
              <a:rPr lang="en-US" sz="2000" smtClean="0"/>
              <a:t>Bisa paralel</a:t>
            </a:r>
          </a:p>
          <a:p>
            <a:pPr eaLnBrk="1" hangingPunct="1">
              <a:buFontTx/>
              <a:buNone/>
            </a:pPr>
            <a:r>
              <a:rPr lang="en-US" i="1" smtClean="0"/>
              <a:t>Cascading VS Unfolding</a:t>
            </a:r>
          </a:p>
          <a:p>
            <a:pPr eaLnBrk="1" hangingPunct="1"/>
            <a:r>
              <a:rPr lang="en-US" i="1" smtClean="0"/>
              <a:t>Cascading</a:t>
            </a:r>
            <a:r>
              <a:rPr lang="en-US" smtClean="0"/>
              <a:t>: </a:t>
            </a:r>
            <a:r>
              <a:rPr lang="en-US" sz="2000" smtClean="0"/>
              <a:t>beberapa </a:t>
            </a:r>
            <a:r>
              <a:rPr lang="en-US" sz="2000" i="1" smtClean="0"/>
              <a:t>secondary windows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ditampilkan secara </a:t>
            </a:r>
            <a:r>
              <a:rPr lang="en-US" sz="2000" i="1" smtClean="0"/>
              <a:t>cascading</a:t>
            </a:r>
          </a:p>
          <a:p>
            <a:pPr eaLnBrk="1" hangingPunct="1"/>
            <a:r>
              <a:rPr lang="en-US" i="1" smtClean="0"/>
              <a:t>Unfolding</a:t>
            </a:r>
            <a:r>
              <a:rPr lang="en-US" smtClean="0"/>
              <a:t>: </a:t>
            </a:r>
            <a:r>
              <a:rPr lang="en-US" sz="2000" smtClean="0"/>
              <a:t>tambahan fungsi ditampilkan</a:t>
            </a:r>
          </a:p>
          <a:p>
            <a:pPr eaLnBrk="1" hangingPunct="1">
              <a:buFontTx/>
              <a:buNone/>
            </a:pPr>
            <a:r>
              <a:rPr lang="en-US" sz="2000" i="1" smtClean="0"/>
              <a:t>	</a:t>
            </a:r>
            <a:r>
              <a:rPr lang="en-US" sz="2000" smtClean="0"/>
              <a:t>sebagai bagian dari window</a:t>
            </a:r>
            <a:endParaRPr lang="en-US" sz="2000" i="1" smtClean="0"/>
          </a:p>
        </p:txBody>
      </p:sp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63DD1C-B444-429C-ABC8-C808FB8A19B7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84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83B54A-B6D0-430C-B8BB-D1A0A16A637D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57600"/>
            <a:ext cx="3305175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b="0" i="1" smtClean="0"/>
              <a:t>Modal</a:t>
            </a:r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r>
              <a:rPr lang="en-US" b="0" i="1" smtClean="0"/>
              <a:t>Modeless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i="1" dirty="0" smtClean="0"/>
              <a:t>Cascading</a:t>
            </a:r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b="0" i="1" dirty="0" smtClean="0"/>
          </a:p>
          <a:p>
            <a:pPr eaLnBrk="1" hangingPunct="1">
              <a:defRPr/>
            </a:pPr>
            <a:endParaRPr lang="en-US" sz="1050" b="0" i="1" dirty="0" smtClean="0"/>
          </a:p>
          <a:p>
            <a:pPr eaLnBrk="1" hangingPunct="1">
              <a:defRPr/>
            </a:pPr>
            <a:r>
              <a:rPr lang="en-US" b="0" i="1" dirty="0" smtClean="0"/>
              <a:t>Unfolding</a:t>
            </a:r>
            <a:endParaRPr lang="en-US" b="0" i="1" dirty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BF6BA21-D19B-4C63-A147-F7BBBF515E66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095B1B-6EF8-4141-ADAD-B1169821999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Secondary Windows ..</a:t>
            </a:r>
            <a:endParaRPr lang="en-US" i="1" dirty="0"/>
          </a:p>
        </p:txBody>
      </p:sp>
      <p:grpSp>
        <p:nvGrpSpPr>
          <p:cNvPr id="19466" name="Group 18"/>
          <p:cNvGrpSpPr>
            <a:grpSpLocks/>
          </p:cNvGrpSpPr>
          <p:nvPr/>
        </p:nvGrpSpPr>
        <p:grpSpPr bwMode="auto">
          <a:xfrm>
            <a:off x="5029200" y="4953000"/>
            <a:ext cx="3810000" cy="1600200"/>
            <a:chOff x="5029200" y="4953000"/>
            <a:chExt cx="3810000" cy="1600199"/>
          </a:xfrm>
        </p:grpSpPr>
        <p:pic>
          <p:nvPicPr>
            <p:cNvPr id="1947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9200" y="4953000"/>
              <a:ext cx="2824163" cy="8016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47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5038" y="5553075"/>
              <a:ext cx="2824162" cy="1000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9467" name="Group 17"/>
          <p:cNvGrpSpPr>
            <a:grpSpLocks/>
          </p:cNvGrpSpPr>
          <p:nvPr/>
        </p:nvGrpSpPr>
        <p:grpSpPr bwMode="auto">
          <a:xfrm>
            <a:off x="4443413" y="1385888"/>
            <a:ext cx="4471987" cy="2957512"/>
            <a:chOff x="2462213" y="1233488"/>
            <a:chExt cx="5624512" cy="4957762"/>
          </a:xfrm>
        </p:grpSpPr>
        <p:pic>
          <p:nvPicPr>
            <p:cNvPr id="1947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62213" y="1233488"/>
              <a:ext cx="4218883" cy="4390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47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25095" y="2058451"/>
              <a:ext cx="4961630" cy="41327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946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019675"/>
            <a:ext cx="327660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1428750"/>
            <a:ext cx="2947988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Dialog Box</a:t>
            </a:r>
            <a:endParaRPr lang="en-US" i="1" dirty="0"/>
          </a:p>
        </p:txBody>
      </p:sp>
      <p:sp>
        <p:nvSpPr>
          <p:cNvPr id="204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Untuk menyampaikan pesan singkat</a:t>
            </a:r>
          </a:p>
          <a:p>
            <a:pPr eaLnBrk="1" hangingPunct="1"/>
            <a:r>
              <a:rPr lang="en-US" smtClean="0"/>
              <a:t>Untuk meminta aksi spesifik dari pengguna</a:t>
            </a:r>
          </a:p>
          <a:p>
            <a:pPr eaLnBrk="1" hangingPunct="1"/>
            <a:r>
              <a:rPr lang="en-US" smtClean="0"/>
              <a:t>Untuk menampilkan aksi yang</a:t>
            </a:r>
          </a:p>
          <a:p>
            <a:pPr lvl="1" eaLnBrk="1" hangingPunct="1"/>
            <a:r>
              <a:rPr lang="en-US" smtClean="0"/>
              <a:t>Singkat</a:t>
            </a:r>
          </a:p>
          <a:p>
            <a:pPr lvl="1" eaLnBrk="1" hangingPunct="1"/>
            <a:r>
              <a:rPr lang="en-US" smtClean="0"/>
              <a:t>Jarang dilakukan</a:t>
            </a:r>
          </a:p>
          <a:p>
            <a:pPr eaLnBrk="1" hangingPunct="1"/>
            <a:r>
              <a:rPr lang="en-US" smtClean="0"/>
              <a:t>Tombol </a:t>
            </a:r>
            <a:r>
              <a:rPr lang="en-US" i="1" smtClean="0"/>
              <a:t>command</a:t>
            </a:r>
            <a:r>
              <a:rPr lang="en-US" smtClean="0"/>
              <a:t> yang berisi</a:t>
            </a:r>
          </a:p>
          <a:p>
            <a:pPr lvl="1" eaLnBrk="1" hangingPunct="1"/>
            <a:r>
              <a:rPr lang="en-US" smtClean="0"/>
              <a:t>OK</a:t>
            </a:r>
          </a:p>
          <a:p>
            <a:pPr lvl="1" eaLnBrk="1" hangingPunct="1"/>
            <a:r>
              <a:rPr lang="en-US" smtClean="0"/>
              <a:t>Cancel</a:t>
            </a:r>
          </a:p>
          <a:p>
            <a:pPr lvl="1" eaLnBrk="1" hangingPunct="1"/>
            <a:r>
              <a:rPr lang="en-US" smtClean="0"/>
              <a:t>dll</a:t>
            </a:r>
          </a:p>
        </p:txBody>
      </p:sp>
      <p:sp>
        <p:nvSpPr>
          <p:cNvPr id="204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CDFB1B-05A7-46A3-A4A1-38E6A9B893AB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204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04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4BEE0-711B-4451-98FB-B842D49669AE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62175"/>
            <a:ext cx="4667484" cy="3629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b="0" i="1" smtClean="0"/>
              <a:t>Property sheet</a:t>
            </a:r>
          </a:p>
        </p:txBody>
      </p:sp>
      <p:sp>
        <p:nvSpPr>
          <p:cNvPr id="21507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990600"/>
            <a:ext cx="3810000" cy="5410200"/>
          </a:xfrm>
        </p:spPr>
        <p:txBody>
          <a:bodyPr/>
          <a:lstStyle/>
          <a:p>
            <a:pPr eaLnBrk="1" hangingPunct="1"/>
            <a:r>
              <a:rPr lang="en-US" b="0" i="1" smtClean="0"/>
              <a:t>Property inspector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592977D-BE25-4E3C-A417-59F2230EC03C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129370-3012-4752-9159-F437E1574D5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Property Sheets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Property Inspectors</a:t>
            </a:r>
            <a:endParaRPr lang="en-US" i="1" dirty="0"/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85900"/>
            <a:ext cx="3962400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450" y="1447800"/>
            <a:ext cx="2876550" cy="130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noProof="1" smtClean="0"/>
              <a:t>Window</a:t>
            </a:r>
            <a:endParaRPr lang="en-US" noProof="1"/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4196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noProof="1" smtClean="0"/>
              <a:t>Window adalah sebuah area di layar, biasanya berbentuk persegi empat, memiliki batas-batas dan memiliki bagian yang menunjukkan aktivitas komputer atau bagian yang memungkinkan manusia berdialog dengan komputer.</a:t>
            </a:r>
          </a:p>
          <a:p>
            <a:pPr eaLnBrk="1" hangingPunct="1"/>
            <a:endParaRPr lang="en-US" noProof="1" smtClean="0"/>
          </a:p>
        </p:txBody>
      </p:sp>
      <p:sp>
        <p:nvSpPr>
          <p:cNvPr id="41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2C2175E-C0FA-4DC7-8995-2F71C868499C}" type="datetime1">
              <a:rPr noProof="1" smtClean="0"/>
              <a:pPr/>
              <a:t></a:t>
            </a:fld>
            <a:endParaRPr lang="en-US" noProof="1" smtClean="0"/>
          </a:p>
        </p:txBody>
      </p:sp>
      <p:sp>
        <p:nvSpPr>
          <p:cNvPr id="41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noProof="1" smtClean="0"/>
          </a:p>
        </p:txBody>
      </p:sp>
      <p:sp>
        <p:nvSpPr>
          <p:cNvPr id="41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5DAB97-1A2E-4A71-A45B-6FE0270C6F5D}" type="slidenum">
              <a:rPr noProof="1" smtClean="0"/>
              <a:pPr/>
              <a:t>2</a:t>
            </a:fld>
            <a:endParaRPr lang="en-US" noProof="1" smtClean="0"/>
          </a:p>
        </p:txBody>
      </p:sp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143000"/>
            <a:ext cx="28956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895600"/>
            <a:ext cx="2540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419600"/>
            <a:ext cx="2990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229600" cy="5410200"/>
          </a:xfrm>
        </p:spPr>
        <p:txBody>
          <a:bodyPr/>
          <a:lstStyle/>
          <a:p>
            <a:pPr eaLnBrk="1" hangingPunct="1"/>
            <a:r>
              <a:rPr lang="en-US" b="0" i="1" smtClean="0"/>
              <a:t>Message box</a:t>
            </a:r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b="0" i="1" smtClean="0"/>
          </a:p>
          <a:p>
            <a:pPr eaLnBrk="1" hangingPunct="1"/>
            <a:endParaRPr lang="en-US" sz="1000" b="0" i="1" smtClean="0"/>
          </a:p>
          <a:p>
            <a:pPr eaLnBrk="1" hangingPunct="1"/>
            <a:r>
              <a:rPr lang="en-US" b="0" i="1" smtClean="0"/>
              <a:t>Palette window</a:t>
            </a:r>
          </a:p>
          <a:p>
            <a:pPr eaLnBrk="1" hangingPunct="1"/>
            <a:endParaRPr lang="en-US" b="0" i="1" smtClean="0"/>
          </a:p>
          <a:p>
            <a:pPr eaLnBrk="1" hangingPunct="1"/>
            <a:endParaRPr lang="en-US" sz="1400" b="0" i="1" smtClean="0"/>
          </a:p>
          <a:p>
            <a:pPr eaLnBrk="1" hangingPunct="1"/>
            <a:r>
              <a:rPr lang="en-US" b="0" i="1" smtClean="0"/>
              <a:t>Pop-up window</a:t>
            </a:r>
          </a:p>
          <a:p>
            <a:pPr eaLnBrk="1" hangingPunct="1"/>
            <a:endParaRPr lang="en-US" b="0" i="1" smtClean="0"/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D05CEDB-77A0-47FD-8EEB-EB91518AA4CB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D1A87-FF86-4362-81AD-5460260E7E3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Komponen</a:t>
            </a:r>
            <a:r>
              <a:rPr lang="en-US" dirty="0" smtClean="0"/>
              <a:t> Windows</a:t>
            </a:r>
            <a:endParaRPr lang="en-US" dirty="0"/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4789488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895600"/>
            <a:ext cx="4713288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6550" y="3886200"/>
            <a:ext cx="4830763" cy="2209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Pengorganisasian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Window</a:t>
            </a:r>
            <a:endParaRPr lang="en-US" dirty="0"/>
          </a:p>
        </p:txBody>
      </p:sp>
      <p:sp>
        <p:nvSpPr>
          <p:cNvPr id="23557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Pengorganisasian windows untuk mendukung task pengguna; yaitu mendukung </a:t>
            </a:r>
            <a:r>
              <a:rPr lang="en-US" i="1" smtClean="0"/>
              <a:t>the most common tasks</a:t>
            </a:r>
            <a:r>
              <a:rPr lang="en-US" smtClean="0"/>
              <a:t> dengan </a:t>
            </a:r>
            <a:r>
              <a:rPr lang="en-US" i="1" smtClean="0"/>
              <a:t>the most efficient sequence of steps</a:t>
            </a:r>
            <a:endParaRPr lang="en-US" smtClean="0"/>
          </a:p>
          <a:p>
            <a:pPr eaLnBrk="1" hangingPunct="1"/>
            <a:r>
              <a:rPr lang="en-US" smtClean="0"/>
              <a:t>Gunakan </a:t>
            </a:r>
            <a:r>
              <a:rPr lang="en-US" i="1" smtClean="0"/>
              <a:t>primary windows </a:t>
            </a:r>
            <a:r>
              <a:rPr lang="en-US" smtClean="0"/>
              <a:t>untuk:</a:t>
            </a:r>
          </a:p>
          <a:p>
            <a:pPr lvl="1" eaLnBrk="1" hangingPunct="1"/>
            <a:r>
              <a:rPr lang="en-US" smtClean="0"/>
              <a:t>Memulai interaksi dan memberikan </a:t>
            </a:r>
            <a:r>
              <a:rPr lang="en-US" i="1" smtClean="0"/>
              <a:t>top-level context</a:t>
            </a:r>
            <a:r>
              <a:rPr lang="en-US" smtClean="0"/>
              <a:t> untuk </a:t>
            </a:r>
            <a:r>
              <a:rPr lang="en-US" i="1" smtClean="0"/>
              <a:t>dependent windows</a:t>
            </a:r>
          </a:p>
          <a:p>
            <a:pPr lvl="1" eaLnBrk="1" hangingPunct="1"/>
            <a:r>
              <a:rPr lang="en-US" smtClean="0"/>
              <a:t>Melakukan interaksi utama</a:t>
            </a:r>
          </a:p>
          <a:p>
            <a:pPr eaLnBrk="1" hangingPunct="1"/>
            <a:r>
              <a:rPr lang="en-US" smtClean="0"/>
              <a:t>Gunakan </a:t>
            </a:r>
            <a:r>
              <a:rPr lang="en-US" i="1" smtClean="0"/>
              <a:t>secondary windows </a:t>
            </a:r>
            <a:r>
              <a:rPr lang="en-US" smtClean="0"/>
              <a:t>untuk</a:t>
            </a:r>
          </a:p>
          <a:p>
            <a:pPr lvl="1" eaLnBrk="1" hangingPunct="1"/>
            <a:r>
              <a:rPr lang="en-US" smtClean="0"/>
              <a:t>Perluasan interaksi</a:t>
            </a:r>
          </a:p>
          <a:p>
            <a:pPr lvl="1" eaLnBrk="1" hangingPunct="1"/>
            <a:r>
              <a:rPr lang="en-US" smtClean="0"/>
              <a:t>Memperoleh atau menampilkan informasi tambahan berkaitan dengan </a:t>
            </a:r>
            <a:r>
              <a:rPr lang="en-US" i="1" smtClean="0"/>
              <a:t>primary window</a:t>
            </a:r>
            <a:endParaRPr lang="en-US" smtClean="0"/>
          </a:p>
          <a:p>
            <a:pPr eaLnBrk="1" hangingPunct="1"/>
            <a:r>
              <a:rPr lang="en-US" smtClean="0"/>
              <a:t>Gunakan </a:t>
            </a:r>
            <a:r>
              <a:rPr lang="en-US" i="1" smtClean="0"/>
              <a:t>dialog boxes</a:t>
            </a:r>
            <a:r>
              <a:rPr lang="en-US" smtClean="0"/>
              <a:t> untuk</a:t>
            </a:r>
          </a:p>
          <a:p>
            <a:pPr lvl="1" eaLnBrk="1" hangingPunct="1"/>
            <a:r>
              <a:rPr lang="en-US" smtClean="0"/>
              <a:t>Informasi yang jarang digunakan atau kurang diperlukan</a:t>
            </a:r>
          </a:p>
          <a:p>
            <a:pPr lvl="1" eaLnBrk="1" hangingPunct="1"/>
            <a:r>
              <a:rPr lang="en-US" smtClean="0"/>
              <a:t>Informasi yang “</a:t>
            </a:r>
            <a:r>
              <a:rPr lang="en-US" i="1" smtClean="0"/>
              <a:t>nice to know”</a:t>
            </a:r>
            <a:endParaRPr lang="en-US" smtClean="0"/>
          </a:p>
        </p:txBody>
      </p:sp>
      <p:sp>
        <p:nvSpPr>
          <p:cNvPr id="235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7D17AFA-5E65-48DC-ACBF-29318EE6713D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235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35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54262-EA47-4715-A5D2-E15AFA6652F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yang </a:t>
            </a:r>
            <a:r>
              <a:rPr lang="en-US" dirty="0" err="1" smtClean="0"/>
              <a:t>Buruk</a:t>
            </a:r>
            <a:endParaRPr lang="en-US" dirty="0"/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(Mayhew, 1992)</a:t>
            </a:r>
          </a:p>
          <a:p>
            <a:pPr eaLnBrk="1" hangingPunct="1"/>
            <a:r>
              <a:rPr lang="en-US" smtClean="0"/>
              <a:t>Penekanan pada kemudahan teknik implementasi daripada analisis mendalam tentang </a:t>
            </a:r>
            <a:r>
              <a:rPr lang="en-US" i="1" smtClean="0"/>
              <a:t>user tasks</a:t>
            </a:r>
            <a:endParaRPr lang="en-US" smtClean="0"/>
          </a:p>
          <a:p>
            <a:pPr eaLnBrk="1" hangingPunct="1"/>
            <a:r>
              <a:rPr lang="en-US" smtClean="0"/>
              <a:t>Fokus pada aplikasi, fitur, fungsi, atau tipe data daripada </a:t>
            </a:r>
            <a:r>
              <a:rPr lang="en-US" i="1" smtClean="0"/>
              <a:t>tasks</a:t>
            </a:r>
          </a:p>
          <a:p>
            <a:pPr eaLnBrk="1" hangingPunct="1"/>
            <a:r>
              <a:rPr lang="en-US" smtClean="0"/>
              <a:t>Tim desain terbagi sesuai aplikasi, dengan komunikasi antar tim yang rendah</a:t>
            </a:r>
          </a:p>
          <a:p>
            <a:pPr eaLnBrk="1" hangingPunct="1"/>
            <a:r>
              <a:rPr lang="en-US" smtClean="0"/>
              <a:t>Terlalu mengikuti petunjuk manual beserta in-efisiensi di dalamnya pada sistem komputer</a:t>
            </a:r>
          </a:p>
        </p:txBody>
      </p:sp>
      <p:sp>
        <p:nvSpPr>
          <p:cNvPr id="245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E557CA-513A-401D-B1E4-BE6394488B48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245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45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16C1A2-4B04-40C0-B370-54E52604AD0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Pengorganisasian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Minimalkan jumlah windows yang digunakan untuk tujuan tertentu</a:t>
            </a:r>
          </a:p>
          <a:p>
            <a:pPr eaLnBrk="1" hangingPunct="1"/>
            <a:r>
              <a:rPr lang="en-US" smtClean="0"/>
              <a:t>Sebisa mungkin, gunakan window tunggal</a:t>
            </a:r>
          </a:p>
          <a:p>
            <a:pPr eaLnBrk="1" hangingPunct="1"/>
            <a:r>
              <a:rPr lang="en-US" smtClean="0"/>
              <a:t>Pertimbangkan </a:t>
            </a:r>
            <a:r>
              <a:rPr lang="en-US" i="1" smtClean="0"/>
              <a:t>user tasks</a:t>
            </a:r>
          </a:p>
          <a:p>
            <a:pPr eaLnBrk="1" hangingPunct="1"/>
            <a:r>
              <a:rPr lang="en-US" smtClean="0"/>
              <a:t>Jangan memenuhi window dengan informasi yang jarang digunakan; letakkan pada </a:t>
            </a:r>
            <a:r>
              <a:rPr lang="en-US" i="1" smtClean="0"/>
              <a:t>secondary window</a:t>
            </a:r>
            <a:r>
              <a:rPr lang="en-US" smtClean="0"/>
              <a:t> yang jarang diakses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56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3A40A25-9D8E-414A-90A3-EBE17F1C1E7E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256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56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AD83A-4610-4F8B-B3D4-CA862D99C58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Ukuran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266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Sediakan windows yang cukup besar untuk</a:t>
            </a:r>
          </a:p>
          <a:p>
            <a:pPr lvl="1" eaLnBrk="1" hangingPunct="1"/>
            <a:r>
              <a:rPr lang="en-US" smtClean="0"/>
              <a:t>Menampilkan semua informasi yang relevan sesuai </a:t>
            </a:r>
            <a:r>
              <a:rPr lang="en-US" i="1" smtClean="0"/>
              <a:t>task</a:t>
            </a:r>
            <a:endParaRPr lang="en-US" smtClean="0"/>
          </a:p>
          <a:p>
            <a:pPr lvl="1" eaLnBrk="1" hangingPunct="1"/>
            <a:r>
              <a:rPr lang="en-US" smtClean="0"/>
              <a:t>Hindari menyembunyikan informasi penting</a:t>
            </a:r>
          </a:p>
          <a:p>
            <a:pPr lvl="1" eaLnBrk="1" hangingPunct="1"/>
            <a:r>
              <a:rPr lang="en-US" smtClean="0"/>
              <a:t>Hindari memenuhi layar atau menyebabkan kebingungan visual</a:t>
            </a:r>
          </a:p>
          <a:p>
            <a:pPr lvl="1" eaLnBrk="1" hangingPunct="1"/>
            <a:r>
              <a:rPr lang="en-US" smtClean="0"/>
              <a:t>Minimalkan kebutuhan </a:t>
            </a:r>
            <a:r>
              <a:rPr lang="en-US" i="1" smtClean="0"/>
              <a:t>scrolling</a:t>
            </a:r>
            <a:r>
              <a:rPr lang="en-US" smtClean="0"/>
              <a:t>; gunakan sebagian dari layar</a:t>
            </a:r>
          </a:p>
          <a:p>
            <a:pPr eaLnBrk="1" hangingPunct="1"/>
            <a:r>
              <a:rPr lang="en-US" smtClean="0"/>
              <a:t>Jika sebuah window terlalu besar, tentukan</a:t>
            </a:r>
          </a:p>
          <a:p>
            <a:pPr lvl="1" eaLnBrk="1" hangingPunct="1"/>
            <a:r>
              <a:rPr lang="en-US" smtClean="0"/>
              <a:t>Apakah semua informasi diperlukan?</a:t>
            </a:r>
          </a:p>
          <a:p>
            <a:pPr lvl="1" eaLnBrk="1" hangingPunct="1"/>
            <a:r>
              <a:rPr lang="en-US" smtClean="0"/>
              <a:t>Apakah semua informasi berhubungan?</a:t>
            </a:r>
          </a:p>
          <a:p>
            <a:pPr eaLnBrk="1" hangingPunct="1"/>
            <a:r>
              <a:rPr lang="en-US" smtClean="0"/>
              <a:t>Jika tidak, buat window sekecil mungkin</a:t>
            </a:r>
          </a:p>
          <a:p>
            <a:pPr lvl="1" eaLnBrk="1" hangingPunct="1">
              <a:buFontTx/>
              <a:buNone/>
            </a:pPr>
            <a:r>
              <a:rPr lang="en-US" smtClean="0"/>
              <a:t>Ukuran window optimal:</a:t>
            </a:r>
          </a:p>
          <a:p>
            <a:pPr lvl="1" eaLnBrk="1" hangingPunct="1"/>
            <a:r>
              <a:rPr lang="en-US" smtClean="0"/>
              <a:t>Untuk teks, sekitar 12 baris</a:t>
            </a:r>
          </a:p>
          <a:p>
            <a:pPr lvl="1" eaLnBrk="1" hangingPunct="1"/>
            <a:r>
              <a:rPr lang="en-US" smtClean="0"/>
              <a:t>Untuk informasi alfanumerik, sekitar 7 baris</a:t>
            </a:r>
          </a:p>
        </p:txBody>
      </p:sp>
      <p:sp>
        <p:nvSpPr>
          <p:cNvPr id="266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52DE646-BFDE-4586-A204-8DF110478FB5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266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66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6E62C5-EE82-4D4F-A614-6CE8C292F55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Letak</a:t>
            </a:r>
            <a:r>
              <a:rPr lang="en-US" dirty="0" smtClean="0"/>
              <a:t> Window</a:t>
            </a:r>
            <a:endParaRPr lang="en-US" dirty="0"/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Dalam meletakkan window di layar, pertimbangkan penggunaan window, dimensi total layar, dan alasan kemunculan window</a:t>
            </a:r>
          </a:p>
          <a:p>
            <a:pPr eaLnBrk="1" hangingPunct="1"/>
            <a:r>
              <a:rPr lang="en-US" smtClean="0"/>
              <a:t>Panduan umum:</a:t>
            </a:r>
          </a:p>
          <a:p>
            <a:pPr lvl="1" eaLnBrk="1" hangingPunct="1"/>
            <a:r>
              <a:rPr lang="en-US" smtClean="0"/>
              <a:t>Letakkan window sehingga tampak secara keseluruhan</a:t>
            </a:r>
          </a:p>
          <a:p>
            <a:pPr lvl="1" eaLnBrk="1" hangingPunct="1"/>
            <a:r>
              <a:rPr lang="en-US" smtClean="0"/>
              <a:t>Jika window di-</a:t>
            </a:r>
            <a:r>
              <a:rPr lang="en-US" i="1" smtClean="0"/>
              <a:t>restore</a:t>
            </a:r>
            <a:r>
              <a:rPr lang="en-US" smtClean="0"/>
              <a:t>, letakkan di tempat muncul terakhirnya</a:t>
            </a:r>
          </a:p>
          <a:p>
            <a:pPr lvl="1" eaLnBrk="1" hangingPunct="1"/>
            <a:r>
              <a:rPr lang="en-US" smtClean="0"/>
              <a:t>Jika window baru dibuka, letakkan</a:t>
            </a:r>
          </a:p>
          <a:p>
            <a:pPr lvl="2" eaLnBrk="1" hangingPunct="1"/>
            <a:r>
              <a:rPr lang="en-US" smtClean="0"/>
              <a:t>Di titik perhatian pengguna, biasanya pada kursor / pointer</a:t>
            </a:r>
          </a:p>
          <a:p>
            <a:pPr lvl="2" eaLnBrk="1" hangingPunct="1"/>
            <a:r>
              <a:rPr lang="en-US" smtClean="0"/>
              <a:t>Pada posisi yang mudah dinavigasi</a:t>
            </a:r>
          </a:p>
          <a:p>
            <a:pPr lvl="2" eaLnBrk="1" hangingPunct="1"/>
            <a:r>
              <a:rPr lang="en-US" smtClean="0"/>
              <a:t>Tidak menutupi window lain yang penting/ berkaitan</a:t>
            </a:r>
          </a:p>
          <a:p>
            <a:pPr lvl="1" eaLnBrk="1" hangingPunct="1"/>
            <a:r>
              <a:rPr lang="en-US" smtClean="0"/>
              <a:t>Untuk banyak windows, berikan posisi unik untuk tiap window (</a:t>
            </a:r>
            <a:r>
              <a:rPr lang="en-US" i="1" smtClean="0"/>
              <a:t>cascade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Jika konfigurasi monitor beragam, tampilkan </a:t>
            </a:r>
            <a:r>
              <a:rPr lang="en-US" i="1" smtClean="0"/>
              <a:t>secondary window</a:t>
            </a:r>
            <a:r>
              <a:rPr lang="en-US" smtClean="0"/>
              <a:t> pada monitor yang sama dengan </a:t>
            </a:r>
            <a:r>
              <a:rPr lang="en-US" i="1" smtClean="0"/>
              <a:t>primary window</a:t>
            </a:r>
            <a:endParaRPr lang="en-US" smtClean="0"/>
          </a:p>
          <a:p>
            <a:pPr lvl="1" eaLnBrk="1" hangingPunct="1"/>
            <a:r>
              <a:rPr lang="en-US" smtClean="0"/>
              <a:t>Jika tidak, letakkan </a:t>
            </a:r>
            <a:r>
              <a:rPr lang="en-US" i="1" smtClean="0"/>
              <a:t>secondary window</a:t>
            </a:r>
            <a:r>
              <a:rPr lang="en-US" smtClean="0"/>
              <a:t> di tengah </a:t>
            </a:r>
            <a:r>
              <a:rPr lang="en-US" i="1" smtClean="0"/>
              <a:t>primary window</a:t>
            </a:r>
            <a:r>
              <a:rPr lang="en-US" smtClean="0"/>
              <a:t> secara horizontal</a:t>
            </a:r>
          </a:p>
          <a:p>
            <a:pPr lvl="1" eaLnBrk="1" hangingPunct="1"/>
            <a:r>
              <a:rPr lang="en-US" smtClean="0"/>
              <a:t>Cegah pengguna memindahkan window ke posisi yang sulit di-reposisi</a:t>
            </a:r>
          </a:p>
        </p:txBody>
      </p:sp>
      <p:sp>
        <p:nvSpPr>
          <p:cNvPr id="276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2E4A36-883E-40B1-B626-7FC4882FAC78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276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76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88A142-8333-482F-847D-D15AA212F8C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Letak</a:t>
            </a:r>
            <a:r>
              <a:rPr lang="en-US" dirty="0" smtClean="0"/>
              <a:t> Window …</a:t>
            </a:r>
            <a:endParaRPr lang="en-US" dirty="0"/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Dialog box:</a:t>
            </a:r>
          </a:p>
          <a:p>
            <a:pPr lvl="1" eaLnBrk="1" hangingPunct="1"/>
            <a:r>
              <a:rPr lang="en-US" smtClean="0"/>
              <a:t>Jika dialog box berkaitan dengan seluruh sistem, letakkan di tengah layar</a:t>
            </a:r>
          </a:p>
          <a:p>
            <a:pPr lvl="1" eaLnBrk="1" hangingPunct="1"/>
            <a:r>
              <a:rPr lang="en-US" smtClean="0"/>
              <a:t>Jaga informasi di layar tetap tampak</a:t>
            </a:r>
          </a:p>
          <a:p>
            <a:pPr lvl="1" eaLnBrk="1" hangingPunct="1"/>
            <a:r>
              <a:rPr lang="en-US" smtClean="0"/>
              <a:t>Jika sebuah dialog box memanggil dialog box lain, buat box yang pertama dapat dipindahkan kapanpun</a:t>
            </a:r>
          </a:p>
        </p:txBody>
      </p:sp>
      <p:sp>
        <p:nvSpPr>
          <p:cNvPr id="286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AA58808-44A4-444D-BDC9-D6C38C8B08EE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286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86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FA02BB-4919-4A1E-B63B-E0D0F9B9718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Web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Web Browser</a:t>
            </a:r>
            <a:endParaRPr lang="en-US" i="1" dirty="0"/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Browser</a:t>
            </a:r>
            <a:r>
              <a:rPr lang="en-US" smtClean="0"/>
              <a:t>: </a:t>
            </a:r>
            <a:r>
              <a:rPr lang="en-US" i="1" smtClean="0"/>
              <a:t>user interface</a:t>
            </a:r>
            <a:r>
              <a:rPr lang="en-US" smtClean="0"/>
              <a:t> untuk </a:t>
            </a:r>
            <a:r>
              <a:rPr lang="en-US" i="1" smtClean="0"/>
              <a:t>World Wide Web</a:t>
            </a:r>
          </a:p>
          <a:p>
            <a:pPr eaLnBrk="1" hangingPunct="1"/>
            <a:r>
              <a:rPr lang="en-US" smtClean="0"/>
              <a:t>Komponen standar browser:</a:t>
            </a:r>
          </a:p>
          <a:p>
            <a:pPr lvl="1" eaLnBrk="1" hangingPunct="1"/>
            <a:r>
              <a:rPr lang="en-US" i="1" smtClean="0"/>
              <a:t>back, forward, stop, refresh, home, search, favorites, history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i="1" smtClean="0"/>
              <a:t>Content area</a:t>
            </a:r>
            <a:r>
              <a:rPr lang="en-US" smtClean="0"/>
              <a:t>, biasanya berisi:</a:t>
            </a:r>
          </a:p>
          <a:p>
            <a:pPr lvl="1" eaLnBrk="1" hangingPunct="1"/>
            <a:r>
              <a:rPr lang="en-US" smtClean="0"/>
              <a:t>Panel navigasi global, di atas</a:t>
            </a:r>
          </a:p>
          <a:p>
            <a:pPr lvl="1" eaLnBrk="1" hangingPunct="1"/>
            <a:r>
              <a:rPr lang="en-US" smtClean="0"/>
              <a:t>Panel navigasi lokal, di kiri</a:t>
            </a:r>
          </a:p>
          <a:p>
            <a:pPr lvl="1" eaLnBrk="1" hangingPunct="1"/>
            <a:r>
              <a:rPr lang="en-US" smtClean="0"/>
              <a:t>Panel navigasi bawah</a:t>
            </a:r>
          </a:p>
          <a:p>
            <a:pPr lvl="1" eaLnBrk="1" hangingPunct="1"/>
            <a:r>
              <a:rPr lang="en-US" smtClean="0"/>
              <a:t>Informasi, </a:t>
            </a:r>
            <a:r>
              <a:rPr lang="en-US" i="1" smtClean="0"/>
              <a:t>data fields</a:t>
            </a:r>
            <a:r>
              <a:rPr lang="en-US" smtClean="0"/>
              <a:t>, tombol, dll</a:t>
            </a:r>
          </a:p>
          <a:p>
            <a:pPr eaLnBrk="1" hangingPunct="1"/>
            <a:r>
              <a:rPr lang="en-US" smtClean="0"/>
              <a:t>Kemampuan windowing pada </a:t>
            </a:r>
            <a:r>
              <a:rPr lang="en-US" i="1" smtClean="0"/>
              <a:t>content area</a:t>
            </a:r>
            <a:r>
              <a:rPr lang="en-US" smtClean="0"/>
              <a:t> terbatas:</a:t>
            </a:r>
          </a:p>
          <a:p>
            <a:pPr lvl="1" eaLnBrk="1" hangingPunct="1"/>
            <a:r>
              <a:rPr lang="en-US" i="1" smtClean="0"/>
              <a:t>Frames</a:t>
            </a:r>
          </a:p>
          <a:p>
            <a:pPr lvl="1" eaLnBrk="1" hangingPunct="1"/>
            <a:r>
              <a:rPr lang="en-US" i="1" smtClean="0"/>
              <a:t>Java scripts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97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3EA0DC3-B1CA-45E5-A8BA-19B5043DE883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297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97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029557-15F3-48BD-A36E-154BEBD5C415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79248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Frames</a:t>
            </a:r>
            <a:endParaRPr lang="en-US" i="1" dirty="0"/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Deskripsi: </a:t>
            </a:r>
          </a:p>
          <a:p>
            <a:pPr lvl="1" eaLnBrk="1" hangingPunct="1"/>
            <a:r>
              <a:rPr lang="en-US" smtClean="0"/>
              <a:t>Beberapa bagian layar yang dapat menampilkan banyak dokumen pada sebuah halaman.</a:t>
            </a:r>
          </a:p>
          <a:p>
            <a:pPr lvl="1" eaLnBrk="1" hangingPunct="1"/>
            <a:r>
              <a:rPr lang="en-US" smtClean="0"/>
              <a:t>Dokumen dapat dilihat, di-</a:t>
            </a:r>
            <a:r>
              <a:rPr lang="en-US" i="1" smtClean="0"/>
              <a:t>scroll </a:t>
            </a:r>
            <a:r>
              <a:rPr lang="en-US" smtClean="0"/>
              <a:t>dan di-</a:t>
            </a:r>
            <a:r>
              <a:rPr lang="en-US" i="1" smtClean="0"/>
              <a:t>update</a:t>
            </a:r>
            <a:r>
              <a:rPr lang="en-US" smtClean="0"/>
              <a:t> secara independen</a:t>
            </a:r>
          </a:p>
          <a:p>
            <a:pPr lvl="1" eaLnBrk="1" hangingPunct="1"/>
            <a:r>
              <a:rPr lang="en-US" smtClean="0"/>
              <a:t>Dokumen ditampilkan dalam format </a:t>
            </a:r>
            <a:r>
              <a:rPr lang="en-US" i="1" smtClean="0"/>
              <a:t>tiled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Penggunaan:</a:t>
            </a:r>
          </a:p>
          <a:p>
            <a:pPr lvl="1" eaLnBrk="1" hangingPunct="1"/>
            <a:r>
              <a:rPr lang="en-US" smtClean="0"/>
              <a:t>Untuk </a:t>
            </a:r>
            <a:r>
              <a:rPr lang="en-US" i="1" smtClean="0"/>
              <a:t>content</a:t>
            </a:r>
            <a:r>
              <a:rPr lang="en-US" smtClean="0"/>
              <a:t> yang diharapkan sering berubah</a:t>
            </a:r>
          </a:p>
          <a:p>
            <a:pPr lvl="1" eaLnBrk="1" hangingPunct="1"/>
            <a:r>
              <a:rPr lang="en-US" smtClean="0"/>
              <a:t>Memungkinkan pengguna mengubah </a:t>
            </a:r>
            <a:r>
              <a:rPr lang="en-US" i="1" smtClean="0"/>
              <a:t>content </a:t>
            </a:r>
            <a:r>
              <a:rPr lang="en-US" smtClean="0"/>
              <a:t> layar secara parsial</a:t>
            </a:r>
          </a:p>
          <a:p>
            <a:pPr lvl="1" eaLnBrk="1" hangingPunct="1"/>
            <a:r>
              <a:rPr lang="en-US" smtClean="0"/>
              <a:t>Memungkinkan pengguna membandingkan beberapa informasi</a:t>
            </a:r>
          </a:p>
          <a:p>
            <a:pPr eaLnBrk="1" hangingPunct="1"/>
            <a:r>
              <a:rPr lang="en-US" smtClean="0"/>
              <a:t>Panduan:</a:t>
            </a:r>
          </a:p>
          <a:p>
            <a:pPr lvl="1" eaLnBrk="1" hangingPunct="1"/>
            <a:r>
              <a:rPr lang="en-US" smtClean="0"/>
              <a:t>Gunakan sedikit frame (max 3) pada satu waktu</a:t>
            </a:r>
          </a:p>
          <a:p>
            <a:pPr lvl="1" eaLnBrk="1" hangingPunct="1"/>
            <a:r>
              <a:rPr lang="en-US" smtClean="0"/>
              <a:t>Pilih ukuran berdasarkan tipe informasi yang ditampilkan</a:t>
            </a:r>
          </a:p>
          <a:p>
            <a:pPr lvl="1" eaLnBrk="1" hangingPunct="1"/>
            <a:r>
              <a:rPr lang="en-US" smtClean="0"/>
              <a:t>Jangan buat pengguna mengubah ukuran frame untuk melihat informasi</a:t>
            </a:r>
          </a:p>
          <a:p>
            <a:pPr lvl="1" eaLnBrk="1" hangingPunct="1"/>
            <a:r>
              <a:rPr lang="en-US" smtClean="0"/>
              <a:t>Jangan menggunakan lebih dari 1 </a:t>
            </a:r>
            <a:r>
              <a:rPr lang="en-US" i="1" smtClean="0"/>
              <a:t>scrolling region </a:t>
            </a:r>
            <a:r>
              <a:rPr lang="en-US" smtClean="0"/>
              <a:t>dalam sebuah halaman</a:t>
            </a:r>
          </a:p>
        </p:txBody>
      </p:sp>
      <p:sp>
        <p:nvSpPr>
          <p:cNvPr id="307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9E47DA3-1365-4FDE-8B92-986B8EAC63C0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307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7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705682-EDB8-4ECF-8A4A-123889DEDDEC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Pop-Up Windows</a:t>
            </a:r>
            <a:endParaRPr lang="en-US" i="1" dirty="0"/>
          </a:p>
        </p:txBody>
      </p:sp>
      <p:sp>
        <p:nvSpPr>
          <p:cNvPr id="31749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5105400" cy="5486400"/>
          </a:xfrm>
        </p:spPr>
        <p:txBody>
          <a:bodyPr/>
          <a:lstStyle/>
          <a:p>
            <a:pPr eaLnBrk="1" hangingPunct="1"/>
            <a:r>
              <a:rPr lang="en-US" smtClean="0"/>
              <a:t>Mulai muncul di Web pada tahun 1996</a:t>
            </a:r>
          </a:p>
          <a:p>
            <a:pPr eaLnBrk="1" hangingPunct="1"/>
            <a:r>
              <a:rPr lang="en-US" smtClean="0"/>
              <a:t>Gunakan dengan seksama</a:t>
            </a:r>
          </a:p>
          <a:p>
            <a:pPr eaLnBrk="1" hangingPunct="1"/>
            <a:r>
              <a:rPr lang="en-US" smtClean="0"/>
              <a:t>Anekdot: 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i="1" smtClean="0"/>
              <a:t>When a pop-up window begins to appear, most people close them before they are rendered.</a:t>
            </a:r>
            <a:endParaRPr lang="en-US" smtClean="0"/>
          </a:p>
        </p:txBody>
      </p:sp>
      <p:sp>
        <p:nvSpPr>
          <p:cNvPr id="317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9EB42A5-EAD0-4FC2-BE83-76C075CF838F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317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E103C3-17AC-4C8E-A46D-FF195E1B6D91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13000"/>
            <a:ext cx="2819400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Karakteristik</a:t>
            </a:r>
            <a:r>
              <a:rPr lang="en-US" dirty="0" smtClean="0"/>
              <a:t> Window</a:t>
            </a:r>
            <a:endParaRPr lang="en-US" dirty="0"/>
          </a:p>
        </p:txBody>
      </p:sp>
      <p:sp>
        <p:nvSpPr>
          <p:cNvPr id="51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Nama atau judul, sebagai identitas window</a:t>
            </a:r>
          </a:p>
          <a:p>
            <a:pPr eaLnBrk="1" hangingPunct="1"/>
            <a:r>
              <a:rPr lang="en-US" smtClean="0"/>
              <a:t>Ukuran (tinggi dan lebar) bisa bervariasi</a:t>
            </a:r>
          </a:p>
          <a:p>
            <a:pPr eaLnBrk="1" hangingPunct="1"/>
            <a:r>
              <a:rPr lang="en-US" smtClean="0"/>
              <a:t>Status: aktif / dapat diakses atau pasif / tidak dapat diakses</a:t>
            </a:r>
          </a:p>
          <a:p>
            <a:pPr eaLnBrk="1" hangingPunct="1"/>
            <a:r>
              <a:rPr lang="en-US" smtClean="0"/>
              <a:t>Visibilitas – bagian yang dapat dilihat (sebagian atau seluruhnya dapat tersembunyi di balik window lain)</a:t>
            </a:r>
          </a:p>
          <a:p>
            <a:pPr eaLnBrk="1" hangingPunct="1"/>
            <a:r>
              <a:rPr lang="en-US" smtClean="0"/>
              <a:t>Lokasi, relatif terhadap batas layar</a:t>
            </a:r>
          </a:p>
          <a:p>
            <a:pPr eaLnBrk="1" hangingPunct="1"/>
            <a:r>
              <a:rPr lang="en-US" smtClean="0"/>
              <a:t>Tampilan, yaitu pengelolaan terkait dengan windows lain (</a:t>
            </a:r>
            <a:r>
              <a:rPr lang="en-US" i="1" smtClean="0"/>
              <a:t>tiled, overlap, cascading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Kemampuan manajemen, metode manipulasi window pada layar</a:t>
            </a:r>
          </a:p>
          <a:p>
            <a:pPr eaLnBrk="1" hangingPunct="1"/>
            <a:r>
              <a:rPr lang="en-US" i="1" smtClean="0"/>
              <a:t>Highlight</a:t>
            </a:r>
            <a:r>
              <a:rPr lang="en-US" smtClean="0"/>
              <a:t>, yaitu bagian yang dipilih</a:t>
            </a:r>
          </a:p>
          <a:p>
            <a:pPr eaLnBrk="1" hangingPunct="1"/>
            <a:r>
              <a:rPr lang="en-US" smtClean="0"/>
              <a:t>Fungsi, </a:t>
            </a:r>
            <a:r>
              <a:rPr lang="en-US" i="1" smtClean="0"/>
              <a:t>task</a:t>
            </a:r>
            <a:r>
              <a:rPr lang="en-US" smtClean="0"/>
              <a:t>, atau aplikasi yang didukung</a:t>
            </a:r>
            <a:endParaRPr lang="en-US" i="1" smtClean="0"/>
          </a:p>
        </p:txBody>
      </p:sp>
      <p:sp>
        <p:nvSpPr>
          <p:cNvPr id="51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74D077A-B1E4-44FE-962C-3E3FBE19B8D8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51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1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7A8102-E778-4A8D-87CC-C557FCAA706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Dukungan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6149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534400" cy="2133600"/>
          </a:xfrm>
        </p:spPr>
        <p:txBody>
          <a:bodyPr/>
          <a:lstStyle/>
          <a:p>
            <a:pPr eaLnBrk="1" hangingPunct="1"/>
            <a:r>
              <a:rPr lang="en-US" smtClean="0"/>
              <a:t>Windows harus dapat mendukung pekerjaan manusia yang memerlukan banyak sumber, berpindah-pindah dari satu tugas ke tugas lain, dapat dihentikan sewaktu-waktu, diulang, diubah dan dilanjutkan lagi.</a:t>
            </a:r>
          </a:p>
          <a:p>
            <a:pPr eaLnBrk="1" hangingPunct="1"/>
            <a:r>
              <a:rPr lang="en-US" smtClean="0"/>
              <a:t>Windows harus meringankan memori manusia</a:t>
            </a:r>
          </a:p>
          <a:p>
            <a:pPr eaLnBrk="1" hangingPunct="1"/>
            <a:endParaRPr lang="en-US" smtClean="0"/>
          </a:p>
        </p:txBody>
      </p:sp>
      <p:sp>
        <p:nvSpPr>
          <p:cNvPr id="61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9F7C4B1-582B-4EB8-BD02-6D29B3007456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61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1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464E4F-7728-4421-AF84-E1800DB67A06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14400"/>
            <a:ext cx="38100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Tampilan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Menampilkan informasi dalam beberapa level</a:t>
            </a:r>
          </a:p>
          <a:p>
            <a:pPr eaLnBrk="1" hangingPunct="1"/>
            <a:r>
              <a:rPr lang="en-US" smtClean="0"/>
              <a:t>Menampilkan berbagai jenis informasi</a:t>
            </a:r>
          </a:p>
          <a:p>
            <a:pPr eaLnBrk="1" hangingPunct="1"/>
            <a:r>
              <a:rPr lang="en-US" smtClean="0"/>
              <a:t>Menampilkan beberapa level dan jenis informasi secara sekuensial</a:t>
            </a:r>
          </a:p>
          <a:p>
            <a:pPr eaLnBrk="1" hangingPunct="1"/>
            <a:r>
              <a:rPr lang="en-US" smtClean="0"/>
              <a:t>Mengakses dan mengkombinasikan berbagai sumber informasi</a:t>
            </a:r>
          </a:p>
          <a:p>
            <a:pPr eaLnBrk="1" hangingPunct="1"/>
            <a:r>
              <a:rPr lang="en-US" smtClean="0"/>
              <a:t>Melaksanakan lebih dari satu </a:t>
            </a:r>
            <a:r>
              <a:rPr lang="en-US" i="1" smtClean="0"/>
              <a:t>task</a:t>
            </a:r>
          </a:p>
          <a:p>
            <a:pPr eaLnBrk="1" hangingPunct="1"/>
            <a:r>
              <a:rPr lang="en-US" smtClean="0"/>
              <a:t>Mengingatkan pengguna (pilihan menu, rencana)</a:t>
            </a:r>
          </a:p>
          <a:p>
            <a:pPr eaLnBrk="1" hangingPunct="1"/>
            <a:r>
              <a:rPr lang="en-US" smtClean="0"/>
              <a:t>Mengawasi perubahan internal dan eksternal</a:t>
            </a:r>
          </a:p>
          <a:p>
            <a:pPr eaLnBrk="1" hangingPunct="1"/>
            <a:r>
              <a:rPr lang="en-US" smtClean="0"/>
              <a:t>Menampilkan sebuah task dalam beberapa representasi yang berbeda</a:t>
            </a:r>
          </a:p>
          <a:p>
            <a:pPr eaLnBrk="1" hangingPunct="1"/>
            <a:r>
              <a:rPr lang="en-US" smtClean="0"/>
              <a:t>Mengatasi pertimbangan historis, batasan perangkat keras, dan batasan manusia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71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B6D153-4558-4669-BD76-15C1B4EFDAA2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71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1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095707-6739-4080-B4F5-00B73CD653B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Historis</a:t>
            </a:r>
            <a:endParaRPr lang="en-US" dirty="0"/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noProof="1" smtClean="0"/>
              <a:t>Panduan desain yang ada biasanya hanya menyelesaikan masalah perangkat keras, tanpa memperhatikan usabilitas</a:t>
            </a:r>
          </a:p>
          <a:p>
            <a:pPr eaLnBrk="1" hangingPunct="1">
              <a:lnSpc>
                <a:spcPct val="150000"/>
              </a:lnSpc>
            </a:pPr>
            <a:r>
              <a:rPr lang="en-US" noProof="1" smtClean="0"/>
              <a:t>Standar desain yang ada sangat umum dan terbatas untuk lingkup produk tertentu</a:t>
            </a:r>
          </a:p>
          <a:p>
            <a:pPr eaLnBrk="1" hangingPunct="1">
              <a:lnSpc>
                <a:spcPct val="150000"/>
              </a:lnSpc>
            </a:pPr>
            <a:r>
              <a:rPr lang="en-US" noProof="1" smtClean="0"/>
              <a:t>Tiap pengembang memperkenalkan standar dan panduan desain baru yang sesuai dengan produk mereka. Akibatnya, pengguna harus mempelajari gaya desain yang berbeda-beda setiap berhadapan dengan produk tertentu.</a:t>
            </a:r>
          </a:p>
        </p:txBody>
      </p:sp>
      <p:sp>
        <p:nvSpPr>
          <p:cNvPr id="81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33648E-2644-4522-B4C9-88F12E3CD8C0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81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2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C230AA-7879-4D65-B368-F7DC3C86192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i="1" dirty="0" smtClean="0"/>
              <a:t>Hardware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noProof="1" smtClean="0"/>
              <a:t>Ukuran layar yang tersedia seringkali tidak cukup besar bagi pengguna untuk memanfaatkan windowing dengan optimal</a:t>
            </a:r>
          </a:p>
          <a:p>
            <a:pPr eaLnBrk="1" hangingPunct="1">
              <a:lnSpc>
                <a:spcPct val="150000"/>
              </a:lnSpc>
            </a:pPr>
            <a:r>
              <a:rPr lang="en-US" noProof="1" smtClean="0"/>
              <a:t>Kecepatan pemrosesan yang rendah dan ukuran memori yang kecil membatasi penggunaan windows; membatasi kemampuan feedback dan animasi, kualitas grafis dan resolusi yang rendah</a:t>
            </a:r>
          </a:p>
          <a:p>
            <a:pPr eaLnBrk="1" hangingPunct="1">
              <a:lnSpc>
                <a:spcPct val="150000"/>
              </a:lnSpc>
            </a:pPr>
            <a:r>
              <a:rPr lang="en-US" noProof="1" smtClean="0"/>
              <a:t>Kemampuan windows yang terbatas, mengharuskan pengguna memiliki kemampuan dalam mengelola windowing.</a:t>
            </a:r>
          </a:p>
        </p:txBody>
      </p:sp>
      <p:sp>
        <p:nvSpPr>
          <p:cNvPr id="92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85987E-A186-495D-B70A-6380EAC7D28D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3E156-B882-4421-A229-F205E4BC8C9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8"/>
          <p:cNvGrpSpPr>
            <a:grpSpLocks/>
          </p:cNvGrpSpPr>
          <p:nvPr/>
        </p:nvGrpSpPr>
        <p:grpSpPr bwMode="auto">
          <a:xfrm>
            <a:off x="4191000" y="990600"/>
            <a:ext cx="4514850" cy="5562600"/>
            <a:chOff x="4191000" y="990600"/>
            <a:chExt cx="4514850" cy="5562600"/>
          </a:xfrm>
        </p:grpSpPr>
        <p:grpSp>
          <p:nvGrpSpPr>
            <p:cNvPr id="10262" name="Group 8"/>
            <p:cNvGrpSpPr>
              <a:grpSpLocks/>
            </p:cNvGrpSpPr>
            <p:nvPr/>
          </p:nvGrpSpPr>
          <p:grpSpPr bwMode="auto">
            <a:xfrm>
              <a:off x="4191000" y="990600"/>
              <a:ext cx="4514850" cy="3905250"/>
              <a:chOff x="4191000" y="1143000"/>
              <a:chExt cx="4514850" cy="3905250"/>
            </a:xfrm>
          </p:grpSpPr>
          <p:pic>
            <p:nvPicPr>
              <p:cNvPr id="1026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724400" y="1447800"/>
                <a:ext cx="3981450" cy="30861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265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91000" y="1143000"/>
                <a:ext cx="2619375" cy="39052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1026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200" y="4432300"/>
              <a:ext cx="3657600" cy="212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Komponen-komponen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10246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486400"/>
          </a:xfrm>
        </p:spPr>
        <p:txBody>
          <a:bodyPr/>
          <a:lstStyle/>
          <a:p>
            <a:pPr eaLnBrk="1" hangingPunct="1"/>
            <a:r>
              <a:rPr lang="en-US" i="1" smtClean="0"/>
              <a:t>Frame</a:t>
            </a:r>
          </a:p>
          <a:p>
            <a:pPr eaLnBrk="1" hangingPunct="1"/>
            <a:r>
              <a:rPr lang="en-US" i="1" smtClean="0"/>
              <a:t>Title bar</a:t>
            </a:r>
          </a:p>
          <a:p>
            <a:pPr eaLnBrk="1" hangingPunct="1"/>
            <a:r>
              <a:rPr lang="en-US" i="1" smtClean="0"/>
              <a:t>Title bar icon</a:t>
            </a:r>
          </a:p>
          <a:p>
            <a:pPr eaLnBrk="1" hangingPunct="1"/>
            <a:r>
              <a:rPr lang="en-US" i="1" smtClean="0"/>
              <a:t>Window sizing buttons</a:t>
            </a:r>
          </a:p>
          <a:p>
            <a:pPr eaLnBrk="1" hangingPunct="1"/>
            <a:r>
              <a:rPr lang="en-US" i="1" smtClean="0"/>
              <a:t>Help button</a:t>
            </a:r>
          </a:p>
          <a:p>
            <a:pPr eaLnBrk="1" hangingPunct="1"/>
            <a:r>
              <a:rPr lang="en-US" i="1" smtClean="0"/>
              <a:t>Menu bar</a:t>
            </a:r>
          </a:p>
          <a:p>
            <a:pPr eaLnBrk="1" hangingPunct="1"/>
            <a:r>
              <a:rPr lang="en-US" i="1" smtClean="0"/>
              <a:t>Status/ message bar</a:t>
            </a:r>
          </a:p>
          <a:p>
            <a:pPr eaLnBrk="1" hangingPunct="1"/>
            <a:r>
              <a:rPr lang="en-US" i="1" smtClean="0"/>
              <a:t>Scroll bars</a:t>
            </a:r>
          </a:p>
          <a:p>
            <a:pPr eaLnBrk="1" hangingPunct="1"/>
            <a:r>
              <a:rPr lang="en-US" i="1" smtClean="0"/>
              <a:t>Split box</a:t>
            </a:r>
          </a:p>
          <a:p>
            <a:pPr eaLnBrk="1" hangingPunct="1"/>
            <a:r>
              <a:rPr lang="en-US" i="1" smtClean="0"/>
              <a:t>Tool/ command bar</a:t>
            </a:r>
          </a:p>
          <a:p>
            <a:pPr eaLnBrk="1" hangingPunct="1"/>
            <a:r>
              <a:rPr lang="en-US" i="1" smtClean="0"/>
              <a:t>Command area</a:t>
            </a:r>
          </a:p>
          <a:p>
            <a:pPr eaLnBrk="1" hangingPunct="1"/>
            <a:r>
              <a:rPr lang="en-US" i="1" smtClean="0"/>
              <a:t>Size grip</a:t>
            </a:r>
          </a:p>
          <a:p>
            <a:pPr eaLnBrk="1" hangingPunct="1"/>
            <a:r>
              <a:rPr lang="en-US" i="1" smtClean="0"/>
              <a:t>Work area</a:t>
            </a:r>
          </a:p>
        </p:txBody>
      </p:sp>
      <p:sp>
        <p:nvSpPr>
          <p:cNvPr id="102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09CB400-4710-4830-B042-94B25E6F458F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102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2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336D53-744A-4785-AD63-6931437E1BBC}" type="slidenum">
              <a:rPr lang="en-US" smtClean="0"/>
              <a:pPr/>
              <a:t>8</a:t>
            </a:fld>
            <a:endParaRPr lang="en-US" smtClean="0"/>
          </a:p>
        </p:txBody>
      </p:sp>
      <p:grpSp>
        <p:nvGrpSpPr>
          <p:cNvPr id="10250" name="Group 55"/>
          <p:cNvGrpSpPr>
            <a:grpSpLocks/>
          </p:cNvGrpSpPr>
          <p:nvPr/>
        </p:nvGrpSpPr>
        <p:grpSpPr bwMode="auto">
          <a:xfrm>
            <a:off x="1752600" y="979488"/>
            <a:ext cx="6477000" cy="4964112"/>
            <a:chOff x="1752600" y="979686"/>
            <a:chExt cx="6477000" cy="496391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752600" y="1143191"/>
              <a:ext cx="2438400" cy="129534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905000" y="1447979"/>
              <a:ext cx="5029200" cy="7619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438400" y="1143191"/>
              <a:ext cx="1828800" cy="83816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 rot="20556477">
              <a:off x="3268663" y="979686"/>
              <a:ext cx="3124200" cy="936588"/>
            </a:xfrm>
            <a:custGeom>
              <a:avLst/>
              <a:gdLst>
                <a:gd name="connsiteX0" fmla="*/ 0 w 2774731"/>
                <a:gd name="connsiteY0" fmla="*/ 1111469 h 1111469"/>
                <a:gd name="connsiteX1" fmla="*/ 1497724 w 2774731"/>
                <a:gd name="connsiteY1" fmla="*/ 86710 h 1111469"/>
                <a:gd name="connsiteX2" fmla="*/ 2774731 w 2774731"/>
                <a:gd name="connsiteY2" fmla="*/ 591207 h 111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4731" h="1111469">
                  <a:moveTo>
                    <a:pt x="0" y="1111469"/>
                  </a:moveTo>
                  <a:cubicBezTo>
                    <a:pt x="517634" y="642444"/>
                    <a:pt x="1035269" y="173420"/>
                    <a:pt x="1497724" y="86710"/>
                  </a:cubicBezTo>
                  <a:cubicBezTo>
                    <a:pt x="1960179" y="0"/>
                    <a:pt x="2567152" y="491359"/>
                    <a:pt x="2774731" y="591207"/>
                  </a:cubicBezTo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2362200" y="1447979"/>
              <a:ext cx="5867400" cy="12953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981200" y="3124312"/>
              <a:ext cx="5410200" cy="160013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124223" y="3657671"/>
              <a:ext cx="1142954" cy="9906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133600" y="2819525"/>
              <a:ext cx="4572000" cy="11429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905000" y="4419661"/>
              <a:ext cx="6248400" cy="9143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2743241" y="3200487"/>
              <a:ext cx="2057318" cy="1143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209800" y="3581494"/>
              <a:ext cx="3352800" cy="236210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Gaya </a:t>
            </a:r>
            <a:r>
              <a:rPr lang="en-US" dirty="0" err="1" smtClean="0"/>
              <a:t>Penampilan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Tiled Windows</a:t>
            </a:r>
            <a:r>
              <a:rPr lang="en-US" smtClean="0"/>
              <a:t>: </a:t>
            </a:r>
            <a:r>
              <a:rPr lang="en-US" sz="2000" smtClean="0"/>
              <a:t>gaya tertua,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menampilkan semua windows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hingga memenuhi layar</a:t>
            </a:r>
          </a:p>
          <a:p>
            <a:pPr eaLnBrk="1" hangingPunct="1"/>
            <a:r>
              <a:rPr lang="en-US" i="1" smtClean="0"/>
              <a:t>Overlapping Windows</a:t>
            </a:r>
            <a:r>
              <a:rPr lang="en-US" smtClean="0"/>
              <a:t>: </a:t>
            </a:r>
            <a:r>
              <a:rPr lang="en-US" sz="2000" smtClean="0"/>
              <a:t>windows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dapat saling bertumpuk acak</a:t>
            </a:r>
            <a:endParaRPr lang="en-US" smtClean="0"/>
          </a:p>
          <a:p>
            <a:pPr eaLnBrk="1" hangingPunct="1"/>
            <a:r>
              <a:rPr lang="en-US" i="1" smtClean="0"/>
              <a:t>Cascading Windows</a:t>
            </a:r>
            <a:r>
              <a:rPr lang="en-US" smtClean="0"/>
              <a:t>: </a:t>
            </a:r>
            <a:r>
              <a:rPr lang="en-US" sz="2000" i="1" smtClean="0"/>
              <a:t>overlap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secara teratur</a:t>
            </a:r>
          </a:p>
        </p:txBody>
      </p:sp>
      <p:sp>
        <p:nvSpPr>
          <p:cNvPr id="112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945DA4E-BD42-49E8-9520-5031C798B7DE}" type="datetime1">
              <a:rPr lang="en-US" smtClean="0"/>
              <a:pPr/>
              <a:t>10/25/2011</a:t>
            </a:fld>
            <a:endParaRPr lang="en-US" smtClean="0"/>
          </a:p>
        </p:txBody>
      </p:sp>
      <p:sp>
        <p:nvSpPr>
          <p:cNvPr id="112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2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091F43-C6E7-4E03-902B-B14A10CC4919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86200"/>
            <a:ext cx="4191000" cy="245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86200"/>
            <a:ext cx="4267200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4425" y="914400"/>
            <a:ext cx="3686175" cy="274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!!imk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!!imk2</Template>
  <TotalTime>21974</TotalTime>
  <Words>1496</Words>
  <Application>Microsoft Office PowerPoint</Application>
  <PresentationFormat>On-screen Show (4:3)</PresentationFormat>
  <Paragraphs>327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Verdana</vt:lpstr>
      <vt:lpstr>!!imk2</vt:lpstr>
      <vt:lpstr>Pemilihan Tipe Windows</vt:lpstr>
      <vt:lpstr>Window</vt:lpstr>
      <vt:lpstr>Karakteristik Window</vt:lpstr>
      <vt:lpstr>Dukungan Windows</vt:lpstr>
      <vt:lpstr>Tampilan Windows</vt:lpstr>
      <vt:lpstr>Pertimbangan Historis</vt:lpstr>
      <vt:lpstr>Batasan Hardware dan Manusia</vt:lpstr>
      <vt:lpstr>Komponen-komponen Windows</vt:lpstr>
      <vt:lpstr>Gaya Penampilan Windows</vt:lpstr>
      <vt:lpstr>Tiled Windows</vt:lpstr>
      <vt:lpstr>Overlapping Windows</vt:lpstr>
      <vt:lpstr>Cascading Windows</vt:lpstr>
      <vt:lpstr>Pemilihan Gaya Tampilan Windows</vt:lpstr>
      <vt:lpstr>Tipe-tipe Windows</vt:lpstr>
      <vt:lpstr>Primary Windows</vt:lpstr>
      <vt:lpstr>Secondary Windows</vt:lpstr>
      <vt:lpstr>Secondary Windows ..</vt:lpstr>
      <vt:lpstr>Dialog Box</vt:lpstr>
      <vt:lpstr>Property Sheets dan Property Inspectors</vt:lpstr>
      <vt:lpstr>Komponen Windows</vt:lpstr>
      <vt:lpstr>Pengorganisasian Fungsi Window</vt:lpstr>
      <vt:lpstr>Faktor Penyebab Organisasi Fungsional yang Buruk</vt:lpstr>
      <vt:lpstr>Panduan Umum Pengorganisasian Windows</vt:lpstr>
      <vt:lpstr>Ukuran Windows</vt:lpstr>
      <vt:lpstr>Letak Window</vt:lpstr>
      <vt:lpstr>Letak Window …</vt:lpstr>
      <vt:lpstr>Web dan Web Browser</vt:lpstr>
      <vt:lpstr>Frames</vt:lpstr>
      <vt:lpstr>Pop-Up Windows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Pemilihan Tipe Windows</dc:title>
  <cp:lastModifiedBy>Valued Acer Customer</cp:lastModifiedBy>
  <cp:revision>32</cp:revision>
  <dcterms:created xsi:type="dcterms:W3CDTF">2009-07-18T02:29:31Z</dcterms:created>
  <dcterms:modified xsi:type="dcterms:W3CDTF">2011-10-25T02:35:25Z</dcterms:modified>
</cp:coreProperties>
</file>