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74" r:id="rId4"/>
    <p:sldId id="275" r:id="rId5"/>
    <p:sldId id="261" r:id="rId6"/>
    <p:sldId id="276" r:id="rId7"/>
    <p:sldId id="260" r:id="rId8"/>
    <p:sldId id="262" r:id="rId9"/>
    <p:sldId id="264" r:id="rId10"/>
    <p:sldId id="265" r:id="rId11"/>
    <p:sldId id="266" r:id="rId12"/>
    <p:sldId id="278" r:id="rId13"/>
    <p:sldId id="267" r:id="rId14"/>
    <p:sldId id="268" r:id="rId15"/>
    <p:sldId id="269" r:id="rId16"/>
    <p:sldId id="279" r:id="rId17"/>
    <p:sldId id="271" r:id="rId18"/>
    <p:sldId id="280" r:id="rId19"/>
    <p:sldId id="272" r:id="rId20"/>
    <p:sldId id="277" r:id="rId21"/>
    <p:sldId id="270" r:id="rId22"/>
    <p:sldId id="273" r:id="rId23"/>
    <p:sldId id="263"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420" autoAdjust="0"/>
  </p:normalViewPr>
  <p:slideViewPr>
    <p:cSldViewPr>
      <p:cViewPr varScale="1">
        <p:scale>
          <a:sx n="46" d="100"/>
          <a:sy n="46" d="100"/>
        </p:scale>
        <p:origin x="-120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545AF5C-E6C9-4B8E-B14E-03953832863C}" type="datetimeFigureOut">
              <a:rPr lang="en-US"/>
              <a:pPr>
                <a:defRPr/>
              </a:pPr>
              <a:t>10/25/2011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D5DA6C2-E785-48CF-BEC2-D90AD7BD7BC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Adalah suatu mekanisme input atau device yang digunakan user untuk mengkomunikasikan keinginan dan kebutuhannya kepada komputer, dan/atau mekanisme Output atau device yang digunakan komputer untuk memberikan respond kepada user.</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3A88AF-98C3-4A72-BC81-B92908DE56E6}"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Pemilihan device yang tepat untuk mengakomodir pekerjaan user adalah sesuatu yang sangat penting bagi kesuksesan sistem</a:t>
            </a: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5B8661-5A77-4D30-9B78-DE6F5851D6E9}"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Pemilihan device yang tepat yang sesuai dengan kebutuhan user akan menyebabkan performansi yang cepat dan akurat. Pemilihan device yang tidak tepat akan mengarah kepada produktifitas yang rendah, error rate yang tinggi, dan kelelahan/stress pada user</a:t>
            </a:r>
          </a:p>
          <a:p>
            <a:pPr eaLnBrk="1" hangingPunct="1">
              <a:spcBef>
                <a:spcPct val="0"/>
              </a:spcBef>
            </a:pPr>
            <a:endParaRPr lang="en-US"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4A34C1-D309-4414-8248-2A27D6083D58}"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Direct VS Indirect</a:t>
            </a:r>
          </a:p>
          <a:p>
            <a:pPr eaLnBrk="1" hangingPunct="1">
              <a:spcBef>
                <a:spcPct val="0"/>
              </a:spcBef>
            </a:pPr>
            <a:r>
              <a:rPr lang="en-US" smtClean="0"/>
              <a:t>Discrete VS Continous</a:t>
            </a:r>
          </a:p>
          <a:p>
            <a:pPr eaLnBrk="1" hangingPunct="1">
              <a:spcBef>
                <a:spcPct val="0"/>
              </a:spcBef>
            </a:pPr>
            <a:r>
              <a:rPr lang="en-US" smtClean="0"/>
              <a:t>Relationship between movement of hand and corresponding pointer movement on the screen in terms of direction, distance, and speed</a:t>
            </a:r>
          </a:p>
          <a:p>
            <a:pPr eaLnBrk="1" hangingPunct="1">
              <a:spcBef>
                <a:spcPct val="0"/>
              </a:spcBef>
            </a:pPr>
            <a:endParaRPr lang="en-US"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B5352E-D131-4F1E-9612-C94A35140462}"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solidFill>
                  <a:srgbClr val="FFC000"/>
                </a:solidFill>
              </a:rPr>
              <a:t>Why do many skilled typists prefer a keyboard to a mouse? Speed is obviously one reason.</a:t>
            </a:r>
          </a:p>
          <a:p>
            <a:pPr eaLnBrk="1" hangingPunct="1">
              <a:spcBef>
                <a:spcPct val="0"/>
              </a:spcBef>
            </a:pPr>
            <a:r>
              <a:rPr lang="en-US" smtClean="0">
                <a:solidFill>
                  <a:srgbClr val="FFC000"/>
                </a:solidFill>
              </a:rPr>
              <a:t>An experienced typist, through kinesthetic memory, has memorized the location of</a:t>
            </a:r>
          </a:p>
          <a:p>
            <a:pPr eaLnBrk="1" hangingPunct="1">
              <a:spcBef>
                <a:spcPct val="0"/>
              </a:spcBef>
            </a:pPr>
            <a:r>
              <a:rPr lang="en-US" smtClean="0">
                <a:solidFill>
                  <a:srgbClr val="FFC000"/>
                </a:solidFill>
              </a:rPr>
              <a:t>keyboard keys. The keying process becomes exceptionally fast and well learned. The</a:t>
            </a:r>
          </a:p>
          <a:p>
            <a:pPr eaLnBrk="1" hangingPunct="1">
              <a:spcBef>
                <a:spcPct val="0"/>
              </a:spcBef>
            </a:pPr>
            <a:r>
              <a:rPr lang="en-US" smtClean="0">
                <a:solidFill>
                  <a:srgbClr val="FFC000"/>
                </a:solidFill>
              </a:rPr>
              <a:t>mouse is slower, and it has a tendency to move about the desk. Its location cannot be</a:t>
            </a:r>
          </a:p>
          <a:p>
            <a:pPr eaLnBrk="1" hangingPunct="1">
              <a:spcBef>
                <a:spcPct val="0"/>
              </a:spcBef>
            </a:pPr>
            <a:r>
              <a:rPr lang="en-US" smtClean="0">
                <a:solidFill>
                  <a:srgbClr val="FFC000"/>
                </a:solidFill>
              </a:rPr>
              <a:t>memorized. The keyboard keys always remain in the same spot.</a:t>
            </a:r>
          </a:p>
          <a:p>
            <a:pPr eaLnBrk="1" hangingPunct="1">
              <a:spcBef>
                <a:spcPct val="0"/>
              </a:spcBef>
            </a:pPr>
            <a:r>
              <a:rPr lang="en-US" smtClean="0">
                <a:solidFill>
                  <a:srgbClr val="FFC000"/>
                </a:solidFill>
              </a:rPr>
              <a:t>Consider the following: When using the mouse, the time to move one’s hand from</a:t>
            </a:r>
          </a:p>
          <a:p>
            <a:pPr eaLnBrk="1" hangingPunct="1">
              <a:spcBef>
                <a:spcPct val="0"/>
              </a:spcBef>
            </a:pPr>
            <a:r>
              <a:rPr lang="en-US" smtClean="0">
                <a:solidFill>
                  <a:srgbClr val="FFC000"/>
                </a:solidFill>
              </a:rPr>
              <a:t>the keyboard, grasp the mouse, and point at a screen object ranges from 1.5 to 2 seconds.</a:t>
            </a:r>
          </a:p>
          <a:p>
            <a:pPr eaLnBrk="1" hangingPunct="1">
              <a:spcBef>
                <a:spcPct val="0"/>
              </a:spcBef>
            </a:pPr>
            <a:r>
              <a:rPr lang="en-US" smtClean="0">
                <a:solidFill>
                  <a:srgbClr val="FFC000"/>
                </a:solidFill>
              </a:rPr>
              <a:t>Avery skilled typist can type 13 to 15 characters in that amount of time; an average</a:t>
            </a:r>
          </a:p>
          <a:p>
            <a:pPr eaLnBrk="1" hangingPunct="1">
              <a:spcBef>
                <a:spcPct val="0"/>
              </a:spcBef>
            </a:pPr>
            <a:r>
              <a:rPr lang="en-US" smtClean="0">
                <a:solidFill>
                  <a:srgbClr val="FFC000"/>
                </a:solidFill>
              </a:rPr>
              <a:t>typist can type 4 to 6 characters. No wonder the keyboard is often preferred.</a:t>
            </a:r>
          </a:p>
          <a:p>
            <a:pPr eaLnBrk="1" hangingPunct="1">
              <a:spcBef>
                <a:spcPct val="0"/>
              </a:spcBef>
            </a:pPr>
            <a:endParaRPr 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116214-5F7D-40AB-9777-8E608274D802}" type="slidenum">
              <a:rPr lang="en-US" smtClean="0"/>
              <a:pPr fontAlgn="base">
                <a:spcBef>
                  <a:spcPct val="0"/>
                </a:spcBef>
                <a:spcAft>
                  <a:spcPct val="0"/>
                </a:spcAft>
                <a:defRPr/>
              </a:pPr>
              <a:t>21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2F9F2D-2080-40AC-A4F7-85B6D274DCDA}" type="datetimeFigureOut">
              <a:rPr lang="en-US"/>
              <a:pPr>
                <a:defRPr/>
              </a:pPr>
              <a:t>10/25/2011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8BF0DD-F238-4124-8401-64DDFF1A3D9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46B80A-7FBB-4D9E-B075-A82D012008B1}" type="datetimeFigureOut">
              <a:rPr lang="en-US"/>
              <a:pPr>
                <a:defRPr/>
              </a:pPr>
              <a:t>10/25/2011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1673C3-E235-44B8-A5D7-C5ADADD967B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355C95-197E-4D5C-92E0-04455DF8B7BF}" type="datetimeFigureOut">
              <a:rPr lang="en-US"/>
              <a:pPr>
                <a:defRPr/>
              </a:pPr>
              <a:t>10/25/2011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296469-BD47-483C-B281-502B7C80244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1E485A-D7F4-47BF-B133-D15C2CDC5948}" type="datetimeFigureOut">
              <a:rPr lang="en-US"/>
              <a:pPr>
                <a:defRPr/>
              </a:pPr>
              <a:t>10/25/2011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983BE8-E5F4-4D60-92C3-F97C89484AE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A0A47D0-ECBB-46EE-A3C8-04E54AC581D1}" type="datetimeFigureOut">
              <a:rPr lang="en-US"/>
              <a:pPr>
                <a:defRPr/>
              </a:pPr>
              <a:t>10/25/2011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93BF61-003A-4DC6-9478-1D2D2D4864C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9F2E98F-8EEC-4DD7-AC96-91BC8B31C167}" type="datetimeFigureOut">
              <a:rPr lang="en-US"/>
              <a:pPr>
                <a:defRPr/>
              </a:pPr>
              <a:t>10/25/2011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6B41D7-B200-47DC-92C1-5D36E38B8A9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FF47A70-807F-4036-9539-39D32F84E56E}" type="datetimeFigureOut">
              <a:rPr lang="en-US"/>
              <a:pPr>
                <a:defRPr/>
              </a:pPr>
              <a:t>10/25/2011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14C86AD-7626-4150-8053-F197141C5BD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DC188DA-74B6-4A24-9795-72CB3ED5D82F}" type="datetimeFigureOut">
              <a:rPr lang="en-US"/>
              <a:pPr>
                <a:defRPr/>
              </a:pPr>
              <a:t>10/25/2011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50B2C81-81EE-4E01-B1EE-797023AF90D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DE72AA-B6E5-4843-B395-6B0127408A4D}" type="datetimeFigureOut">
              <a:rPr lang="en-US"/>
              <a:pPr>
                <a:defRPr/>
              </a:pPr>
              <a:t>10/25/2011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3E073CD-9434-4478-A0D9-DD518E55A61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9BE104-8B51-4E7D-8D84-002E662A524B}" type="datetimeFigureOut">
              <a:rPr lang="en-US"/>
              <a:pPr>
                <a:defRPr/>
              </a:pPr>
              <a:t>10/25/2011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E4D759-5BB5-4065-9302-0720AFD3205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3785AC-0E52-4F1C-9C73-F0F7936A0041}" type="datetimeFigureOut">
              <a:rPr lang="en-US"/>
              <a:pPr>
                <a:defRPr/>
              </a:pPr>
              <a:t>10/25/2011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9EF42B-C612-47E7-ABFD-6414CD8EF6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800A124-149B-40E7-9B10-C4F05E06DD33}" type="datetimeFigureOut">
              <a:rPr lang="en-US"/>
              <a:pPr>
                <a:defRPr/>
              </a:pPr>
              <a:t>10/25/2011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26B86D5-0FD4-4B42-BBA0-48F354C24E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Kuliah\IMK\091001\device\x1pxOYwqu4SjF4iGRseCrdLf95jBM18QdP_VTijYQPfGDHfb5dan8t5pEik3MOfR2tAwOQPcLrZmJ-sIZYbttaSFjAVV_hik157z2c87wjjanHy-VlNL4P1np4HUpUtuEgXtJEIKnTYXTNWYE7khIbnTc-dw42_NniZ.jpg"/>
          <p:cNvPicPr>
            <a:picLocks noChangeAspect="1" noChangeArrowheads="1"/>
          </p:cNvPicPr>
          <p:nvPr/>
        </p:nvPicPr>
        <p:blipFill>
          <a:blip r:embed="rId2"/>
          <a:srcRect/>
          <a:stretch>
            <a:fillRect/>
          </a:stretch>
        </p:blipFill>
        <p:spPr bwMode="auto">
          <a:xfrm>
            <a:off x="0" y="0"/>
            <a:ext cx="9144000" cy="6891338"/>
          </a:xfrm>
          <a:prstGeom prst="rect">
            <a:avLst/>
          </a:prstGeom>
          <a:noFill/>
          <a:ln w="9525">
            <a:noFill/>
            <a:miter lim="800000"/>
            <a:headEnd/>
            <a:tailEnd/>
          </a:ln>
        </p:spPr>
      </p:pic>
      <p:sp>
        <p:nvSpPr>
          <p:cNvPr id="5" name="Rectangle 4"/>
          <p:cNvSpPr/>
          <p:nvPr/>
        </p:nvSpPr>
        <p:spPr>
          <a:xfrm>
            <a:off x="0" y="1981200"/>
            <a:ext cx="9144000" cy="2895600"/>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en-US" b="1" dirty="0" smtClean="0">
                <a:solidFill>
                  <a:srgbClr val="FFC000"/>
                </a:solidFill>
                <a:latin typeface="Rockwell" pitchFamily="18" charset="0"/>
              </a:rPr>
              <a:t>Select </a:t>
            </a:r>
            <a:br>
              <a:rPr lang="en-US" b="1" dirty="0" smtClean="0">
                <a:solidFill>
                  <a:srgbClr val="FFC000"/>
                </a:solidFill>
                <a:latin typeface="Rockwell" pitchFamily="18" charset="0"/>
              </a:rPr>
            </a:br>
            <a:r>
              <a:rPr lang="en-US" b="1" dirty="0" smtClean="0">
                <a:solidFill>
                  <a:srgbClr val="FFC000"/>
                </a:solidFill>
                <a:latin typeface="Rockwell" pitchFamily="18" charset="0"/>
              </a:rPr>
              <a:t>the Proper Interaction Device</a:t>
            </a:r>
            <a:endParaRPr lang="en-US" b="1" dirty="0">
              <a:solidFill>
                <a:srgbClr val="FFC000"/>
              </a:solidFill>
              <a:latin typeface="Rockwell" pitchFamily="18" charset="0"/>
            </a:endParaRPr>
          </a:p>
        </p:txBody>
      </p:sp>
      <p:sp>
        <p:nvSpPr>
          <p:cNvPr id="6" name="Subtitle 5"/>
          <p:cNvSpPr>
            <a:spLocks noGrp="1"/>
          </p:cNvSpPr>
          <p:nvPr>
            <p:ph type="subTitle" idx="1"/>
          </p:nvPr>
        </p:nvSpPr>
        <p:spPr/>
        <p:txBody>
          <a:bodyPr/>
          <a:lstStyle/>
          <a:p>
            <a:pPr eaLnBrk="1" hangingPunct="1">
              <a:defRPr/>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304800" y="-152400"/>
            <a:ext cx="8229600" cy="838200"/>
          </a:xfrm>
        </p:spPr>
        <p:txBody>
          <a:bodyPr/>
          <a:lstStyle/>
          <a:p>
            <a:pPr algn="l" eaLnBrk="1" hangingPunct="1"/>
            <a:r>
              <a:rPr lang="en-US" sz="4000" b="1" smtClean="0">
                <a:solidFill>
                  <a:srgbClr val="FFC000"/>
                </a:solidFill>
                <a:latin typeface="Rockwell" pitchFamily="18" charset="0"/>
              </a:rPr>
              <a:t>Graphic Tablet or Trackpad</a:t>
            </a:r>
          </a:p>
        </p:txBody>
      </p:sp>
      <p:graphicFrame>
        <p:nvGraphicFramePr>
          <p:cNvPr id="5" name="Table 4"/>
          <p:cNvGraphicFramePr>
            <a:graphicFrameLocks noGrp="1"/>
          </p:cNvGraphicFramePr>
          <p:nvPr/>
        </p:nvGraphicFramePr>
        <p:xfrm>
          <a:off x="381000" y="650875"/>
          <a:ext cx="4800600" cy="1681480"/>
        </p:xfrm>
        <a:graphic>
          <a:graphicData uri="http://schemas.openxmlformats.org/drawingml/2006/table">
            <a:tbl>
              <a:tblPr firstRow="1" bandRow="1">
                <a:tableStyleId>{68D230F3-CF80-4859-8CE7-A43EE81993B5}</a:tableStyleId>
              </a:tblPr>
              <a:tblGrid>
                <a:gridCol w="4800600"/>
              </a:tblGrid>
              <a:tr h="370840">
                <a:tc>
                  <a:txBody>
                    <a:bodyPr/>
                    <a:lstStyle/>
                    <a:p>
                      <a:r>
                        <a:rPr lang="en-US" sz="1600" dirty="0" smtClean="0">
                          <a:solidFill>
                            <a:srgbClr val="FFC000"/>
                          </a:solidFill>
                        </a:rPr>
                        <a:t>Description</a:t>
                      </a:r>
                      <a:endParaRPr lang="en-US" sz="1600" dirty="0">
                        <a:solidFill>
                          <a:srgbClr val="FFC000"/>
                        </a:solidFill>
                      </a:endParaRPr>
                    </a:p>
                  </a:txBody>
                  <a:tcPr/>
                </a:tc>
              </a:tr>
              <a:tr h="370840">
                <a:tc>
                  <a:txBody>
                    <a:bodyPr/>
                    <a:lstStyle/>
                    <a:p>
                      <a:pPr>
                        <a:buFont typeface="Wingdings" pitchFamily="2" charset="2"/>
                        <a:buChar char="q"/>
                      </a:pPr>
                      <a:r>
                        <a:rPr lang="en-US" sz="1600" kern="1200" baseline="0" dirty="0" smtClean="0">
                          <a:solidFill>
                            <a:srgbClr val="FFC000"/>
                          </a:solidFill>
                          <a:latin typeface="+mn-lt"/>
                          <a:ea typeface="+mn-ea"/>
                          <a:cs typeface="+mn-cs"/>
                        </a:rPr>
                        <a:t> Pressure-, heat-, light-, or light-blockage-sensitive horizontal surfaces that lie on the desktop or keyboard.</a:t>
                      </a:r>
                    </a:p>
                    <a:p>
                      <a:pPr>
                        <a:buFont typeface="Wingdings" pitchFamily="2" charset="2"/>
                        <a:buChar char="q"/>
                      </a:pPr>
                      <a:r>
                        <a:rPr lang="en-US" sz="1600" kern="1200" baseline="0" dirty="0" smtClean="0">
                          <a:solidFill>
                            <a:srgbClr val="FFC000"/>
                          </a:solidFill>
                          <a:latin typeface="+mn-lt"/>
                          <a:ea typeface="+mn-ea"/>
                          <a:cs typeface="+mn-cs"/>
                        </a:rPr>
                        <a:t> May be operated with fingers, light pen, or objects like a stylus or pencil.</a:t>
                      </a:r>
                    </a:p>
                    <a:p>
                      <a:pPr>
                        <a:buFont typeface="Wingdings" pitchFamily="2" charset="2"/>
                        <a:buChar char="q"/>
                      </a:pPr>
                      <a:r>
                        <a:rPr lang="en-US" sz="1600" kern="1200" baseline="0" dirty="0" smtClean="0">
                          <a:solidFill>
                            <a:srgbClr val="FFC000"/>
                          </a:solidFill>
                          <a:latin typeface="+mn-lt"/>
                          <a:ea typeface="+mn-ea"/>
                          <a:cs typeface="+mn-cs"/>
                        </a:rPr>
                        <a:t> Pointer imitates movements on tablet.</a:t>
                      </a:r>
                    </a:p>
                  </a:txBody>
                  <a:tcPr/>
                </a:tc>
              </a:tr>
            </a:tbl>
          </a:graphicData>
        </a:graphic>
      </p:graphicFrame>
      <p:graphicFrame>
        <p:nvGraphicFramePr>
          <p:cNvPr id="7" name="Table 6"/>
          <p:cNvGraphicFramePr>
            <a:graphicFrameLocks noGrp="1"/>
          </p:cNvGraphicFramePr>
          <p:nvPr/>
        </p:nvGraphicFramePr>
        <p:xfrm>
          <a:off x="381000" y="2438400"/>
          <a:ext cx="4800600" cy="1925320"/>
        </p:xfrm>
        <a:graphic>
          <a:graphicData uri="http://schemas.openxmlformats.org/drawingml/2006/table">
            <a:tbl>
              <a:tblPr firstRow="1" bandRow="1">
                <a:tableStyleId>{68D230F3-CF80-4859-8CE7-A43EE81993B5}</a:tableStyleId>
              </a:tblPr>
              <a:tblGrid>
                <a:gridCol w="4800600"/>
              </a:tblGrid>
              <a:tr h="370840">
                <a:tc>
                  <a:txBody>
                    <a:bodyPr/>
                    <a:lstStyle/>
                    <a:p>
                      <a:pPr>
                        <a:buFont typeface="Wingdings" pitchFamily="2" charset="2"/>
                        <a:buNone/>
                      </a:pPr>
                      <a:r>
                        <a:rPr lang="en-US" sz="1600" dirty="0" smtClean="0">
                          <a:solidFill>
                            <a:srgbClr val="FFC000"/>
                          </a:solidFill>
                        </a:rPr>
                        <a:t>Advantages</a:t>
                      </a:r>
                      <a:endParaRPr lang="en-US" sz="1600" dirty="0">
                        <a:solidFill>
                          <a:srgbClr val="FFC000"/>
                        </a:solidFill>
                      </a:endParaRPr>
                    </a:p>
                  </a:txBody>
                  <a:tcPr/>
                </a:tc>
              </a:tr>
              <a:tr h="370840">
                <a:tc>
                  <a:txBody>
                    <a:bodyPr/>
                    <a:lstStyle/>
                    <a:p>
                      <a:pPr>
                        <a:buFont typeface="Wingdings" pitchFamily="2" charset="2"/>
                        <a:buChar char="q"/>
                      </a:pPr>
                      <a:r>
                        <a:rPr lang="en-US" sz="1600" kern="1200" baseline="0" dirty="0" smtClean="0">
                          <a:solidFill>
                            <a:srgbClr val="FFC000"/>
                          </a:solidFill>
                          <a:latin typeface="+mn-lt"/>
                          <a:ea typeface="+mn-ea"/>
                          <a:cs typeface="+mn-cs"/>
                        </a:rPr>
                        <a:t> Direct relationship between touch movements and pointer movements in terms of direction, distance, and speed.</a:t>
                      </a:r>
                    </a:p>
                    <a:p>
                      <a:pPr>
                        <a:buFont typeface="Wingdings" pitchFamily="2" charset="2"/>
                        <a:buChar char="q"/>
                      </a:pPr>
                      <a:r>
                        <a:rPr lang="en-US" sz="1600" kern="1200" baseline="0" dirty="0" smtClean="0">
                          <a:solidFill>
                            <a:srgbClr val="FFC000"/>
                          </a:solidFill>
                          <a:latin typeface="+mn-lt"/>
                          <a:ea typeface="+mn-ea"/>
                          <a:cs typeface="+mn-cs"/>
                        </a:rPr>
                        <a:t> More comfortable horizontal operating plane.</a:t>
                      </a:r>
                    </a:p>
                    <a:p>
                      <a:pPr>
                        <a:buFont typeface="Wingdings" pitchFamily="2" charset="2"/>
                        <a:buChar char="q"/>
                      </a:pPr>
                      <a:r>
                        <a:rPr lang="en-US" sz="1600" kern="1200" baseline="0" dirty="0" smtClean="0">
                          <a:solidFill>
                            <a:srgbClr val="FFC000"/>
                          </a:solidFill>
                          <a:latin typeface="+mn-lt"/>
                          <a:ea typeface="+mn-ea"/>
                          <a:cs typeface="+mn-cs"/>
                        </a:rPr>
                        <a:t> Does not obscure vision of screen</a:t>
                      </a:r>
                    </a:p>
                    <a:p>
                      <a:pPr>
                        <a:buFont typeface="Wingdings" pitchFamily="2" charset="2"/>
                        <a:buChar char="q"/>
                      </a:pPr>
                      <a:endParaRPr lang="en-US" sz="1600" kern="1200" baseline="0" dirty="0" smtClean="0">
                        <a:solidFill>
                          <a:srgbClr val="FFC000"/>
                        </a:solidFill>
                        <a:latin typeface="+mn-lt"/>
                        <a:ea typeface="+mn-ea"/>
                        <a:cs typeface="+mn-cs"/>
                      </a:endParaRPr>
                    </a:p>
                  </a:txBody>
                  <a:tcPr/>
                </a:tc>
              </a:tr>
            </a:tbl>
          </a:graphicData>
        </a:graphic>
      </p:graphicFrame>
      <p:graphicFrame>
        <p:nvGraphicFramePr>
          <p:cNvPr id="8" name="Table 7"/>
          <p:cNvGraphicFramePr>
            <a:graphicFrameLocks noGrp="1"/>
          </p:cNvGraphicFramePr>
          <p:nvPr/>
        </p:nvGraphicFramePr>
        <p:xfrm>
          <a:off x="381000" y="4495800"/>
          <a:ext cx="8534400" cy="1925320"/>
        </p:xfrm>
        <a:graphic>
          <a:graphicData uri="http://schemas.openxmlformats.org/drawingml/2006/table">
            <a:tbl>
              <a:tblPr firstRow="1" bandRow="1">
                <a:tableStyleId>{68D230F3-CF80-4859-8CE7-A43EE81993B5}</a:tableStyleId>
              </a:tblPr>
              <a:tblGrid>
                <a:gridCol w="8534400"/>
              </a:tblGrid>
              <a:tr h="370840">
                <a:tc>
                  <a:txBody>
                    <a:bodyPr/>
                    <a:lstStyle/>
                    <a:p>
                      <a:r>
                        <a:rPr lang="en-US" sz="1600" dirty="0" smtClean="0">
                          <a:solidFill>
                            <a:srgbClr val="FFC000"/>
                          </a:solidFill>
                        </a:rPr>
                        <a:t>Disadvantages</a:t>
                      </a:r>
                      <a:endParaRPr lang="en-US" sz="1600" dirty="0">
                        <a:solidFill>
                          <a:srgbClr val="FFC000"/>
                        </a:solidFill>
                      </a:endParaRPr>
                    </a:p>
                  </a:txBody>
                  <a:tcPr/>
                </a:tc>
              </a:tr>
              <a:tr h="370840">
                <a:tc>
                  <a:txBody>
                    <a:bodyPr/>
                    <a:lstStyle/>
                    <a:p>
                      <a:pPr>
                        <a:buFont typeface="Wingdings" pitchFamily="2" charset="2"/>
                        <a:buChar char="q"/>
                      </a:pPr>
                      <a:r>
                        <a:rPr lang="en-US" sz="1600" kern="1200" baseline="0" dirty="0" smtClean="0">
                          <a:solidFill>
                            <a:srgbClr val="FFC000"/>
                          </a:solidFill>
                          <a:latin typeface="+mn-lt"/>
                          <a:ea typeface="+mn-ea"/>
                          <a:cs typeface="+mn-cs"/>
                        </a:rPr>
                        <a:t> Movement is indirect, in a plane different from screen.</a:t>
                      </a:r>
                    </a:p>
                    <a:p>
                      <a:pPr>
                        <a:buFont typeface="Wingdings" pitchFamily="2" charset="2"/>
                        <a:buChar char="q"/>
                      </a:pPr>
                      <a:r>
                        <a:rPr lang="en-US" sz="1600" kern="1200" baseline="0" dirty="0" smtClean="0">
                          <a:solidFill>
                            <a:srgbClr val="FFC000"/>
                          </a:solidFill>
                          <a:latin typeface="+mn-lt"/>
                          <a:ea typeface="+mn-ea"/>
                          <a:cs typeface="+mn-cs"/>
                        </a:rPr>
                        <a:t> Requires hand to be removed from keyboard.</a:t>
                      </a:r>
                    </a:p>
                    <a:p>
                      <a:pPr>
                        <a:buFont typeface="Wingdings" pitchFamily="2" charset="2"/>
                        <a:buChar char="q"/>
                      </a:pPr>
                      <a:r>
                        <a:rPr lang="en-US" sz="1600" kern="1200" baseline="0" dirty="0" smtClean="0">
                          <a:solidFill>
                            <a:srgbClr val="FFC000"/>
                          </a:solidFill>
                          <a:latin typeface="+mn-lt"/>
                          <a:ea typeface="+mn-ea"/>
                          <a:cs typeface="+mn-cs"/>
                        </a:rPr>
                        <a:t> Requires hand to be removed from keyboard keys.</a:t>
                      </a:r>
                    </a:p>
                    <a:p>
                      <a:pPr>
                        <a:buFont typeface="Wingdings" pitchFamily="2" charset="2"/>
                        <a:buChar char="q"/>
                      </a:pPr>
                      <a:r>
                        <a:rPr lang="en-US" sz="1600" kern="1200" baseline="0" dirty="0" smtClean="0">
                          <a:solidFill>
                            <a:srgbClr val="FFC000"/>
                          </a:solidFill>
                          <a:latin typeface="+mn-lt"/>
                          <a:ea typeface="+mn-ea"/>
                          <a:cs typeface="+mn-cs"/>
                        </a:rPr>
                        <a:t> Requires different hand movements to use.</a:t>
                      </a:r>
                    </a:p>
                    <a:p>
                      <a:pPr>
                        <a:buFont typeface="Wingdings" pitchFamily="2" charset="2"/>
                        <a:buChar char="q"/>
                      </a:pPr>
                      <a:r>
                        <a:rPr lang="en-US" sz="1600" kern="1200" baseline="0" dirty="0" smtClean="0">
                          <a:solidFill>
                            <a:srgbClr val="FFC000"/>
                          </a:solidFill>
                          <a:latin typeface="+mn-lt"/>
                          <a:ea typeface="+mn-ea"/>
                          <a:cs typeface="+mn-cs"/>
                        </a:rPr>
                        <a:t> Requires additional desk space.</a:t>
                      </a:r>
                    </a:p>
                    <a:p>
                      <a:pPr>
                        <a:buFont typeface="Wingdings" pitchFamily="2" charset="2"/>
                        <a:buChar char="q"/>
                      </a:pPr>
                      <a:r>
                        <a:rPr lang="en-US" sz="1600" kern="1200" baseline="0" dirty="0" smtClean="0">
                          <a:solidFill>
                            <a:srgbClr val="FFC000"/>
                          </a:solidFill>
                          <a:latin typeface="+mn-lt"/>
                          <a:ea typeface="+mn-ea"/>
                          <a:cs typeface="+mn-cs"/>
                        </a:rPr>
                        <a:t> Finger may be too large for accuracy with small objects</a:t>
                      </a:r>
                      <a:endParaRPr lang="en-US" sz="1600" dirty="0">
                        <a:solidFill>
                          <a:srgbClr val="FFC000"/>
                        </a:solidFill>
                      </a:endParaRPr>
                    </a:p>
                  </a:txBody>
                  <a:tcPr/>
                </a:tc>
              </a:tr>
            </a:tbl>
          </a:graphicData>
        </a:graphic>
      </p:graphicFrame>
      <p:pic>
        <p:nvPicPr>
          <p:cNvPr id="7170" name="Picture 2" descr="D:\Kuliah\IMK\091001\device\trackpad-660x441.jpg"/>
          <p:cNvPicPr>
            <a:picLocks noChangeAspect="1" noChangeArrowheads="1"/>
          </p:cNvPicPr>
          <p:nvPr/>
        </p:nvPicPr>
        <p:blipFill>
          <a:blip r:embed="rId2" cstate="print"/>
          <a:srcRect/>
          <a:stretch>
            <a:fillRect/>
          </a:stretch>
        </p:blipFill>
        <p:spPr bwMode="auto">
          <a:xfrm>
            <a:off x="5334000" y="685800"/>
            <a:ext cx="3763347" cy="3733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descr="D:\Kuliah\IMK\091001\device\madpoison touchscreen.jpg"/>
          <p:cNvPicPr>
            <a:picLocks noChangeAspect="1" noChangeArrowheads="1"/>
          </p:cNvPicPr>
          <p:nvPr/>
        </p:nvPicPr>
        <p:blipFill>
          <a:blip r:embed="rId2"/>
          <a:srcRect/>
          <a:stretch>
            <a:fillRect/>
          </a:stretch>
        </p:blipFill>
        <p:spPr bwMode="auto">
          <a:xfrm>
            <a:off x="152400" y="1066800"/>
            <a:ext cx="6858000" cy="5146675"/>
          </a:xfrm>
          <a:prstGeom prst="rect">
            <a:avLst/>
          </a:prstGeom>
          <a:noFill/>
          <a:ln w="9525">
            <a:noFill/>
            <a:miter lim="800000"/>
            <a:headEnd/>
            <a:tailEnd/>
          </a:ln>
        </p:spPr>
      </p:pic>
      <p:sp>
        <p:nvSpPr>
          <p:cNvPr id="10" name="Rectangle 9"/>
          <p:cNvSpPr/>
          <p:nvPr/>
        </p:nvSpPr>
        <p:spPr>
          <a:xfrm>
            <a:off x="-228600" y="685800"/>
            <a:ext cx="6172200" cy="5410200"/>
          </a:xfrm>
          <a:prstGeom prst="rect">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92" name="Title 1"/>
          <p:cNvSpPr>
            <a:spLocks noGrp="1"/>
          </p:cNvSpPr>
          <p:nvPr>
            <p:ph type="title"/>
          </p:nvPr>
        </p:nvSpPr>
        <p:spPr>
          <a:xfrm>
            <a:off x="228600" y="-76200"/>
            <a:ext cx="8229600" cy="838200"/>
          </a:xfrm>
        </p:spPr>
        <p:txBody>
          <a:bodyPr/>
          <a:lstStyle/>
          <a:p>
            <a:pPr algn="l" eaLnBrk="1" hangingPunct="1"/>
            <a:r>
              <a:rPr lang="en-US" b="1" smtClean="0">
                <a:solidFill>
                  <a:srgbClr val="FFC000"/>
                </a:solidFill>
                <a:latin typeface="Rockwell" pitchFamily="18" charset="0"/>
              </a:rPr>
              <a:t>Touch Screen</a:t>
            </a:r>
          </a:p>
        </p:txBody>
      </p:sp>
      <p:graphicFrame>
        <p:nvGraphicFramePr>
          <p:cNvPr id="5" name="Table 4"/>
          <p:cNvGraphicFramePr>
            <a:graphicFrameLocks noGrp="1"/>
          </p:cNvGraphicFramePr>
          <p:nvPr/>
        </p:nvGraphicFramePr>
        <p:xfrm>
          <a:off x="381000" y="650875"/>
          <a:ext cx="4876800" cy="949960"/>
        </p:xfrm>
        <a:graphic>
          <a:graphicData uri="http://schemas.openxmlformats.org/drawingml/2006/table">
            <a:tbl>
              <a:tblPr firstRow="1" bandRow="1">
                <a:tableStyleId>{68D230F3-CF80-4859-8CE7-A43EE81993B5}</a:tableStyleId>
              </a:tblPr>
              <a:tblGrid>
                <a:gridCol w="4876800"/>
              </a:tblGrid>
              <a:tr h="370840">
                <a:tc>
                  <a:txBody>
                    <a:bodyPr/>
                    <a:lstStyle/>
                    <a:p>
                      <a:r>
                        <a:rPr lang="en-US" sz="1600" dirty="0" smtClean="0">
                          <a:solidFill>
                            <a:srgbClr val="FFC000"/>
                          </a:solidFill>
                        </a:rPr>
                        <a:t>Description</a:t>
                      </a:r>
                      <a:endParaRPr lang="en-US" sz="1600" dirty="0">
                        <a:solidFill>
                          <a:srgbClr val="FFC000"/>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600" kern="1200" baseline="0" dirty="0" smtClean="0">
                          <a:solidFill>
                            <a:srgbClr val="FFC000"/>
                          </a:solidFill>
                          <a:latin typeface="+mn-lt"/>
                          <a:ea typeface="+mn-ea"/>
                          <a:cs typeface="+mn-cs"/>
                        </a:rPr>
                        <a:t> A special surface on the screen sensitive to finger or stylus touch.</a:t>
                      </a:r>
                    </a:p>
                  </a:txBody>
                  <a:tcPr/>
                </a:tc>
              </a:tr>
            </a:tbl>
          </a:graphicData>
        </a:graphic>
      </p:graphicFrame>
      <p:graphicFrame>
        <p:nvGraphicFramePr>
          <p:cNvPr id="7" name="Table 6"/>
          <p:cNvGraphicFramePr>
            <a:graphicFrameLocks noGrp="1"/>
          </p:cNvGraphicFramePr>
          <p:nvPr/>
        </p:nvGraphicFramePr>
        <p:xfrm>
          <a:off x="381000" y="1676400"/>
          <a:ext cx="4876800" cy="1981200"/>
        </p:xfrm>
        <a:graphic>
          <a:graphicData uri="http://schemas.openxmlformats.org/drawingml/2006/table">
            <a:tbl>
              <a:tblPr firstRow="1" bandRow="1">
                <a:tableStyleId>{68D230F3-CF80-4859-8CE7-A43EE81993B5}</a:tableStyleId>
              </a:tblPr>
              <a:tblGrid>
                <a:gridCol w="4876800"/>
              </a:tblGrid>
              <a:tr h="400631">
                <a:tc>
                  <a:txBody>
                    <a:bodyPr/>
                    <a:lstStyle/>
                    <a:p>
                      <a:pPr>
                        <a:buFont typeface="Wingdings" pitchFamily="2" charset="2"/>
                        <a:buNone/>
                      </a:pPr>
                      <a:r>
                        <a:rPr lang="en-US" sz="1600" dirty="0" smtClean="0">
                          <a:solidFill>
                            <a:srgbClr val="FFC000"/>
                          </a:solidFill>
                        </a:rPr>
                        <a:t>Advantages</a:t>
                      </a:r>
                      <a:endParaRPr lang="en-US" sz="1600" dirty="0">
                        <a:solidFill>
                          <a:srgbClr val="FFC000"/>
                        </a:solidFill>
                      </a:endParaRPr>
                    </a:p>
                  </a:txBody>
                  <a:tcPr/>
                </a:tc>
              </a:tr>
              <a:tr h="1580569">
                <a:tc>
                  <a:txBody>
                    <a:bodyPr/>
                    <a:lstStyle/>
                    <a:p>
                      <a:pPr>
                        <a:buFont typeface="Wingdings" pitchFamily="2" charset="2"/>
                        <a:buChar char="q"/>
                      </a:pPr>
                      <a:r>
                        <a:rPr lang="en-US" sz="1600" kern="1200" baseline="0" dirty="0" smtClean="0">
                          <a:solidFill>
                            <a:srgbClr val="FFC000"/>
                          </a:solidFill>
                          <a:latin typeface="+mn-lt"/>
                          <a:ea typeface="+mn-ea"/>
                          <a:cs typeface="+mn-cs"/>
                        </a:rPr>
                        <a:t> Direct relationship between hand and pointer location in terms of direction, </a:t>
                      </a:r>
                      <a:r>
                        <a:rPr lang="en-US" sz="1600" kern="1200" baseline="0" dirty="0" err="1" smtClean="0">
                          <a:solidFill>
                            <a:srgbClr val="FFC000"/>
                          </a:solidFill>
                          <a:latin typeface="+mn-lt"/>
                          <a:ea typeface="+mn-ea"/>
                          <a:cs typeface="+mn-cs"/>
                        </a:rPr>
                        <a:t>distance,and</a:t>
                      </a:r>
                      <a:r>
                        <a:rPr lang="en-US" sz="1600" kern="1200" baseline="0" dirty="0" smtClean="0">
                          <a:solidFill>
                            <a:srgbClr val="FFC000"/>
                          </a:solidFill>
                          <a:latin typeface="+mn-lt"/>
                          <a:ea typeface="+mn-ea"/>
                          <a:cs typeface="+mn-cs"/>
                        </a:rPr>
                        <a:t> speed.</a:t>
                      </a:r>
                    </a:p>
                    <a:p>
                      <a:pPr>
                        <a:buFont typeface="Wingdings" pitchFamily="2" charset="2"/>
                        <a:buChar char="q"/>
                      </a:pPr>
                      <a:r>
                        <a:rPr lang="en-US" sz="1600" kern="1200" baseline="0" dirty="0" smtClean="0">
                          <a:solidFill>
                            <a:srgbClr val="FFC000"/>
                          </a:solidFill>
                          <a:latin typeface="+mn-lt"/>
                          <a:ea typeface="+mn-ea"/>
                          <a:cs typeface="+mn-cs"/>
                        </a:rPr>
                        <a:t> Movement is direct, in the same plane as screen.</a:t>
                      </a:r>
                    </a:p>
                    <a:p>
                      <a:pPr>
                        <a:buFont typeface="Wingdings" pitchFamily="2" charset="2"/>
                        <a:buChar char="q"/>
                      </a:pPr>
                      <a:r>
                        <a:rPr lang="en-US" sz="1600" kern="1200" baseline="0" dirty="0" smtClean="0">
                          <a:solidFill>
                            <a:srgbClr val="FFC000"/>
                          </a:solidFill>
                          <a:latin typeface="+mn-lt"/>
                          <a:ea typeface="+mn-ea"/>
                          <a:cs typeface="+mn-cs"/>
                        </a:rPr>
                        <a:t> Requires no additional desk space.</a:t>
                      </a:r>
                    </a:p>
                    <a:p>
                      <a:pPr>
                        <a:buFont typeface="Wingdings" pitchFamily="2" charset="2"/>
                        <a:buChar char="q"/>
                      </a:pPr>
                      <a:r>
                        <a:rPr lang="en-US" sz="1600" kern="1200" baseline="0" dirty="0" smtClean="0">
                          <a:solidFill>
                            <a:srgbClr val="FFC000"/>
                          </a:solidFill>
                          <a:latin typeface="+mn-lt"/>
                          <a:ea typeface="+mn-ea"/>
                          <a:cs typeface="+mn-cs"/>
                        </a:rPr>
                        <a:t> Stands up well in high-use environments.</a:t>
                      </a:r>
                    </a:p>
                  </a:txBody>
                  <a:tcPr/>
                </a:tc>
              </a:tr>
            </a:tbl>
          </a:graphicData>
        </a:graphic>
      </p:graphicFrame>
      <p:graphicFrame>
        <p:nvGraphicFramePr>
          <p:cNvPr id="8" name="Table 7"/>
          <p:cNvGraphicFramePr>
            <a:graphicFrameLocks noGrp="1"/>
          </p:cNvGraphicFramePr>
          <p:nvPr/>
        </p:nvGraphicFramePr>
        <p:xfrm>
          <a:off x="381000" y="3733800"/>
          <a:ext cx="8534400" cy="1681480"/>
        </p:xfrm>
        <a:graphic>
          <a:graphicData uri="http://schemas.openxmlformats.org/drawingml/2006/table">
            <a:tbl>
              <a:tblPr firstRow="1" bandRow="1">
                <a:tableStyleId>{68D230F3-CF80-4859-8CE7-A43EE81993B5}</a:tableStyleId>
              </a:tblPr>
              <a:tblGrid>
                <a:gridCol w="8534400"/>
              </a:tblGrid>
              <a:tr h="370840">
                <a:tc>
                  <a:txBody>
                    <a:bodyPr/>
                    <a:lstStyle/>
                    <a:p>
                      <a:r>
                        <a:rPr lang="en-US" sz="1600" dirty="0" smtClean="0">
                          <a:solidFill>
                            <a:srgbClr val="FFC000"/>
                          </a:solidFill>
                        </a:rPr>
                        <a:t>Disadvantages</a:t>
                      </a:r>
                      <a:endParaRPr lang="en-US" sz="1600" dirty="0">
                        <a:solidFill>
                          <a:srgbClr val="FFC000"/>
                        </a:solidFill>
                      </a:endParaRPr>
                    </a:p>
                  </a:txBody>
                  <a:tcPr/>
                </a:tc>
              </a:tr>
              <a:tr h="370840">
                <a:tc>
                  <a:txBody>
                    <a:bodyPr/>
                    <a:lstStyle/>
                    <a:p>
                      <a:pPr>
                        <a:buFont typeface="Wingdings" pitchFamily="2" charset="2"/>
                        <a:buChar char="q"/>
                      </a:pPr>
                      <a:r>
                        <a:rPr lang="en-US" sz="1600" kern="1200" baseline="0" dirty="0" smtClean="0">
                          <a:solidFill>
                            <a:srgbClr val="FFC000"/>
                          </a:solidFill>
                          <a:latin typeface="+mn-lt"/>
                          <a:ea typeface="+mn-ea"/>
                          <a:cs typeface="+mn-cs"/>
                        </a:rPr>
                        <a:t> Finger may obscure part of screen.</a:t>
                      </a:r>
                    </a:p>
                    <a:p>
                      <a:pPr>
                        <a:buFont typeface="Wingdings" pitchFamily="2" charset="2"/>
                        <a:buChar char="q"/>
                      </a:pPr>
                      <a:r>
                        <a:rPr lang="en-US" sz="1600" kern="1200" baseline="0" dirty="0" smtClean="0">
                          <a:solidFill>
                            <a:srgbClr val="FFC000"/>
                          </a:solidFill>
                          <a:latin typeface="+mn-lt"/>
                          <a:ea typeface="+mn-ea"/>
                          <a:cs typeface="+mn-cs"/>
                        </a:rPr>
                        <a:t> Finger may be too large for accuracy with small objects.</a:t>
                      </a:r>
                    </a:p>
                    <a:p>
                      <a:pPr>
                        <a:buFont typeface="Wingdings" pitchFamily="2" charset="2"/>
                        <a:buChar char="q"/>
                      </a:pPr>
                      <a:r>
                        <a:rPr lang="en-US" sz="1600" kern="1200" baseline="0" dirty="0" smtClean="0">
                          <a:solidFill>
                            <a:srgbClr val="FFC000"/>
                          </a:solidFill>
                          <a:latin typeface="+mn-lt"/>
                          <a:ea typeface="+mn-ea"/>
                          <a:cs typeface="+mn-cs"/>
                        </a:rPr>
                        <a:t> Requires moving the hand far from the keyboard to use.</a:t>
                      </a:r>
                    </a:p>
                    <a:p>
                      <a:pPr>
                        <a:buFont typeface="Wingdings" pitchFamily="2" charset="2"/>
                        <a:buChar char="q"/>
                      </a:pPr>
                      <a:r>
                        <a:rPr lang="en-US" sz="1600" kern="1200" baseline="0" dirty="0" smtClean="0">
                          <a:solidFill>
                            <a:srgbClr val="FFC000"/>
                          </a:solidFill>
                          <a:latin typeface="+mn-lt"/>
                          <a:ea typeface="+mn-ea"/>
                          <a:cs typeface="+mn-cs"/>
                        </a:rPr>
                        <a:t> Very fatiguing to use for extended period of time.</a:t>
                      </a:r>
                    </a:p>
                    <a:p>
                      <a:pPr>
                        <a:buFont typeface="Wingdings" pitchFamily="2" charset="2"/>
                        <a:buChar char="q"/>
                      </a:pPr>
                      <a:r>
                        <a:rPr lang="en-US" sz="1600" kern="1200" baseline="0" dirty="0" smtClean="0">
                          <a:solidFill>
                            <a:srgbClr val="FFC000"/>
                          </a:solidFill>
                          <a:latin typeface="+mn-lt"/>
                          <a:ea typeface="+mn-ea"/>
                          <a:cs typeface="+mn-cs"/>
                        </a:rPr>
                        <a:t> May soil or damage the screen.</a:t>
                      </a:r>
                    </a:p>
                  </a:txBody>
                  <a:tcPr/>
                </a:tc>
              </a:tr>
            </a:tbl>
          </a:graphicData>
        </a:graphic>
      </p:graphicFrame>
      <p:pic>
        <p:nvPicPr>
          <p:cNvPr id="8194" name="Picture 2" descr="D:\Kuliah\IMK\091001\device\king1119.jpg"/>
          <p:cNvPicPr>
            <a:picLocks noChangeAspect="1" noChangeArrowheads="1"/>
          </p:cNvPicPr>
          <p:nvPr/>
        </p:nvPicPr>
        <p:blipFill>
          <a:blip r:embed="rId3" cstate="print"/>
          <a:srcRect/>
          <a:stretch>
            <a:fillRect/>
          </a:stretch>
        </p:blipFill>
        <p:spPr bwMode="auto">
          <a:xfrm>
            <a:off x="5410200" y="685800"/>
            <a:ext cx="3505200" cy="2971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2" descr="D:\Kuliah\IMK\091001\device\madpoison touchscreen.jpg"/>
          <p:cNvPicPr>
            <a:picLocks noChangeAspect="1" noChangeArrowheads="1"/>
          </p:cNvPicPr>
          <p:nvPr/>
        </p:nvPicPr>
        <p:blipFill>
          <a:blip r:embed="rId2"/>
          <a:srcRect/>
          <a:stretch>
            <a:fillRect/>
          </a:stretch>
        </p:blipFill>
        <p:spPr bwMode="auto">
          <a:xfrm>
            <a:off x="152400" y="1066800"/>
            <a:ext cx="6858000" cy="5146675"/>
          </a:xfrm>
          <a:prstGeom prst="rect">
            <a:avLst/>
          </a:prstGeom>
          <a:noFill/>
          <a:ln w="9525">
            <a:noFill/>
            <a:miter lim="800000"/>
            <a:headEnd/>
            <a:tailEnd/>
          </a:ln>
        </p:spPr>
      </p:pic>
      <p:sp>
        <p:nvSpPr>
          <p:cNvPr id="9" name="Rectangle 8"/>
          <p:cNvSpPr/>
          <p:nvPr/>
        </p:nvSpPr>
        <p:spPr>
          <a:xfrm>
            <a:off x="0" y="1295400"/>
            <a:ext cx="5410200" cy="3048000"/>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16" name="Title 1"/>
          <p:cNvSpPr>
            <a:spLocks noGrp="1"/>
          </p:cNvSpPr>
          <p:nvPr>
            <p:ph type="title"/>
          </p:nvPr>
        </p:nvSpPr>
        <p:spPr>
          <a:xfrm>
            <a:off x="76200" y="609600"/>
            <a:ext cx="8229600" cy="838200"/>
          </a:xfrm>
        </p:spPr>
        <p:txBody>
          <a:bodyPr/>
          <a:lstStyle/>
          <a:p>
            <a:pPr algn="l" eaLnBrk="1" hangingPunct="1"/>
            <a:r>
              <a:rPr lang="en-US" b="1" smtClean="0">
                <a:solidFill>
                  <a:srgbClr val="FFC000"/>
                </a:solidFill>
                <a:latin typeface="Rockwell" pitchFamily="18" charset="0"/>
              </a:rPr>
              <a:t>Touch Screen</a:t>
            </a:r>
          </a:p>
        </p:txBody>
      </p:sp>
      <p:graphicFrame>
        <p:nvGraphicFramePr>
          <p:cNvPr id="6" name="Table 5"/>
          <p:cNvGraphicFramePr>
            <a:graphicFrameLocks noGrp="1"/>
          </p:cNvGraphicFramePr>
          <p:nvPr/>
        </p:nvGraphicFramePr>
        <p:xfrm>
          <a:off x="152400" y="1336675"/>
          <a:ext cx="5181600" cy="2931160"/>
        </p:xfrm>
        <a:graphic>
          <a:graphicData uri="http://schemas.openxmlformats.org/drawingml/2006/table">
            <a:tbl>
              <a:tblPr firstRow="1" bandRow="1">
                <a:tableStyleId>{68D230F3-CF80-4859-8CE7-A43EE81993B5}</a:tableStyleId>
              </a:tblPr>
              <a:tblGrid>
                <a:gridCol w="5181600"/>
              </a:tblGrid>
              <a:tr h="370840">
                <a:tc>
                  <a:txBody>
                    <a:bodyPr/>
                    <a:lstStyle/>
                    <a:p>
                      <a:r>
                        <a:rPr lang="en-US" dirty="0" smtClean="0">
                          <a:solidFill>
                            <a:srgbClr val="FFC000"/>
                          </a:solidFill>
                        </a:rPr>
                        <a:t>Design Guidelines</a:t>
                      </a:r>
                      <a:endParaRPr lang="en-US" dirty="0">
                        <a:solidFill>
                          <a:srgbClr val="FFC000"/>
                        </a:solidFill>
                      </a:endParaRPr>
                    </a:p>
                  </a:txBody>
                  <a:tcPr/>
                </a:tc>
              </a:tr>
              <a:tr h="370840">
                <a:tc>
                  <a:txBody>
                    <a:bodyPr/>
                    <a:lstStyle/>
                    <a:p>
                      <a:pPr>
                        <a:buFont typeface="Wingdings" pitchFamily="2" charset="2"/>
                        <a:buChar char="q"/>
                      </a:pPr>
                      <a:r>
                        <a:rPr lang="en-US" sz="1800" kern="1200" baseline="0" dirty="0" smtClean="0">
                          <a:solidFill>
                            <a:srgbClr val="FFC000"/>
                          </a:solidFill>
                          <a:latin typeface="+mn-lt"/>
                          <a:ea typeface="+mn-ea"/>
                          <a:cs typeface="+mn-cs"/>
                        </a:rPr>
                        <a:t> Screen objects should be at least 3⁄4 × 3⁄4 inches in size.</a:t>
                      </a:r>
                    </a:p>
                    <a:p>
                      <a:pPr>
                        <a:buFont typeface="Wingdings" pitchFamily="2" charset="2"/>
                        <a:buChar char="q"/>
                      </a:pPr>
                      <a:r>
                        <a:rPr lang="en-US" sz="1800" kern="1200" baseline="0" dirty="0" smtClean="0">
                          <a:solidFill>
                            <a:srgbClr val="FFC000"/>
                          </a:solidFill>
                          <a:latin typeface="+mn-lt"/>
                          <a:ea typeface="+mn-ea"/>
                          <a:cs typeface="+mn-cs"/>
                        </a:rPr>
                        <a:t> Object separation should be at least 1⁄8 inch.</a:t>
                      </a:r>
                    </a:p>
                    <a:p>
                      <a:pPr>
                        <a:buFont typeface="Wingdings" pitchFamily="2" charset="2"/>
                        <a:buChar char="q"/>
                      </a:pPr>
                      <a:r>
                        <a:rPr lang="en-US" sz="1800" kern="1200" baseline="0" dirty="0" smtClean="0">
                          <a:solidFill>
                            <a:srgbClr val="FFC000"/>
                          </a:solidFill>
                          <a:latin typeface="+mn-lt"/>
                          <a:ea typeface="+mn-ea"/>
                          <a:cs typeface="+mn-cs"/>
                        </a:rPr>
                        <a:t> Provide visual feedback in response to activation. Auditory feedback may also be appropriate.</a:t>
                      </a:r>
                    </a:p>
                    <a:p>
                      <a:pPr>
                        <a:buFont typeface="Wingdings" pitchFamily="2" charset="2"/>
                        <a:buChar char="q"/>
                      </a:pPr>
                      <a:r>
                        <a:rPr lang="en-US" sz="1800" kern="1200" baseline="0" dirty="0" smtClean="0">
                          <a:solidFill>
                            <a:srgbClr val="FFC000"/>
                          </a:solidFill>
                          <a:latin typeface="+mn-lt"/>
                          <a:ea typeface="+mn-ea"/>
                          <a:cs typeface="+mn-cs"/>
                        </a:rPr>
                        <a:t> When the consequences are destructive, require confirmation after selection to eliminate inadvertent selection.</a:t>
                      </a:r>
                    </a:p>
                    <a:p>
                      <a:pPr>
                        <a:buFont typeface="Wingdings" pitchFamily="2" charset="2"/>
                        <a:buChar char="q"/>
                      </a:pPr>
                      <a:r>
                        <a:rPr lang="en-US" sz="1800" kern="1200" baseline="0" dirty="0" smtClean="0">
                          <a:solidFill>
                            <a:srgbClr val="FFC000"/>
                          </a:solidFill>
                          <a:latin typeface="+mn-lt"/>
                          <a:ea typeface="+mn-ea"/>
                          <a:cs typeface="+mn-cs"/>
                        </a:rPr>
                        <a:t> Provide an instructional invitation to begin using.</a:t>
                      </a:r>
                    </a:p>
                  </a:txBody>
                  <a:tcPr/>
                </a:tc>
              </a:tr>
            </a:tbl>
          </a:graphicData>
        </a:graphic>
      </p:graphicFrame>
      <p:pic>
        <p:nvPicPr>
          <p:cNvPr id="8194" name="Picture 2" descr="D:\Kuliah\IMK\091001\device\king1119.jpg"/>
          <p:cNvPicPr>
            <a:picLocks noChangeAspect="1" noChangeArrowheads="1"/>
          </p:cNvPicPr>
          <p:nvPr/>
        </p:nvPicPr>
        <p:blipFill>
          <a:blip r:embed="rId3" cstate="print"/>
          <a:srcRect/>
          <a:stretch>
            <a:fillRect/>
          </a:stretch>
        </p:blipFill>
        <p:spPr bwMode="auto">
          <a:xfrm>
            <a:off x="5410200" y="1371600"/>
            <a:ext cx="3505200" cy="2895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76200"/>
            <a:ext cx="8229600" cy="838200"/>
          </a:xfrm>
        </p:spPr>
        <p:txBody>
          <a:bodyPr/>
          <a:lstStyle/>
          <a:p>
            <a:pPr algn="l" eaLnBrk="1" hangingPunct="1"/>
            <a:r>
              <a:rPr lang="en-US" b="1" smtClean="0">
                <a:solidFill>
                  <a:srgbClr val="FFC000"/>
                </a:solidFill>
                <a:latin typeface="Rockwell" pitchFamily="18" charset="0"/>
              </a:rPr>
              <a:t>Light Pen</a:t>
            </a:r>
          </a:p>
        </p:txBody>
      </p:sp>
      <p:graphicFrame>
        <p:nvGraphicFramePr>
          <p:cNvPr id="5" name="Table 4"/>
          <p:cNvGraphicFramePr>
            <a:graphicFrameLocks noGrp="1"/>
          </p:cNvGraphicFramePr>
          <p:nvPr/>
        </p:nvGraphicFramePr>
        <p:xfrm>
          <a:off x="381000" y="650875"/>
          <a:ext cx="4953000" cy="949325"/>
        </p:xfrm>
        <a:graphic>
          <a:graphicData uri="http://schemas.openxmlformats.org/drawingml/2006/table">
            <a:tbl>
              <a:tblPr firstRow="1" bandRow="1">
                <a:tableStyleId>{68D230F3-CF80-4859-8CE7-A43EE81993B5}</a:tableStyleId>
              </a:tblPr>
              <a:tblGrid>
                <a:gridCol w="4953000"/>
              </a:tblGrid>
              <a:tr h="370840">
                <a:tc>
                  <a:txBody>
                    <a:bodyPr/>
                    <a:lstStyle/>
                    <a:p>
                      <a:r>
                        <a:rPr lang="en-US" sz="1600" dirty="0" smtClean="0">
                          <a:solidFill>
                            <a:srgbClr val="FFC000"/>
                          </a:solidFill>
                        </a:rPr>
                        <a:t>Description</a:t>
                      </a:r>
                      <a:endParaRPr lang="en-US" sz="1600" dirty="0">
                        <a:solidFill>
                          <a:srgbClr val="FFC000"/>
                        </a:solidFill>
                      </a:endParaRPr>
                    </a:p>
                  </a:txBody>
                  <a:tcPr/>
                </a:tc>
              </a:tr>
              <a:tr h="370840">
                <a:tc>
                  <a:txBody>
                    <a:bodyPr/>
                    <a:lstStyle/>
                    <a:p>
                      <a:pPr>
                        <a:buFont typeface="Wingdings" pitchFamily="2" charset="2"/>
                        <a:buChar char="q"/>
                      </a:pPr>
                      <a:r>
                        <a:rPr lang="en-US" sz="1600" kern="1200" baseline="0" dirty="0" smtClean="0">
                          <a:solidFill>
                            <a:srgbClr val="FFC000"/>
                          </a:solidFill>
                          <a:latin typeface="+mn-lt"/>
                          <a:ea typeface="+mn-ea"/>
                          <a:cs typeface="+mn-cs"/>
                        </a:rPr>
                        <a:t> A special surface on a screen sensitive to the touch of a special stylus or pen</a:t>
                      </a:r>
                    </a:p>
                  </a:txBody>
                  <a:tcPr/>
                </a:tc>
              </a:tr>
            </a:tbl>
          </a:graphicData>
        </a:graphic>
      </p:graphicFrame>
      <p:graphicFrame>
        <p:nvGraphicFramePr>
          <p:cNvPr id="7" name="Table 6"/>
          <p:cNvGraphicFramePr>
            <a:graphicFrameLocks noGrp="1"/>
          </p:cNvGraphicFramePr>
          <p:nvPr/>
        </p:nvGraphicFramePr>
        <p:xfrm>
          <a:off x="381000" y="1808163"/>
          <a:ext cx="4953000" cy="1925637"/>
        </p:xfrm>
        <a:graphic>
          <a:graphicData uri="http://schemas.openxmlformats.org/drawingml/2006/table">
            <a:tbl>
              <a:tblPr firstRow="1" bandRow="1">
                <a:tableStyleId>{68D230F3-CF80-4859-8CE7-A43EE81993B5}</a:tableStyleId>
              </a:tblPr>
              <a:tblGrid>
                <a:gridCol w="4953000"/>
              </a:tblGrid>
              <a:tr h="370840">
                <a:tc>
                  <a:txBody>
                    <a:bodyPr/>
                    <a:lstStyle/>
                    <a:p>
                      <a:pPr>
                        <a:buFont typeface="Wingdings" pitchFamily="2" charset="2"/>
                        <a:buNone/>
                      </a:pPr>
                      <a:r>
                        <a:rPr lang="en-US" sz="1600" dirty="0" smtClean="0">
                          <a:solidFill>
                            <a:srgbClr val="FFC000"/>
                          </a:solidFill>
                        </a:rPr>
                        <a:t>Advantages</a:t>
                      </a:r>
                      <a:endParaRPr lang="en-US" sz="1600" dirty="0">
                        <a:solidFill>
                          <a:srgbClr val="FFC000"/>
                        </a:solidFill>
                      </a:endParaRPr>
                    </a:p>
                  </a:txBody>
                  <a:tcPr/>
                </a:tc>
              </a:tr>
              <a:tr h="370840">
                <a:tc>
                  <a:txBody>
                    <a:bodyPr/>
                    <a:lstStyle/>
                    <a:p>
                      <a:pPr>
                        <a:buFont typeface="Wingdings" pitchFamily="2" charset="2"/>
                        <a:buChar char="q"/>
                      </a:pPr>
                      <a:r>
                        <a:rPr lang="en-US" sz="1600" kern="1200" baseline="0" dirty="0" smtClean="0">
                          <a:solidFill>
                            <a:srgbClr val="FFC000"/>
                          </a:solidFill>
                          <a:latin typeface="+mn-lt"/>
                          <a:ea typeface="+mn-ea"/>
                          <a:cs typeface="+mn-cs"/>
                        </a:rPr>
                        <a:t> Direct relationship between hand and pointer movement in terms of direction, distance, and speed.</a:t>
                      </a:r>
                    </a:p>
                    <a:p>
                      <a:pPr>
                        <a:buFont typeface="Wingdings" pitchFamily="2" charset="2"/>
                        <a:buChar char="q"/>
                      </a:pPr>
                      <a:r>
                        <a:rPr lang="en-US" sz="1600" kern="1200" baseline="0" dirty="0" smtClean="0">
                          <a:solidFill>
                            <a:srgbClr val="FFC000"/>
                          </a:solidFill>
                          <a:latin typeface="+mn-lt"/>
                          <a:ea typeface="+mn-ea"/>
                          <a:cs typeface="+mn-cs"/>
                        </a:rPr>
                        <a:t> Movement is direct, in the same plane as screen.</a:t>
                      </a:r>
                    </a:p>
                    <a:p>
                      <a:pPr>
                        <a:buFont typeface="Wingdings" pitchFamily="2" charset="2"/>
                        <a:buChar char="q"/>
                      </a:pPr>
                      <a:r>
                        <a:rPr lang="en-US" sz="1600" kern="1200" baseline="0" dirty="0" smtClean="0">
                          <a:solidFill>
                            <a:srgbClr val="FFC000"/>
                          </a:solidFill>
                          <a:latin typeface="+mn-lt"/>
                          <a:ea typeface="+mn-ea"/>
                          <a:cs typeface="+mn-cs"/>
                        </a:rPr>
                        <a:t> Requires minimal additional desk space.</a:t>
                      </a:r>
                    </a:p>
                    <a:p>
                      <a:pPr>
                        <a:buFont typeface="Wingdings" pitchFamily="2" charset="2"/>
                        <a:buChar char="q"/>
                      </a:pPr>
                      <a:r>
                        <a:rPr lang="en-US" sz="1600" kern="1200" baseline="0" dirty="0" smtClean="0">
                          <a:solidFill>
                            <a:srgbClr val="FFC000"/>
                          </a:solidFill>
                          <a:latin typeface="+mn-lt"/>
                          <a:ea typeface="+mn-ea"/>
                          <a:cs typeface="+mn-cs"/>
                        </a:rPr>
                        <a:t> Stands up well in high-use environments.</a:t>
                      </a:r>
                    </a:p>
                    <a:p>
                      <a:pPr>
                        <a:buFont typeface="Wingdings" pitchFamily="2" charset="2"/>
                        <a:buChar char="q"/>
                      </a:pPr>
                      <a:r>
                        <a:rPr lang="en-US" sz="1600" kern="1200" baseline="0" dirty="0" smtClean="0">
                          <a:solidFill>
                            <a:srgbClr val="FFC000"/>
                          </a:solidFill>
                          <a:latin typeface="+mn-lt"/>
                          <a:ea typeface="+mn-ea"/>
                          <a:cs typeface="+mn-cs"/>
                        </a:rPr>
                        <a:t> More accurate than finger touching.</a:t>
                      </a:r>
                    </a:p>
                  </a:txBody>
                  <a:tcPr/>
                </a:tc>
              </a:tr>
            </a:tbl>
          </a:graphicData>
        </a:graphic>
      </p:graphicFrame>
      <p:graphicFrame>
        <p:nvGraphicFramePr>
          <p:cNvPr id="8" name="Table 7"/>
          <p:cNvGraphicFramePr>
            <a:graphicFrameLocks noGrp="1"/>
          </p:cNvGraphicFramePr>
          <p:nvPr/>
        </p:nvGraphicFramePr>
        <p:xfrm>
          <a:off x="381000" y="3886200"/>
          <a:ext cx="8763000" cy="1438275"/>
        </p:xfrm>
        <a:graphic>
          <a:graphicData uri="http://schemas.openxmlformats.org/drawingml/2006/table">
            <a:tbl>
              <a:tblPr firstRow="1" firstCol="1" bandRow="1">
                <a:tableStyleId>{68D230F3-CF80-4859-8CE7-A43EE81993B5}</a:tableStyleId>
              </a:tblPr>
              <a:tblGrid>
                <a:gridCol w="8763000"/>
              </a:tblGrid>
              <a:tr h="370840">
                <a:tc>
                  <a:txBody>
                    <a:bodyPr/>
                    <a:lstStyle/>
                    <a:p>
                      <a:r>
                        <a:rPr lang="en-US" sz="1600" dirty="0" smtClean="0">
                          <a:solidFill>
                            <a:srgbClr val="FFC000"/>
                          </a:solidFill>
                        </a:rPr>
                        <a:t>Disadvantages</a:t>
                      </a:r>
                      <a:endParaRPr lang="en-US" sz="1600" dirty="0">
                        <a:solidFill>
                          <a:srgbClr val="FFC000"/>
                        </a:solidFill>
                      </a:endParaRPr>
                    </a:p>
                  </a:txBody>
                  <a:tcPr/>
                </a:tc>
              </a:tr>
              <a:tr h="370840">
                <a:tc>
                  <a:txBody>
                    <a:bodyPr/>
                    <a:lstStyle/>
                    <a:p>
                      <a:pPr>
                        <a:buFont typeface="Wingdings" pitchFamily="2" charset="2"/>
                        <a:buChar char="q"/>
                      </a:pPr>
                      <a:r>
                        <a:rPr lang="en-US" sz="1600" kern="1200" baseline="0" dirty="0" smtClean="0">
                          <a:solidFill>
                            <a:srgbClr val="FFC000"/>
                          </a:solidFill>
                          <a:latin typeface="+mn-lt"/>
                          <a:ea typeface="+mn-ea"/>
                          <a:cs typeface="+mn-cs"/>
                        </a:rPr>
                        <a:t> Hand may obscure part of screen.</a:t>
                      </a:r>
                    </a:p>
                    <a:p>
                      <a:pPr>
                        <a:buFont typeface="Wingdings" pitchFamily="2" charset="2"/>
                        <a:buChar char="q"/>
                      </a:pPr>
                      <a:r>
                        <a:rPr lang="en-US" sz="1600" kern="1200" baseline="0" dirty="0" smtClean="0">
                          <a:solidFill>
                            <a:srgbClr val="FFC000"/>
                          </a:solidFill>
                          <a:latin typeface="+mn-lt"/>
                          <a:ea typeface="+mn-ea"/>
                          <a:cs typeface="+mn-cs"/>
                        </a:rPr>
                        <a:t> Requires picking it up to use.</a:t>
                      </a:r>
                    </a:p>
                    <a:p>
                      <a:pPr>
                        <a:buFont typeface="Wingdings" pitchFamily="2" charset="2"/>
                        <a:buChar char="q"/>
                      </a:pPr>
                      <a:r>
                        <a:rPr lang="en-US" sz="1600" kern="1200" baseline="0" dirty="0" smtClean="0">
                          <a:solidFill>
                            <a:srgbClr val="FFC000"/>
                          </a:solidFill>
                          <a:latin typeface="+mn-lt"/>
                          <a:ea typeface="+mn-ea"/>
                          <a:cs typeface="+mn-cs"/>
                        </a:rPr>
                        <a:t> Requires moving the hand far from the keyboard to use.</a:t>
                      </a:r>
                    </a:p>
                    <a:p>
                      <a:pPr>
                        <a:buFont typeface="Wingdings" pitchFamily="2" charset="2"/>
                        <a:buChar char="q"/>
                      </a:pPr>
                      <a:r>
                        <a:rPr lang="en-US" sz="1600" kern="1200" baseline="0" dirty="0" smtClean="0">
                          <a:solidFill>
                            <a:srgbClr val="FFC000"/>
                          </a:solidFill>
                          <a:latin typeface="+mn-lt"/>
                          <a:ea typeface="+mn-ea"/>
                          <a:cs typeface="+mn-cs"/>
                        </a:rPr>
                        <a:t> Very fatiguing to use for extended period of time.</a:t>
                      </a:r>
                    </a:p>
                  </a:txBody>
                  <a:tcPr/>
                </a:tc>
              </a:tr>
            </a:tbl>
          </a:graphicData>
        </a:graphic>
      </p:graphicFrame>
      <p:pic>
        <p:nvPicPr>
          <p:cNvPr id="10242" name="Picture 2" descr="D:\Kuliah\IMK\091001\device\T047787A.jpg"/>
          <p:cNvPicPr>
            <a:picLocks noChangeAspect="1" noChangeArrowheads="1"/>
          </p:cNvPicPr>
          <p:nvPr/>
        </p:nvPicPr>
        <p:blipFill>
          <a:blip r:embed="rId2" cstate="print"/>
          <a:srcRect/>
          <a:stretch>
            <a:fillRect/>
          </a:stretch>
        </p:blipFill>
        <p:spPr bwMode="auto">
          <a:xfrm>
            <a:off x="5392270" y="685800"/>
            <a:ext cx="3675530" cy="304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228600" y="-76200"/>
            <a:ext cx="8229600" cy="838200"/>
          </a:xfrm>
        </p:spPr>
        <p:txBody>
          <a:bodyPr/>
          <a:lstStyle/>
          <a:p>
            <a:pPr algn="l" eaLnBrk="1" hangingPunct="1"/>
            <a:r>
              <a:rPr lang="en-US" b="1" smtClean="0">
                <a:solidFill>
                  <a:srgbClr val="FFC000"/>
                </a:solidFill>
                <a:latin typeface="Rockwell" pitchFamily="18" charset="0"/>
              </a:rPr>
              <a:t>Voice</a:t>
            </a:r>
          </a:p>
        </p:txBody>
      </p:sp>
      <p:graphicFrame>
        <p:nvGraphicFramePr>
          <p:cNvPr id="5" name="Table 4"/>
          <p:cNvGraphicFramePr>
            <a:graphicFrameLocks noGrp="1"/>
          </p:cNvGraphicFramePr>
          <p:nvPr/>
        </p:nvGraphicFramePr>
        <p:xfrm>
          <a:off x="381000" y="706438"/>
          <a:ext cx="5334000" cy="741362"/>
        </p:xfrm>
        <a:graphic>
          <a:graphicData uri="http://schemas.openxmlformats.org/drawingml/2006/table">
            <a:tbl>
              <a:tblPr firstRow="1" bandRow="1">
                <a:tableStyleId>{68D230F3-CF80-4859-8CE7-A43EE81993B5}</a:tableStyleId>
              </a:tblPr>
              <a:tblGrid>
                <a:gridCol w="5334000"/>
              </a:tblGrid>
              <a:tr h="370840">
                <a:tc>
                  <a:txBody>
                    <a:bodyPr/>
                    <a:lstStyle/>
                    <a:p>
                      <a:r>
                        <a:rPr lang="en-US" dirty="0" smtClean="0">
                          <a:solidFill>
                            <a:srgbClr val="FFC000"/>
                          </a:solidFill>
                        </a:rPr>
                        <a:t>Description</a:t>
                      </a:r>
                      <a:endParaRPr lang="en-US" dirty="0">
                        <a:solidFill>
                          <a:srgbClr val="FFC000"/>
                        </a:solidFill>
                      </a:endParaRPr>
                    </a:p>
                  </a:txBody>
                  <a:tcPr/>
                </a:tc>
              </a:tr>
              <a:tr h="370840">
                <a:tc>
                  <a:txBody>
                    <a:bodyPr/>
                    <a:lstStyle/>
                    <a:p>
                      <a:pPr>
                        <a:buFont typeface="Wingdings" pitchFamily="2" charset="2"/>
                        <a:buChar char="q"/>
                      </a:pPr>
                      <a:r>
                        <a:rPr lang="en-US" sz="1800" kern="1200" baseline="0" dirty="0" smtClean="0">
                          <a:solidFill>
                            <a:srgbClr val="FFC000"/>
                          </a:solidFill>
                          <a:latin typeface="+mn-lt"/>
                          <a:ea typeface="+mn-ea"/>
                          <a:cs typeface="+mn-cs"/>
                        </a:rPr>
                        <a:t> Automatic speech recognition by the computer.</a:t>
                      </a:r>
                    </a:p>
                  </a:txBody>
                  <a:tcPr/>
                </a:tc>
              </a:tr>
            </a:tbl>
          </a:graphicData>
        </a:graphic>
      </p:graphicFrame>
      <p:graphicFrame>
        <p:nvGraphicFramePr>
          <p:cNvPr id="7" name="Table 6"/>
          <p:cNvGraphicFramePr>
            <a:graphicFrameLocks noGrp="1"/>
          </p:cNvGraphicFramePr>
          <p:nvPr/>
        </p:nvGraphicFramePr>
        <p:xfrm>
          <a:off x="381000" y="1828800"/>
          <a:ext cx="5410200" cy="1285875"/>
        </p:xfrm>
        <a:graphic>
          <a:graphicData uri="http://schemas.openxmlformats.org/drawingml/2006/table">
            <a:tbl>
              <a:tblPr firstRow="1" bandRow="1">
                <a:tableStyleId>{68D230F3-CF80-4859-8CE7-A43EE81993B5}</a:tableStyleId>
              </a:tblPr>
              <a:tblGrid>
                <a:gridCol w="5410200"/>
              </a:tblGrid>
              <a:tr h="370840">
                <a:tc>
                  <a:txBody>
                    <a:bodyPr/>
                    <a:lstStyle/>
                    <a:p>
                      <a:pPr>
                        <a:buFont typeface="Wingdings" pitchFamily="2" charset="2"/>
                        <a:buNone/>
                      </a:pPr>
                      <a:r>
                        <a:rPr lang="en-US" dirty="0" smtClean="0">
                          <a:solidFill>
                            <a:srgbClr val="FFC000"/>
                          </a:solidFill>
                        </a:rPr>
                        <a:t>Advantages</a:t>
                      </a:r>
                      <a:endParaRPr lang="en-US" dirty="0">
                        <a:solidFill>
                          <a:srgbClr val="FFC000"/>
                        </a:solidFill>
                      </a:endParaRPr>
                    </a:p>
                  </a:txBody>
                  <a:tcPr/>
                </a:tc>
              </a:tr>
              <a:tr h="370840">
                <a:tc>
                  <a:txBody>
                    <a:bodyPr/>
                    <a:lstStyle/>
                    <a:p>
                      <a:pPr>
                        <a:buFont typeface="Wingdings" pitchFamily="2" charset="2"/>
                        <a:buChar char="q"/>
                      </a:pPr>
                      <a:r>
                        <a:rPr lang="en-US" sz="1800" kern="1200" baseline="0" dirty="0" smtClean="0">
                          <a:solidFill>
                            <a:srgbClr val="FFC000"/>
                          </a:solidFill>
                          <a:latin typeface="+mn-lt"/>
                          <a:ea typeface="+mn-ea"/>
                          <a:cs typeface="+mn-cs"/>
                        </a:rPr>
                        <a:t> Simple and direct.</a:t>
                      </a:r>
                    </a:p>
                    <a:p>
                      <a:pPr>
                        <a:buFont typeface="Wingdings" pitchFamily="2" charset="2"/>
                        <a:buChar char="q"/>
                      </a:pPr>
                      <a:r>
                        <a:rPr lang="en-US" sz="1800" kern="1200" baseline="0" dirty="0" smtClean="0">
                          <a:solidFill>
                            <a:srgbClr val="FFC000"/>
                          </a:solidFill>
                          <a:latin typeface="+mn-lt"/>
                          <a:ea typeface="+mn-ea"/>
                          <a:cs typeface="+mn-cs"/>
                        </a:rPr>
                        <a:t> Useful for people who cannot use a keyboard.</a:t>
                      </a:r>
                    </a:p>
                    <a:p>
                      <a:pPr>
                        <a:buFont typeface="Wingdings" pitchFamily="2" charset="2"/>
                        <a:buChar char="q"/>
                      </a:pPr>
                      <a:r>
                        <a:rPr lang="en-US" sz="1800" kern="1200" baseline="0" dirty="0" smtClean="0">
                          <a:solidFill>
                            <a:srgbClr val="FFC000"/>
                          </a:solidFill>
                          <a:latin typeface="+mn-lt"/>
                          <a:ea typeface="+mn-ea"/>
                          <a:cs typeface="+mn-cs"/>
                        </a:rPr>
                        <a:t> Useful when the user’s hands are occupied.</a:t>
                      </a:r>
                    </a:p>
                  </a:txBody>
                  <a:tcPr/>
                </a:tc>
              </a:tr>
            </a:tbl>
          </a:graphicData>
        </a:graphic>
      </p:graphicFrame>
      <p:graphicFrame>
        <p:nvGraphicFramePr>
          <p:cNvPr id="8" name="Table 7"/>
          <p:cNvGraphicFramePr>
            <a:graphicFrameLocks noGrp="1"/>
          </p:cNvGraphicFramePr>
          <p:nvPr/>
        </p:nvGraphicFramePr>
        <p:xfrm>
          <a:off x="381000" y="3505200"/>
          <a:ext cx="8686800" cy="2108200"/>
        </p:xfrm>
        <a:graphic>
          <a:graphicData uri="http://schemas.openxmlformats.org/drawingml/2006/table">
            <a:tbl>
              <a:tblPr firstRow="1" firstCol="1" bandRow="1">
                <a:tableStyleId>{68D230F3-CF80-4859-8CE7-A43EE81993B5}</a:tableStyleId>
              </a:tblPr>
              <a:tblGrid>
                <a:gridCol w="8686800"/>
              </a:tblGrid>
              <a:tr h="370840">
                <a:tc>
                  <a:txBody>
                    <a:bodyPr/>
                    <a:lstStyle/>
                    <a:p>
                      <a:r>
                        <a:rPr lang="en-US" dirty="0" smtClean="0">
                          <a:solidFill>
                            <a:srgbClr val="FFC000"/>
                          </a:solidFill>
                        </a:rPr>
                        <a:t>Disadvantages</a:t>
                      </a:r>
                      <a:endParaRPr lang="en-US" dirty="0">
                        <a:solidFill>
                          <a:srgbClr val="FFC000"/>
                        </a:solidFill>
                      </a:endParaRPr>
                    </a:p>
                  </a:txBody>
                  <a:tcPr/>
                </a:tc>
              </a:tr>
              <a:tr h="370840">
                <a:tc>
                  <a:txBody>
                    <a:bodyPr/>
                    <a:lstStyle/>
                    <a:p>
                      <a:pPr>
                        <a:buFont typeface="Wingdings" pitchFamily="2" charset="2"/>
                        <a:buChar char="q"/>
                      </a:pPr>
                      <a:r>
                        <a:rPr lang="en-US" sz="1800" b="1" kern="1200" baseline="0" dirty="0" smtClean="0">
                          <a:solidFill>
                            <a:srgbClr val="FFC000"/>
                          </a:solidFill>
                          <a:latin typeface="+mn-lt"/>
                          <a:ea typeface="+mn-ea"/>
                          <a:cs typeface="+mn-cs"/>
                        </a:rPr>
                        <a:t> High error rates because of difficulties in</a:t>
                      </a:r>
                    </a:p>
                    <a:p>
                      <a:pPr>
                        <a:buFont typeface="Wingdings" pitchFamily="2" charset="2"/>
                        <a:buNone/>
                      </a:pPr>
                      <a:r>
                        <a:rPr lang="en-US" sz="1800" b="1" kern="1200" baseline="0" dirty="0" smtClean="0">
                          <a:solidFill>
                            <a:srgbClr val="FFC000"/>
                          </a:solidFill>
                          <a:latin typeface="+mn-lt"/>
                          <a:ea typeface="+mn-ea"/>
                          <a:cs typeface="+mn-cs"/>
                        </a:rPr>
                        <a:t>        • Recognizing boundaries between spoken words.</a:t>
                      </a:r>
                    </a:p>
                    <a:p>
                      <a:pPr>
                        <a:buFont typeface="Wingdings" pitchFamily="2" charset="2"/>
                        <a:buNone/>
                      </a:pPr>
                      <a:r>
                        <a:rPr lang="en-US" sz="1800" b="1" kern="1200" baseline="0" dirty="0" smtClean="0">
                          <a:solidFill>
                            <a:srgbClr val="FFC000"/>
                          </a:solidFill>
                          <a:latin typeface="+mn-lt"/>
                          <a:ea typeface="+mn-ea"/>
                          <a:cs typeface="+mn-cs"/>
                        </a:rPr>
                        <a:t>        • Blurred word boundaries because of normal speech patterns.</a:t>
                      </a:r>
                    </a:p>
                    <a:p>
                      <a:pPr>
                        <a:buFont typeface="Wingdings" pitchFamily="2" charset="2"/>
                        <a:buChar char="q"/>
                      </a:pPr>
                      <a:r>
                        <a:rPr lang="en-US" sz="1800" b="1" kern="1200" baseline="0" dirty="0" smtClean="0">
                          <a:solidFill>
                            <a:srgbClr val="FFC000"/>
                          </a:solidFill>
                          <a:latin typeface="+mn-lt"/>
                          <a:ea typeface="+mn-ea"/>
                          <a:cs typeface="+mn-cs"/>
                        </a:rPr>
                        <a:t> Slower throughput than with typing.</a:t>
                      </a:r>
                    </a:p>
                    <a:p>
                      <a:pPr>
                        <a:buFont typeface="Wingdings" pitchFamily="2" charset="2"/>
                        <a:buChar char="q"/>
                      </a:pPr>
                      <a:r>
                        <a:rPr lang="en-US" sz="1800" b="1" kern="1200" baseline="0" dirty="0" smtClean="0">
                          <a:solidFill>
                            <a:srgbClr val="FFC000"/>
                          </a:solidFill>
                          <a:latin typeface="+mn-lt"/>
                          <a:ea typeface="+mn-ea"/>
                          <a:cs typeface="+mn-cs"/>
                        </a:rPr>
                        <a:t> Difficult to use in noisy environments.</a:t>
                      </a:r>
                    </a:p>
                    <a:p>
                      <a:pPr>
                        <a:buFont typeface="Wingdings" pitchFamily="2" charset="2"/>
                        <a:buChar char="q"/>
                      </a:pPr>
                      <a:r>
                        <a:rPr lang="en-US" sz="1800" b="1" kern="1200" baseline="0" dirty="0" smtClean="0">
                          <a:solidFill>
                            <a:srgbClr val="FFC000"/>
                          </a:solidFill>
                          <a:latin typeface="+mn-lt"/>
                          <a:ea typeface="+mn-ea"/>
                          <a:cs typeface="+mn-cs"/>
                        </a:rPr>
                        <a:t> Impractical to use in quiet environments.</a:t>
                      </a:r>
                    </a:p>
                  </a:txBody>
                  <a:tcPr/>
                </a:tc>
              </a:tr>
            </a:tbl>
          </a:graphicData>
        </a:graphic>
      </p:graphicFrame>
      <p:pic>
        <p:nvPicPr>
          <p:cNvPr id="11266" name="Picture 2" descr="D:\Kuliah\IMK\091001\device\active-sound-isolation-speaker2.jpg"/>
          <p:cNvPicPr>
            <a:picLocks noChangeAspect="1" noChangeArrowheads="1"/>
          </p:cNvPicPr>
          <p:nvPr/>
        </p:nvPicPr>
        <p:blipFill>
          <a:blip r:embed="rId2" cstate="print"/>
          <a:srcRect/>
          <a:stretch>
            <a:fillRect/>
          </a:stretch>
        </p:blipFill>
        <p:spPr bwMode="auto">
          <a:xfrm>
            <a:off x="5943600" y="685800"/>
            <a:ext cx="3078404" cy="2743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76200"/>
            <a:ext cx="8229600" cy="838200"/>
          </a:xfrm>
        </p:spPr>
        <p:txBody>
          <a:bodyPr/>
          <a:lstStyle/>
          <a:p>
            <a:pPr algn="l" eaLnBrk="1" hangingPunct="1"/>
            <a:r>
              <a:rPr lang="en-US" b="1" smtClean="0">
                <a:solidFill>
                  <a:srgbClr val="FFC000"/>
                </a:solidFill>
                <a:latin typeface="Rockwell" pitchFamily="18" charset="0"/>
              </a:rPr>
              <a:t>Mouse</a:t>
            </a:r>
          </a:p>
        </p:txBody>
      </p:sp>
      <p:graphicFrame>
        <p:nvGraphicFramePr>
          <p:cNvPr id="5" name="Table 4"/>
          <p:cNvGraphicFramePr>
            <a:graphicFrameLocks noGrp="1"/>
          </p:cNvGraphicFramePr>
          <p:nvPr/>
        </p:nvGraphicFramePr>
        <p:xfrm>
          <a:off x="457200" y="665163"/>
          <a:ext cx="4343400" cy="1925637"/>
        </p:xfrm>
        <a:graphic>
          <a:graphicData uri="http://schemas.openxmlformats.org/drawingml/2006/table">
            <a:tbl>
              <a:tblPr firstRow="1" bandRow="1">
                <a:tableStyleId>{68D230F3-CF80-4859-8CE7-A43EE81993B5}</a:tableStyleId>
              </a:tblPr>
              <a:tblGrid>
                <a:gridCol w="4343400"/>
              </a:tblGrid>
              <a:tr h="370840">
                <a:tc>
                  <a:txBody>
                    <a:bodyPr/>
                    <a:lstStyle/>
                    <a:p>
                      <a:r>
                        <a:rPr lang="en-US" sz="1600" dirty="0" smtClean="0">
                          <a:solidFill>
                            <a:srgbClr val="FFC000"/>
                          </a:solidFill>
                        </a:rPr>
                        <a:t>Description</a:t>
                      </a:r>
                      <a:endParaRPr lang="en-US" sz="1600" dirty="0">
                        <a:solidFill>
                          <a:srgbClr val="FFC000"/>
                        </a:solidFill>
                      </a:endParaRPr>
                    </a:p>
                  </a:txBody>
                  <a:tcPr/>
                </a:tc>
              </a:tr>
              <a:tr h="370840">
                <a:tc>
                  <a:txBody>
                    <a:bodyPr/>
                    <a:lstStyle/>
                    <a:p>
                      <a:pPr>
                        <a:buFont typeface="Wingdings" pitchFamily="2" charset="2"/>
                        <a:buChar char="q"/>
                      </a:pPr>
                      <a:r>
                        <a:rPr lang="en-US" sz="1600" kern="1200" baseline="0" dirty="0" smtClean="0">
                          <a:solidFill>
                            <a:srgbClr val="FFC000"/>
                          </a:solidFill>
                          <a:latin typeface="+mn-lt"/>
                          <a:ea typeface="+mn-ea"/>
                          <a:cs typeface="+mn-cs"/>
                        </a:rPr>
                        <a:t> </a:t>
                      </a:r>
                      <a:r>
                        <a:rPr lang="en-US" sz="1600" kern="1200" baseline="0" dirty="0" err="1" smtClean="0">
                          <a:solidFill>
                            <a:srgbClr val="FFC000"/>
                          </a:solidFill>
                          <a:latin typeface="+mn-lt"/>
                          <a:ea typeface="+mn-ea"/>
                          <a:cs typeface="+mn-cs"/>
                        </a:rPr>
                        <a:t>Arectangular</a:t>
                      </a:r>
                      <a:r>
                        <a:rPr lang="en-US" sz="1600" kern="1200" baseline="0" dirty="0" smtClean="0">
                          <a:solidFill>
                            <a:srgbClr val="FFC000"/>
                          </a:solidFill>
                          <a:latin typeface="+mn-lt"/>
                          <a:ea typeface="+mn-ea"/>
                          <a:cs typeface="+mn-cs"/>
                        </a:rPr>
                        <a:t> or dome-shaped, movable, desktop control containing from one to three buttons used to manipulate objects and information on the screen.</a:t>
                      </a:r>
                    </a:p>
                    <a:p>
                      <a:pPr>
                        <a:buFont typeface="Wingdings" pitchFamily="2" charset="2"/>
                        <a:buChar char="q"/>
                      </a:pPr>
                      <a:r>
                        <a:rPr lang="en-US" sz="1600" kern="1200" baseline="0" dirty="0" smtClean="0">
                          <a:solidFill>
                            <a:srgbClr val="FFC000"/>
                          </a:solidFill>
                          <a:latin typeface="+mn-lt"/>
                          <a:ea typeface="+mn-ea"/>
                          <a:cs typeface="+mn-cs"/>
                        </a:rPr>
                        <a:t> Movement of screen pointer mimics the mouse movement.</a:t>
                      </a:r>
                    </a:p>
                  </a:txBody>
                  <a:tcPr/>
                </a:tc>
              </a:tr>
            </a:tbl>
          </a:graphicData>
        </a:graphic>
      </p:graphicFrame>
      <p:graphicFrame>
        <p:nvGraphicFramePr>
          <p:cNvPr id="7" name="Table 6"/>
          <p:cNvGraphicFramePr>
            <a:graphicFrameLocks noGrp="1"/>
          </p:cNvGraphicFramePr>
          <p:nvPr/>
        </p:nvGraphicFramePr>
        <p:xfrm>
          <a:off x="457200" y="2590800"/>
          <a:ext cx="4343400" cy="1925638"/>
        </p:xfrm>
        <a:graphic>
          <a:graphicData uri="http://schemas.openxmlformats.org/drawingml/2006/table">
            <a:tbl>
              <a:tblPr firstRow="1" bandRow="1">
                <a:tableStyleId>{68D230F3-CF80-4859-8CE7-A43EE81993B5}</a:tableStyleId>
              </a:tblPr>
              <a:tblGrid>
                <a:gridCol w="4343400"/>
              </a:tblGrid>
              <a:tr h="370840">
                <a:tc>
                  <a:txBody>
                    <a:bodyPr/>
                    <a:lstStyle/>
                    <a:p>
                      <a:pPr>
                        <a:buFont typeface="Wingdings" pitchFamily="2" charset="2"/>
                        <a:buNone/>
                      </a:pPr>
                      <a:r>
                        <a:rPr lang="en-US" sz="1600" dirty="0" smtClean="0">
                          <a:solidFill>
                            <a:srgbClr val="FFC000"/>
                          </a:solidFill>
                        </a:rPr>
                        <a:t>Advantages</a:t>
                      </a:r>
                      <a:endParaRPr lang="en-US" sz="1600" dirty="0">
                        <a:solidFill>
                          <a:srgbClr val="FFC000"/>
                        </a:solidFill>
                      </a:endParaRPr>
                    </a:p>
                  </a:txBody>
                  <a:tcPr/>
                </a:tc>
              </a:tr>
              <a:tr h="370840">
                <a:tc>
                  <a:txBody>
                    <a:bodyPr/>
                    <a:lstStyle/>
                    <a:p>
                      <a:pPr>
                        <a:buFont typeface="Wingdings" pitchFamily="2" charset="2"/>
                        <a:buChar char="q"/>
                      </a:pPr>
                      <a:r>
                        <a:rPr lang="en-US" sz="1600" kern="1200" baseline="0" dirty="0" smtClean="0">
                          <a:solidFill>
                            <a:srgbClr val="FFC000"/>
                          </a:solidFill>
                          <a:latin typeface="+mn-lt"/>
                          <a:ea typeface="+mn-ea"/>
                          <a:cs typeface="+mn-cs"/>
                        </a:rPr>
                        <a:t> Direct relationship between hand and pointer movement in terms of direction, distance, and speed.</a:t>
                      </a:r>
                    </a:p>
                    <a:p>
                      <a:pPr>
                        <a:buFont typeface="Wingdings" pitchFamily="2" charset="2"/>
                        <a:buChar char="q"/>
                      </a:pPr>
                      <a:r>
                        <a:rPr lang="en-US" sz="1600" kern="1200" baseline="0" dirty="0" smtClean="0">
                          <a:solidFill>
                            <a:srgbClr val="FFC000"/>
                          </a:solidFill>
                          <a:latin typeface="+mn-lt"/>
                          <a:ea typeface="+mn-ea"/>
                          <a:cs typeface="+mn-cs"/>
                        </a:rPr>
                        <a:t> Permits a comfortable hand resting position.</a:t>
                      </a:r>
                    </a:p>
                    <a:p>
                      <a:pPr>
                        <a:buFont typeface="Wingdings" pitchFamily="2" charset="2"/>
                        <a:buChar char="q"/>
                      </a:pPr>
                      <a:r>
                        <a:rPr lang="en-US" sz="1600" kern="1200" baseline="0" dirty="0" smtClean="0">
                          <a:solidFill>
                            <a:srgbClr val="FFC000"/>
                          </a:solidFill>
                          <a:latin typeface="+mn-lt"/>
                          <a:ea typeface="+mn-ea"/>
                          <a:cs typeface="+mn-cs"/>
                        </a:rPr>
                        <a:t> Selection mechanisms are included on mouse.</a:t>
                      </a:r>
                    </a:p>
                    <a:p>
                      <a:pPr>
                        <a:buFont typeface="Wingdings" pitchFamily="2" charset="2"/>
                        <a:buChar char="q"/>
                      </a:pPr>
                      <a:r>
                        <a:rPr lang="en-US" sz="1600" kern="1200" baseline="0" dirty="0" smtClean="0">
                          <a:solidFill>
                            <a:srgbClr val="FFC000"/>
                          </a:solidFill>
                          <a:latin typeface="+mn-lt"/>
                          <a:ea typeface="+mn-ea"/>
                          <a:cs typeface="+mn-cs"/>
                        </a:rPr>
                        <a:t> Does not obscure vision of the screen.</a:t>
                      </a:r>
                    </a:p>
                  </a:txBody>
                  <a:tcPr/>
                </a:tc>
              </a:tr>
            </a:tbl>
          </a:graphicData>
        </a:graphic>
      </p:graphicFrame>
      <p:graphicFrame>
        <p:nvGraphicFramePr>
          <p:cNvPr id="8" name="Table 7"/>
          <p:cNvGraphicFramePr>
            <a:graphicFrameLocks noGrp="1"/>
          </p:cNvGraphicFramePr>
          <p:nvPr/>
        </p:nvGraphicFramePr>
        <p:xfrm>
          <a:off x="457200" y="4724400"/>
          <a:ext cx="8305800" cy="1681163"/>
        </p:xfrm>
        <a:graphic>
          <a:graphicData uri="http://schemas.openxmlformats.org/drawingml/2006/table">
            <a:tbl>
              <a:tblPr firstCol="1" lastRow="1" bandRow="1">
                <a:tableStyleId>{68D230F3-CF80-4859-8CE7-A43EE81993B5}</a:tableStyleId>
              </a:tblPr>
              <a:tblGrid>
                <a:gridCol w="8305800"/>
              </a:tblGrid>
              <a:tr h="370840">
                <a:tc>
                  <a:txBody>
                    <a:bodyPr/>
                    <a:lstStyle/>
                    <a:p>
                      <a:r>
                        <a:rPr lang="en-US" sz="1600" dirty="0" smtClean="0">
                          <a:solidFill>
                            <a:srgbClr val="FFC000"/>
                          </a:solidFill>
                        </a:rPr>
                        <a:t>Disadvantages</a:t>
                      </a:r>
                      <a:endParaRPr lang="en-US" sz="1600" dirty="0">
                        <a:solidFill>
                          <a:srgbClr val="FFC000"/>
                        </a:solidFill>
                      </a:endParaRPr>
                    </a:p>
                  </a:txBody>
                  <a:tcPr/>
                </a:tc>
              </a:tr>
              <a:tr h="370840">
                <a:tc>
                  <a:txBody>
                    <a:bodyPr/>
                    <a:lstStyle/>
                    <a:p>
                      <a:pPr>
                        <a:buFont typeface="Wingdings" pitchFamily="2" charset="2"/>
                        <a:buChar char="q"/>
                      </a:pPr>
                      <a:r>
                        <a:rPr lang="en-US" sz="1600" b="1" kern="1200" baseline="0" dirty="0" smtClean="0">
                          <a:solidFill>
                            <a:srgbClr val="FFC000"/>
                          </a:solidFill>
                          <a:latin typeface="+mn-lt"/>
                          <a:ea typeface="+mn-ea"/>
                          <a:cs typeface="+mn-cs"/>
                        </a:rPr>
                        <a:t> Movement is indirect, in a plane different from screen.</a:t>
                      </a:r>
                    </a:p>
                    <a:p>
                      <a:pPr>
                        <a:buFont typeface="Wingdings" pitchFamily="2" charset="2"/>
                        <a:buChar char="q"/>
                      </a:pPr>
                      <a:r>
                        <a:rPr lang="en-US" sz="1600" b="1" kern="1200" baseline="0" dirty="0" smtClean="0">
                          <a:solidFill>
                            <a:srgbClr val="FFC000"/>
                          </a:solidFill>
                          <a:latin typeface="+mn-lt"/>
                          <a:ea typeface="+mn-ea"/>
                          <a:cs typeface="+mn-cs"/>
                        </a:rPr>
                        <a:t> Requires hand to be removed from keyboard.</a:t>
                      </a:r>
                    </a:p>
                    <a:p>
                      <a:pPr>
                        <a:buFont typeface="Wingdings" pitchFamily="2" charset="2"/>
                        <a:buChar char="q"/>
                      </a:pPr>
                      <a:r>
                        <a:rPr lang="en-US" sz="1600" b="1" kern="1200" baseline="0" dirty="0" smtClean="0">
                          <a:solidFill>
                            <a:srgbClr val="FFC000"/>
                          </a:solidFill>
                          <a:latin typeface="+mn-lt"/>
                          <a:ea typeface="+mn-ea"/>
                          <a:cs typeface="+mn-cs"/>
                        </a:rPr>
                        <a:t> Requires additional desk space.</a:t>
                      </a:r>
                    </a:p>
                    <a:p>
                      <a:pPr>
                        <a:buFont typeface="Wingdings" pitchFamily="2" charset="2"/>
                        <a:buChar char="q"/>
                      </a:pPr>
                      <a:r>
                        <a:rPr lang="en-US" sz="1600" b="1" kern="1200" baseline="0" dirty="0" smtClean="0">
                          <a:solidFill>
                            <a:srgbClr val="FFC000"/>
                          </a:solidFill>
                          <a:latin typeface="+mn-lt"/>
                          <a:ea typeface="+mn-ea"/>
                          <a:cs typeface="+mn-cs"/>
                        </a:rPr>
                        <a:t> May require long movement distances.</a:t>
                      </a:r>
                    </a:p>
                    <a:p>
                      <a:pPr>
                        <a:buFont typeface="Wingdings" pitchFamily="2" charset="2"/>
                        <a:buChar char="q"/>
                      </a:pPr>
                      <a:r>
                        <a:rPr lang="en-US" sz="1600" b="1" kern="1200" baseline="0" dirty="0" smtClean="0">
                          <a:solidFill>
                            <a:srgbClr val="FFC000"/>
                          </a:solidFill>
                          <a:latin typeface="+mn-lt"/>
                          <a:ea typeface="+mn-ea"/>
                          <a:cs typeface="+mn-cs"/>
                        </a:rPr>
                        <a:t> Requires a degree of eye-hand coordination.</a:t>
                      </a:r>
                    </a:p>
                  </a:txBody>
                  <a:tcPr/>
                </a:tc>
              </a:tr>
            </a:tbl>
          </a:graphicData>
        </a:graphic>
      </p:graphicFrame>
      <p:pic>
        <p:nvPicPr>
          <p:cNvPr id="12290" name="Picture 2" descr="D:\Kuliah\IMK\091001\device\microsoft-wireless-mouse-5000.jpg"/>
          <p:cNvPicPr>
            <a:picLocks noChangeAspect="1" noChangeArrowheads="1"/>
          </p:cNvPicPr>
          <p:nvPr/>
        </p:nvPicPr>
        <p:blipFill>
          <a:blip r:embed="rId2" cstate="print"/>
          <a:srcRect/>
          <a:stretch>
            <a:fillRect/>
          </a:stretch>
        </p:blipFill>
        <p:spPr bwMode="auto">
          <a:xfrm>
            <a:off x="5105400" y="609600"/>
            <a:ext cx="3721954" cy="365759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410" name="Picture 2" descr="D:\Kuliah\IMK\091001\device\_45280115_touch_512_288.jpg"/>
          <p:cNvPicPr>
            <a:picLocks noChangeAspect="1" noChangeArrowheads="1"/>
          </p:cNvPicPr>
          <p:nvPr/>
        </p:nvPicPr>
        <p:blipFill>
          <a:blip r:embed="rId2"/>
          <a:srcRect/>
          <a:stretch>
            <a:fillRect/>
          </a:stretch>
        </p:blipFill>
        <p:spPr bwMode="auto">
          <a:xfrm>
            <a:off x="0" y="762000"/>
            <a:ext cx="9144000" cy="4043363"/>
          </a:xfrm>
          <a:prstGeom prst="rect">
            <a:avLst/>
          </a:prstGeom>
          <a:noFill/>
          <a:ln w="9525">
            <a:noFill/>
            <a:miter lim="800000"/>
            <a:headEnd/>
            <a:tailEnd/>
          </a:ln>
        </p:spPr>
      </p:pic>
      <p:sp>
        <p:nvSpPr>
          <p:cNvPr id="9" name="Rectangle 8"/>
          <p:cNvSpPr/>
          <p:nvPr/>
        </p:nvSpPr>
        <p:spPr>
          <a:xfrm>
            <a:off x="-228600" y="1600200"/>
            <a:ext cx="5257800" cy="3276600"/>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2" name="Title 1"/>
          <p:cNvSpPr>
            <a:spLocks noGrp="1"/>
          </p:cNvSpPr>
          <p:nvPr>
            <p:ph type="title"/>
          </p:nvPr>
        </p:nvSpPr>
        <p:spPr>
          <a:xfrm>
            <a:off x="76200" y="76200"/>
            <a:ext cx="8229600" cy="838200"/>
          </a:xfrm>
        </p:spPr>
        <p:txBody>
          <a:bodyPr/>
          <a:lstStyle/>
          <a:p>
            <a:pPr algn="l" eaLnBrk="1" hangingPunct="1"/>
            <a:r>
              <a:rPr lang="en-US" b="1" smtClean="0">
                <a:solidFill>
                  <a:srgbClr val="FFC000"/>
                </a:solidFill>
                <a:latin typeface="Rockwell" pitchFamily="18" charset="0"/>
              </a:rPr>
              <a:t>Mouse</a:t>
            </a:r>
          </a:p>
        </p:txBody>
      </p:sp>
      <p:graphicFrame>
        <p:nvGraphicFramePr>
          <p:cNvPr id="6" name="Table 5"/>
          <p:cNvGraphicFramePr>
            <a:graphicFrameLocks noGrp="1"/>
          </p:cNvGraphicFramePr>
          <p:nvPr/>
        </p:nvGraphicFramePr>
        <p:xfrm>
          <a:off x="304800" y="2286000"/>
          <a:ext cx="4648200" cy="1925638"/>
        </p:xfrm>
        <a:graphic>
          <a:graphicData uri="http://schemas.openxmlformats.org/drawingml/2006/table">
            <a:tbl>
              <a:tblPr firstRow="1" bandRow="1">
                <a:tableStyleId>{68D230F3-CF80-4859-8CE7-A43EE81993B5}</a:tableStyleId>
              </a:tblPr>
              <a:tblGrid>
                <a:gridCol w="4648200"/>
              </a:tblGrid>
              <a:tr h="370840">
                <a:tc>
                  <a:txBody>
                    <a:bodyPr/>
                    <a:lstStyle/>
                    <a:p>
                      <a:r>
                        <a:rPr lang="en-US" sz="1600" dirty="0" smtClean="0">
                          <a:solidFill>
                            <a:srgbClr val="FFC000"/>
                          </a:solidFill>
                        </a:rPr>
                        <a:t>Mouse Usage Guidelines</a:t>
                      </a:r>
                      <a:endParaRPr lang="en-US" sz="1600" dirty="0">
                        <a:solidFill>
                          <a:srgbClr val="FFC000"/>
                        </a:solidFill>
                      </a:endParaRPr>
                    </a:p>
                  </a:txBody>
                  <a:tcPr/>
                </a:tc>
              </a:tr>
              <a:tr h="370840">
                <a:tc>
                  <a:txBody>
                    <a:bodyPr/>
                    <a:lstStyle/>
                    <a:p>
                      <a:pPr>
                        <a:buFont typeface="Wingdings" pitchFamily="2" charset="2"/>
                        <a:buChar char="q"/>
                      </a:pPr>
                      <a:r>
                        <a:rPr lang="en-US" sz="1600" kern="1200" baseline="0" dirty="0" smtClean="0">
                          <a:solidFill>
                            <a:srgbClr val="FFC000"/>
                          </a:solidFill>
                          <a:latin typeface="+mn-lt"/>
                          <a:ea typeface="+mn-ea"/>
                          <a:cs typeface="+mn-cs"/>
                        </a:rPr>
                        <a:t> Provide a “hot zone” around small or thin objects that might require extremely fine  mouse positioning.</a:t>
                      </a:r>
                    </a:p>
                    <a:p>
                      <a:pPr>
                        <a:buFont typeface="Wingdings" pitchFamily="2" charset="2"/>
                        <a:buChar char="q"/>
                      </a:pPr>
                      <a:r>
                        <a:rPr lang="en-US" sz="1600" kern="1200" baseline="0" dirty="0" smtClean="0">
                          <a:solidFill>
                            <a:srgbClr val="FFC000"/>
                          </a:solidFill>
                          <a:latin typeface="+mn-lt"/>
                          <a:ea typeface="+mn-ea"/>
                          <a:cs typeface="+mn-cs"/>
                        </a:rPr>
                        <a:t> Never use double-clicks or double-drags as the only means of carrying out essential operations.</a:t>
                      </a:r>
                    </a:p>
                    <a:p>
                      <a:pPr>
                        <a:buFont typeface="Wingdings" pitchFamily="2" charset="2"/>
                        <a:buChar char="q"/>
                      </a:pPr>
                      <a:r>
                        <a:rPr lang="en-US" sz="1600" kern="1200" baseline="0" dirty="0" smtClean="0">
                          <a:solidFill>
                            <a:srgbClr val="FFC000"/>
                          </a:solidFill>
                          <a:latin typeface="+mn-lt"/>
                          <a:ea typeface="+mn-ea"/>
                          <a:cs typeface="+mn-cs"/>
                        </a:rPr>
                        <a:t> Do not use mouse plus keystroke combinations.</a:t>
                      </a:r>
                    </a:p>
                    <a:p>
                      <a:pPr>
                        <a:buFont typeface="Wingdings" pitchFamily="2" charset="2"/>
                        <a:buChar char="q"/>
                      </a:pPr>
                      <a:r>
                        <a:rPr lang="en-US" sz="1600" kern="1200" baseline="0" dirty="0" smtClean="0">
                          <a:solidFill>
                            <a:srgbClr val="FFC000"/>
                          </a:solidFill>
                          <a:latin typeface="+mn-lt"/>
                          <a:ea typeface="+mn-ea"/>
                          <a:cs typeface="+mn-cs"/>
                        </a:rPr>
                        <a:t> Do not require a person to point at a moving target</a:t>
                      </a:r>
                    </a:p>
                  </a:txBody>
                  <a:tcPr/>
                </a:tc>
              </a:tr>
            </a:tbl>
          </a:graphicData>
        </a:graphic>
      </p:graphicFrame>
      <p:pic>
        <p:nvPicPr>
          <p:cNvPr id="12290" name="Picture 2" descr="D:\Kuliah\IMK\091001\device\microsoft-wireless-mouse-5000.jpg"/>
          <p:cNvPicPr>
            <a:picLocks noChangeAspect="1" noChangeArrowheads="1"/>
          </p:cNvPicPr>
          <p:nvPr/>
        </p:nvPicPr>
        <p:blipFill>
          <a:blip r:embed="rId3" cstate="print"/>
          <a:srcRect/>
          <a:stretch>
            <a:fillRect/>
          </a:stretch>
        </p:blipFill>
        <p:spPr bwMode="auto">
          <a:xfrm>
            <a:off x="4953000" y="1600200"/>
            <a:ext cx="3721954" cy="365759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76200" y="0"/>
            <a:ext cx="8229600" cy="838200"/>
          </a:xfrm>
        </p:spPr>
        <p:txBody>
          <a:bodyPr/>
          <a:lstStyle/>
          <a:p>
            <a:pPr algn="l" eaLnBrk="1" hangingPunct="1"/>
            <a:r>
              <a:rPr lang="en-US" b="1" smtClean="0">
                <a:solidFill>
                  <a:srgbClr val="FFC000"/>
                </a:solidFill>
                <a:latin typeface="Rockwell" pitchFamily="18" charset="0"/>
              </a:rPr>
              <a:t>Keyboard</a:t>
            </a:r>
          </a:p>
        </p:txBody>
      </p:sp>
      <p:graphicFrame>
        <p:nvGraphicFramePr>
          <p:cNvPr id="5" name="Table 4"/>
          <p:cNvGraphicFramePr>
            <a:graphicFrameLocks noGrp="1"/>
          </p:cNvGraphicFramePr>
          <p:nvPr/>
        </p:nvGraphicFramePr>
        <p:xfrm>
          <a:off x="0" y="782638"/>
          <a:ext cx="5791200" cy="741680"/>
        </p:xfrm>
        <a:graphic>
          <a:graphicData uri="http://schemas.openxmlformats.org/drawingml/2006/table">
            <a:tbl>
              <a:tblPr firstRow="1" bandRow="1">
                <a:tableStyleId>{68D230F3-CF80-4859-8CE7-A43EE81993B5}</a:tableStyleId>
              </a:tblPr>
              <a:tblGrid>
                <a:gridCol w="5791200"/>
              </a:tblGrid>
              <a:tr h="370840">
                <a:tc>
                  <a:txBody>
                    <a:bodyPr/>
                    <a:lstStyle/>
                    <a:p>
                      <a:r>
                        <a:rPr lang="en-US" sz="1600" dirty="0" smtClean="0">
                          <a:solidFill>
                            <a:srgbClr val="FFC000"/>
                          </a:solidFill>
                        </a:rPr>
                        <a:t>Description</a:t>
                      </a:r>
                      <a:endParaRPr lang="en-US" sz="1600" dirty="0">
                        <a:solidFill>
                          <a:srgbClr val="FFC000"/>
                        </a:solidFill>
                      </a:endParaRPr>
                    </a:p>
                  </a:txBody>
                  <a:tcPr/>
                </a:tc>
              </a:tr>
              <a:tr h="370840">
                <a:tc>
                  <a:txBody>
                    <a:bodyPr/>
                    <a:lstStyle/>
                    <a:p>
                      <a:pPr>
                        <a:buFont typeface="Wingdings" pitchFamily="2" charset="2"/>
                        <a:buChar char="q"/>
                      </a:pPr>
                      <a:r>
                        <a:rPr lang="en-US" sz="1600" kern="1200" baseline="0" dirty="0" smtClean="0">
                          <a:solidFill>
                            <a:srgbClr val="FFC000"/>
                          </a:solidFill>
                          <a:latin typeface="+mn-lt"/>
                          <a:ea typeface="+mn-ea"/>
                          <a:cs typeface="+mn-cs"/>
                        </a:rPr>
                        <a:t> Standard typewriter keyboard and cursor movement keys.</a:t>
                      </a:r>
                    </a:p>
                  </a:txBody>
                  <a:tcPr/>
                </a:tc>
              </a:tr>
            </a:tbl>
          </a:graphicData>
        </a:graphic>
      </p:graphicFrame>
      <p:graphicFrame>
        <p:nvGraphicFramePr>
          <p:cNvPr id="7" name="Table 6"/>
          <p:cNvGraphicFramePr>
            <a:graphicFrameLocks noGrp="1"/>
          </p:cNvGraphicFramePr>
          <p:nvPr/>
        </p:nvGraphicFramePr>
        <p:xfrm>
          <a:off x="0" y="1524000"/>
          <a:ext cx="5791200" cy="3352800"/>
        </p:xfrm>
        <a:graphic>
          <a:graphicData uri="http://schemas.openxmlformats.org/drawingml/2006/table">
            <a:tbl>
              <a:tblPr firstRow="1" bandRow="1">
                <a:tableStyleId>{68D230F3-CF80-4859-8CE7-A43EE81993B5}</a:tableStyleId>
              </a:tblPr>
              <a:tblGrid>
                <a:gridCol w="5791200"/>
              </a:tblGrid>
              <a:tr h="178420">
                <a:tc>
                  <a:txBody>
                    <a:bodyPr/>
                    <a:lstStyle/>
                    <a:p>
                      <a:pPr>
                        <a:buFont typeface="Wingdings" pitchFamily="2" charset="2"/>
                        <a:buNone/>
                      </a:pPr>
                      <a:r>
                        <a:rPr lang="en-US" sz="1600" dirty="0" smtClean="0">
                          <a:solidFill>
                            <a:srgbClr val="FFC000"/>
                          </a:solidFill>
                        </a:rPr>
                        <a:t>Advantages</a:t>
                      </a:r>
                      <a:endParaRPr lang="en-US" sz="1600" dirty="0">
                        <a:solidFill>
                          <a:srgbClr val="FFC000"/>
                        </a:solidFill>
                      </a:endParaRPr>
                    </a:p>
                  </a:txBody>
                  <a:tcPr/>
                </a:tc>
              </a:tr>
              <a:tr h="1650380">
                <a:tc>
                  <a:txBody>
                    <a:bodyPr/>
                    <a:lstStyle/>
                    <a:p>
                      <a:pPr>
                        <a:buFont typeface="Wingdings" pitchFamily="2" charset="2"/>
                        <a:buChar char="q"/>
                      </a:pPr>
                      <a:r>
                        <a:rPr lang="en-US" sz="1600" kern="1200" baseline="0" dirty="0" smtClean="0">
                          <a:solidFill>
                            <a:srgbClr val="FFC000"/>
                          </a:solidFill>
                          <a:latin typeface="+mn-lt"/>
                          <a:ea typeface="+mn-ea"/>
                          <a:cs typeface="+mn-cs"/>
                        </a:rPr>
                        <a:t> Familiar.</a:t>
                      </a:r>
                    </a:p>
                    <a:p>
                      <a:pPr>
                        <a:buFont typeface="Wingdings" pitchFamily="2" charset="2"/>
                        <a:buChar char="q"/>
                      </a:pPr>
                      <a:r>
                        <a:rPr lang="en-US" sz="1600" kern="1200" baseline="0" dirty="0" smtClean="0">
                          <a:solidFill>
                            <a:srgbClr val="FFC000"/>
                          </a:solidFill>
                          <a:latin typeface="+mn-lt"/>
                          <a:ea typeface="+mn-ea"/>
                          <a:cs typeface="+mn-cs"/>
                        </a:rPr>
                        <a:t> Accurate.</a:t>
                      </a:r>
                    </a:p>
                    <a:p>
                      <a:pPr>
                        <a:buFont typeface="Wingdings" pitchFamily="2" charset="2"/>
                        <a:buChar char="q"/>
                      </a:pPr>
                      <a:r>
                        <a:rPr lang="en-US" sz="1600" kern="1200" baseline="0" dirty="0" smtClean="0">
                          <a:solidFill>
                            <a:srgbClr val="FFC000"/>
                          </a:solidFill>
                          <a:latin typeface="+mn-lt"/>
                          <a:ea typeface="+mn-ea"/>
                          <a:cs typeface="+mn-cs"/>
                        </a:rPr>
                        <a:t> Does not take up additional desk space.</a:t>
                      </a:r>
                    </a:p>
                    <a:p>
                      <a:pPr>
                        <a:buFont typeface="Wingdings" pitchFamily="2" charset="2"/>
                        <a:buChar char="q"/>
                      </a:pPr>
                      <a:r>
                        <a:rPr lang="en-US" sz="1600" kern="1200" baseline="0" dirty="0" smtClean="0">
                          <a:solidFill>
                            <a:srgbClr val="FFC000"/>
                          </a:solidFill>
                          <a:latin typeface="+mn-lt"/>
                          <a:ea typeface="+mn-ea"/>
                          <a:cs typeface="+mn-cs"/>
                        </a:rPr>
                        <a:t> Very useful for</a:t>
                      </a:r>
                    </a:p>
                    <a:p>
                      <a:pPr>
                        <a:buFont typeface="Wingdings" pitchFamily="2" charset="2"/>
                        <a:buNone/>
                      </a:pPr>
                      <a:r>
                        <a:rPr lang="en-US" sz="1600" kern="1200" baseline="0" dirty="0" smtClean="0">
                          <a:solidFill>
                            <a:srgbClr val="FFC000"/>
                          </a:solidFill>
                          <a:latin typeface="+mn-lt"/>
                          <a:ea typeface="+mn-ea"/>
                          <a:cs typeface="+mn-cs"/>
                        </a:rPr>
                        <a:t>     • Entering text and alphanumeric data.</a:t>
                      </a:r>
                    </a:p>
                    <a:p>
                      <a:pPr>
                        <a:buFont typeface="Wingdings" pitchFamily="2" charset="2"/>
                        <a:buNone/>
                      </a:pPr>
                      <a:r>
                        <a:rPr lang="en-US" sz="1600" kern="1200" baseline="0" dirty="0" smtClean="0">
                          <a:solidFill>
                            <a:srgbClr val="FFC000"/>
                          </a:solidFill>
                          <a:latin typeface="+mn-lt"/>
                          <a:ea typeface="+mn-ea"/>
                          <a:cs typeface="+mn-cs"/>
                        </a:rPr>
                        <a:t>     • Editing text and alphanumeric data.</a:t>
                      </a:r>
                    </a:p>
                    <a:p>
                      <a:pPr>
                        <a:buFont typeface="Wingdings" pitchFamily="2" charset="2"/>
                        <a:buNone/>
                      </a:pPr>
                      <a:r>
                        <a:rPr lang="en-US" sz="1600" kern="1200" baseline="0" dirty="0" smtClean="0">
                          <a:solidFill>
                            <a:srgbClr val="FFC000"/>
                          </a:solidFill>
                          <a:latin typeface="+mn-lt"/>
                          <a:ea typeface="+mn-ea"/>
                          <a:cs typeface="+mn-cs"/>
                        </a:rPr>
                        <a:t>     • Keyed shortcuts — accelerators.</a:t>
                      </a:r>
                    </a:p>
                    <a:p>
                      <a:pPr>
                        <a:buFont typeface="Wingdings" pitchFamily="2" charset="2"/>
                        <a:buNone/>
                      </a:pPr>
                      <a:r>
                        <a:rPr lang="en-US" sz="1600" kern="1200" baseline="0" dirty="0" smtClean="0">
                          <a:solidFill>
                            <a:srgbClr val="FFC000"/>
                          </a:solidFill>
                          <a:latin typeface="+mn-lt"/>
                          <a:ea typeface="+mn-ea"/>
                          <a:cs typeface="+mn-cs"/>
                        </a:rPr>
                        <a:t>     • Keyboard mnemonics — equivalents.</a:t>
                      </a:r>
                    </a:p>
                    <a:p>
                      <a:pPr>
                        <a:buFont typeface="Wingdings" pitchFamily="2" charset="2"/>
                        <a:buChar char="q"/>
                      </a:pPr>
                      <a:r>
                        <a:rPr lang="en-US" sz="1600" kern="1200" baseline="0" dirty="0" smtClean="0">
                          <a:solidFill>
                            <a:srgbClr val="FFC000"/>
                          </a:solidFill>
                          <a:latin typeface="+mn-lt"/>
                          <a:ea typeface="+mn-ea"/>
                          <a:cs typeface="+mn-cs"/>
                        </a:rPr>
                        <a:t> Advantageous for</a:t>
                      </a:r>
                    </a:p>
                    <a:p>
                      <a:pPr>
                        <a:buFont typeface="Wingdings" pitchFamily="2" charset="2"/>
                        <a:buNone/>
                      </a:pPr>
                      <a:r>
                        <a:rPr lang="en-US" sz="1600" kern="1200" baseline="0" dirty="0" smtClean="0">
                          <a:solidFill>
                            <a:srgbClr val="FFC000"/>
                          </a:solidFill>
                          <a:latin typeface="+mn-lt"/>
                          <a:ea typeface="+mn-ea"/>
                          <a:cs typeface="+mn-cs"/>
                        </a:rPr>
                        <a:t>     • Performing actions when less than three mouse buttons exist.</a:t>
                      </a:r>
                    </a:p>
                    <a:p>
                      <a:pPr>
                        <a:buFont typeface="Wingdings" pitchFamily="2" charset="2"/>
                        <a:buNone/>
                      </a:pPr>
                      <a:r>
                        <a:rPr lang="en-US" sz="1600" kern="1200" baseline="0" dirty="0" smtClean="0">
                          <a:solidFill>
                            <a:srgbClr val="FFC000"/>
                          </a:solidFill>
                          <a:latin typeface="+mn-lt"/>
                          <a:ea typeface="+mn-ea"/>
                          <a:cs typeface="+mn-cs"/>
                        </a:rPr>
                        <a:t>     • Use with very large screens.</a:t>
                      </a:r>
                    </a:p>
                    <a:p>
                      <a:pPr>
                        <a:buFont typeface="Wingdings" pitchFamily="2" charset="2"/>
                        <a:buNone/>
                      </a:pPr>
                      <a:r>
                        <a:rPr lang="en-US" sz="1600" kern="1200" baseline="0" dirty="0" smtClean="0">
                          <a:solidFill>
                            <a:srgbClr val="FFC000"/>
                          </a:solidFill>
                          <a:latin typeface="+mn-lt"/>
                          <a:ea typeface="+mn-ea"/>
                          <a:cs typeface="+mn-cs"/>
                        </a:rPr>
                        <a:t>     • Touch typists.</a:t>
                      </a:r>
                    </a:p>
                  </a:txBody>
                  <a:tcPr/>
                </a:tc>
              </a:tr>
            </a:tbl>
          </a:graphicData>
        </a:graphic>
      </p:graphicFrame>
      <p:graphicFrame>
        <p:nvGraphicFramePr>
          <p:cNvPr id="8" name="Table 7"/>
          <p:cNvGraphicFramePr>
            <a:graphicFrameLocks noGrp="1"/>
          </p:cNvGraphicFramePr>
          <p:nvPr/>
        </p:nvGraphicFramePr>
        <p:xfrm>
          <a:off x="0" y="4876800"/>
          <a:ext cx="8839200" cy="1925320"/>
        </p:xfrm>
        <a:graphic>
          <a:graphicData uri="http://schemas.openxmlformats.org/drawingml/2006/table">
            <a:tbl>
              <a:tblPr firstRow="1" firstCol="1" bandRow="1">
                <a:tableStyleId>{68D230F3-CF80-4859-8CE7-A43EE81993B5}</a:tableStyleId>
              </a:tblPr>
              <a:tblGrid>
                <a:gridCol w="8839200"/>
              </a:tblGrid>
              <a:tr h="370840">
                <a:tc>
                  <a:txBody>
                    <a:bodyPr/>
                    <a:lstStyle/>
                    <a:p>
                      <a:r>
                        <a:rPr lang="en-US" sz="1600" dirty="0" smtClean="0">
                          <a:solidFill>
                            <a:srgbClr val="FFC000"/>
                          </a:solidFill>
                        </a:rPr>
                        <a:t>Disadvantages</a:t>
                      </a:r>
                      <a:endParaRPr lang="en-US" sz="1600" dirty="0">
                        <a:solidFill>
                          <a:srgbClr val="FFC000"/>
                        </a:solidFill>
                      </a:endParaRPr>
                    </a:p>
                  </a:txBody>
                  <a:tcPr/>
                </a:tc>
              </a:tr>
              <a:tr h="370840">
                <a:tc>
                  <a:txBody>
                    <a:bodyPr/>
                    <a:lstStyle/>
                    <a:p>
                      <a:pPr>
                        <a:buFont typeface="Wingdings" pitchFamily="2" charset="2"/>
                        <a:buChar char="q"/>
                      </a:pPr>
                      <a:r>
                        <a:rPr lang="en-US" sz="1600" b="1" kern="1200" baseline="0" dirty="0" smtClean="0">
                          <a:solidFill>
                            <a:srgbClr val="FFC000"/>
                          </a:solidFill>
                          <a:latin typeface="+mn-lt"/>
                          <a:ea typeface="+mn-ea"/>
                          <a:cs typeface="+mn-cs"/>
                        </a:rPr>
                        <a:t> Slow for non-touch-typists.</a:t>
                      </a:r>
                    </a:p>
                    <a:p>
                      <a:pPr>
                        <a:buFont typeface="Wingdings" pitchFamily="2" charset="2"/>
                        <a:buChar char="q"/>
                      </a:pPr>
                      <a:r>
                        <a:rPr lang="en-US" sz="1600" b="1" kern="1200" baseline="0" dirty="0" smtClean="0">
                          <a:solidFill>
                            <a:srgbClr val="FFC000"/>
                          </a:solidFill>
                          <a:latin typeface="+mn-lt"/>
                          <a:ea typeface="+mn-ea"/>
                          <a:cs typeface="+mn-cs"/>
                        </a:rPr>
                        <a:t> Can be over-elaborate.</a:t>
                      </a:r>
                    </a:p>
                    <a:p>
                      <a:pPr>
                        <a:buFont typeface="Wingdings" pitchFamily="2" charset="2"/>
                        <a:buChar char="q"/>
                      </a:pPr>
                      <a:r>
                        <a:rPr lang="en-US" sz="1600" b="1" kern="1200" baseline="0" dirty="0" smtClean="0">
                          <a:solidFill>
                            <a:srgbClr val="FFC000"/>
                          </a:solidFill>
                          <a:latin typeface="+mn-lt"/>
                          <a:ea typeface="+mn-ea"/>
                          <a:cs typeface="+mn-cs"/>
                        </a:rPr>
                        <a:t> Slower than other devices in pointing.</a:t>
                      </a:r>
                    </a:p>
                    <a:p>
                      <a:pPr>
                        <a:buFont typeface="Wingdings" pitchFamily="2" charset="2"/>
                        <a:buChar char="q"/>
                      </a:pPr>
                      <a:r>
                        <a:rPr lang="en-US" sz="1600" b="1" kern="1200" baseline="0" dirty="0" smtClean="0">
                          <a:solidFill>
                            <a:srgbClr val="FFC000"/>
                          </a:solidFill>
                          <a:latin typeface="+mn-lt"/>
                          <a:ea typeface="+mn-ea"/>
                          <a:cs typeface="+mn-cs"/>
                        </a:rPr>
                        <a:t> Requires discrete actions to operate.</a:t>
                      </a:r>
                    </a:p>
                    <a:p>
                      <a:pPr>
                        <a:buFont typeface="Wingdings" pitchFamily="2" charset="2"/>
                        <a:buChar char="q"/>
                      </a:pPr>
                      <a:r>
                        <a:rPr lang="en-US" sz="1600" b="1" kern="1200" baseline="0" dirty="0" smtClean="0">
                          <a:solidFill>
                            <a:srgbClr val="FFC000"/>
                          </a:solidFill>
                          <a:latin typeface="+mn-lt"/>
                          <a:ea typeface="+mn-ea"/>
                          <a:cs typeface="+mn-cs"/>
                        </a:rPr>
                        <a:t> No direct relationship between finger or hand movement on the keys and cursor  movement on screen in terms of speed and distance.</a:t>
                      </a:r>
                    </a:p>
                  </a:txBody>
                  <a:tcPr/>
                </a:tc>
              </a:tr>
            </a:tbl>
          </a:graphicData>
        </a:graphic>
      </p:graphicFrame>
      <p:pic>
        <p:nvPicPr>
          <p:cNvPr id="14338" name="Picture 2" descr="D:\Kuliah\IMK\091001\device\purse-made-out-of-computer-keyboard.jpg"/>
          <p:cNvPicPr>
            <a:picLocks noChangeAspect="1" noChangeArrowheads="1"/>
          </p:cNvPicPr>
          <p:nvPr/>
        </p:nvPicPr>
        <p:blipFill>
          <a:blip r:embed="rId2" cstate="print"/>
          <a:srcRect/>
          <a:stretch>
            <a:fillRect/>
          </a:stretch>
        </p:blipFill>
        <p:spPr bwMode="auto">
          <a:xfrm>
            <a:off x="5943600" y="838200"/>
            <a:ext cx="2895600" cy="3962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458" name="Picture 3" descr="D:\Kuliah\IMK\091001\device\Keyboard2.jpg"/>
          <p:cNvPicPr>
            <a:picLocks noChangeAspect="1" noChangeArrowheads="1"/>
          </p:cNvPicPr>
          <p:nvPr/>
        </p:nvPicPr>
        <p:blipFill>
          <a:blip r:embed="rId2"/>
          <a:srcRect/>
          <a:stretch>
            <a:fillRect/>
          </a:stretch>
        </p:blipFill>
        <p:spPr bwMode="auto">
          <a:xfrm>
            <a:off x="228600" y="914400"/>
            <a:ext cx="6248400" cy="4017963"/>
          </a:xfrm>
          <a:prstGeom prst="rect">
            <a:avLst/>
          </a:prstGeom>
          <a:noFill/>
          <a:ln w="9525">
            <a:noFill/>
            <a:miter lim="800000"/>
            <a:headEnd/>
            <a:tailEnd/>
          </a:ln>
        </p:spPr>
      </p:pic>
      <p:sp>
        <p:nvSpPr>
          <p:cNvPr id="9" name="Rectangle 8"/>
          <p:cNvSpPr/>
          <p:nvPr/>
        </p:nvSpPr>
        <p:spPr>
          <a:xfrm>
            <a:off x="-228600" y="457200"/>
            <a:ext cx="7696200" cy="56388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60" name="Title 1"/>
          <p:cNvSpPr>
            <a:spLocks noGrp="1"/>
          </p:cNvSpPr>
          <p:nvPr>
            <p:ph type="title"/>
          </p:nvPr>
        </p:nvSpPr>
        <p:spPr>
          <a:xfrm>
            <a:off x="228600" y="-152400"/>
            <a:ext cx="8229600" cy="838200"/>
          </a:xfrm>
        </p:spPr>
        <p:txBody>
          <a:bodyPr/>
          <a:lstStyle/>
          <a:p>
            <a:pPr algn="l" eaLnBrk="1" hangingPunct="1"/>
            <a:r>
              <a:rPr lang="en-US" b="1" smtClean="0">
                <a:solidFill>
                  <a:srgbClr val="FFC000"/>
                </a:solidFill>
                <a:latin typeface="Rockwell" pitchFamily="18" charset="0"/>
              </a:rPr>
              <a:t>Keyboard</a:t>
            </a:r>
          </a:p>
        </p:txBody>
      </p:sp>
      <p:graphicFrame>
        <p:nvGraphicFramePr>
          <p:cNvPr id="6" name="Table 5"/>
          <p:cNvGraphicFramePr>
            <a:graphicFrameLocks noGrp="1"/>
          </p:cNvGraphicFramePr>
          <p:nvPr/>
        </p:nvGraphicFramePr>
        <p:xfrm>
          <a:off x="304800" y="665163"/>
          <a:ext cx="5867400" cy="5674360"/>
        </p:xfrm>
        <a:graphic>
          <a:graphicData uri="http://schemas.openxmlformats.org/drawingml/2006/table">
            <a:tbl>
              <a:tblPr firstRow="1" bandRow="1">
                <a:tableStyleId>{68D230F3-CF80-4859-8CE7-A43EE81993B5}</a:tableStyleId>
              </a:tblPr>
              <a:tblGrid>
                <a:gridCol w="5867400"/>
              </a:tblGrid>
              <a:tr h="370840">
                <a:tc>
                  <a:txBody>
                    <a:bodyPr/>
                    <a:lstStyle/>
                    <a:p>
                      <a:r>
                        <a:rPr lang="en-US" dirty="0" smtClean="0">
                          <a:solidFill>
                            <a:srgbClr val="FFC000"/>
                          </a:solidFill>
                        </a:rPr>
                        <a:t>Keyboard Usage Guidelines</a:t>
                      </a:r>
                      <a:endParaRPr lang="en-US" dirty="0">
                        <a:solidFill>
                          <a:srgbClr val="FFC000"/>
                        </a:solidFill>
                      </a:endParaRPr>
                    </a:p>
                  </a:txBody>
                  <a:tcPr/>
                </a:tc>
              </a:tr>
              <a:tr h="370840">
                <a:tc>
                  <a:txBody>
                    <a:bodyPr/>
                    <a:lstStyle/>
                    <a:p>
                      <a:pPr>
                        <a:buFont typeface="Wingdings" pitchFamily="2" charset="2"/>
                        <a:buChar char="q"/>
                      </a:pPr>
                      <a:r>
                        <a:rPr lang="en-US" sz="1800" kern="1200" baseline="0" dirty="0" smtClean="0">
                          <a:solidFill>
                            <a:srgbClr val="FFC000"/>
                          </a:solidFill>
                          <a:latin typeface="+mn-lt"/>
                          <a:ea typeface="+mn-ea"/>
                          <a:cs typeface="+mn-cs"/>
                        </a:rPr>
                        <a:t> Provide keyboard accelerators.</a:t>
                      </a:r>
                    </a:p>
                    <a:p>
                      <a:pPr>
                        <a:buFont typeface="Wingdings" pitchFamily="2" charset="2"/>
                        <a:buChar char="q"/>
                      </a:pPr>
                      <a:r>
                        <a:rPr lang="en-US" sz="1800" kern="1200" baseline="0" dirty="0" smtClean="0">
                          <a:solidFill>
                            <a:srgbClr val="FFC000"/>
                          </a:solidFill>
                          <a:latin typeface="+mn-lt"/>
                          <a:ea typeface="+mn-ea"/>
                          <a:cs typeface="+mn-cs"/>
                        </a:rPr>
                        <a:t>  — Assign single keys for frequently performed,  small-scale tasks.</a:t>
                      </a:r>
                    </a:p>
                    <a:p>
                      <a:pPr>
                        <a:buFont typeface="Wingdings" pitchFamily="2" charset="2"/>
                        <a:buChar char="q"/>
                      </a:pPr>
                      <a:r>
                        <a:rPr lang="en-US" sz="1800" kern="1200" baseline="0" dirty="0" smtClean="0">
                          <a:solidFill>
                            <a:srgbClr val="FFC000"/>
                          </a:solidFill>
                          <a:latin typeface="+mn-lt"/>
                          <a:ea typeface="+mn-ea"/>
                          <a:cs typeface="+mn-cs"/>
                        </a:rPr>
                        <a:t>  — Use standard platform accelerators.</a:t>
                      </a:r>
                    </a:p>
                    <a:p>
                      <a:pPr>
                        <a:buFont typeface="Wingdings" pitchFamily="2" charset="2"/>
                        <a:buChar char="q"/>
                      </a:pPr>
                      <a:r>
                        <a:rPr lang="en-US" sz="1800" kern="1200" baseline="0" dirty="0" smtClean="0">
                          <a:solidFill>
                            <a:srgbClr val="FFC000"/>
                          </a:solidFill>
                          <a:latin typeface="+mn-lt"/>
                          <a:ea typeface="+mn-ea"/>
                          <a:cs typeface="+mn-cs"/>
                        </a:rPr>
                        <a:t>  — Assign </a:t>
                      </a:r>
                      <a:r>
                        <a:rPr lang="en-US" sz="1800" kern="1200" baseline="0" dirty="0" err="1" smtClean="0">
                          <a:solidFill>
                            <a:srgbClr val="FFC000"/>
                          </a:solidFill>
                          <a:latin typeface="+mn-lt"/>
                          <a:ea typeface="+mn-ea"/>
                          <a:cs typeface="+mn-cs"/>
                        </a:rPr>
                        <a:t>Shift+key</a:t>
                      </a:r>
                      <a:r>
                        <a:rPr lang="en-US" sz="1800" kern="1200" baseline="0" dirty="0" smtClean="0">
                          <a:solidFill>
                            <a:srgbClr val="FFC000"/>
                          </a:solidFill>
                          <a:latin typeface="+mn-lt"/>
                          <a:ea typeface="+mn-ea"/>
                          <a:cs typeface="+mn-cs"/>
                        </a:rPr>
                        <a:t> combinations for actions that extend or are complementary to the actions of the key or key combination used without the </a:t>
                      </a:r>
                      <a:r>
                        <a:rPr lang="en-US" sz="1800" kern="1200" baseline="0" dirty="0" err="1" smtClean="0">
                          <a:solidFill>
                            <a:srgbClr val="FFC000"/>
                          </a:solidFill>
                          <a:latin typeface="+mn-lt"/>
                          <a:ea typeface="+mn-ea"/>
                          <a:cs typeface="+mn-cs"/>
                        </a:rPr>
                        <a:t>Shift+key</a:t>
                      </a:r>
                      <a:r>
                        <a:rPr lang="en-US" sz="1800" kern="1200" baseline="0" dirty="0" smtClean="0">
                          <a:solidFill>
                            <a:srgbClr val="FFC000"/>
                          </a:solidFill>
                          <a:latin typeface="+mn-lt"/>
                          <a:ea typeface="+mn-ea"/>
                          <a:cs typeface="+mn-cs"/>
                        </a:rPr>
                        <a:t>.</a:t>
                      </a:r>
                    </a:p>
                    <a:p>
                      <a:pPr>
                        <a:buFont typeface="Wingdings" pitchFamily="2" charset="2"/>
                        <a:buChar char="q"/>
                      </a:pPr>
                      <a:r>
                        <a:rPr lang="en-US" sz="1800" kern="1200" baseline="0" dirty="0" smtClean="0">
                          <a:solidFill>
                            <a:srgbClr val="FFC000"/>
                          </a:solidFill>
                          <a:latin typeface="+mn-lt"/>
                          <a:ea typeface="+mn-ea"/>
                          <a:cs typeface="+mn-cs"/>
                        </a:rPr>
                        <a:t>Assign </a:t>
                      </a:r>
                      <a:r>
                        <a:rPr lang="en-US" sz="1800" kern="1200" baseline="0" dirty="0" err="1" smtClean="0">
                          <a:solidFill>
                            <a:srgbClr val="FFC000"/>
                          </a:solidFill>
                          <a:latin typeface="+mn-lt"/>
                          <a:ea typeface="+mn-ea"/>
                          <a:cs typeface="+mn-cs"/>
                        </a:rPr>
                        <a:t>Ctrl+key</a:t>
                      </a:r>
                      <a:r>
                        <a:rPr lang="en-US" sz="1800" kern="1200" baseline="0" dirty="0" smtClean="0">
                          <a:solidFill>
                            <a:srgbClr val="FFC000"/>
                          </a:solidFill>
                          <a:latin typeface="+mn-lt"/>
                          <a:ea typeface="+mn-ea"/>
                          <a:cs typeface="+mn-cs"/>
                        </a:rPr>
                        <a:t> combinations for</a:t>
                      </a:r>
                    </a:p>
                    <a:p>
                      <a:pPr>
                        <a:buFont typeface="Wingdings" pitchFamily="2" charset="2"/>
                        <a:buNone/>
                      </a:pPr>
                      <a:r>
                        <a:rPr lang="en-US" sz="1800" kern="1200" baseline="0" dirty="0" smtClean="0">
                          <a:solidFill>
                            <a:srgbClr val="FFC000"/>
                          </a:solidFill>
                          <a:latin typeface="+mn-lt"/>
                          <a:ea typeface="+mn-ea"/>
                          <a:cs typeface="+mn-cs"/>
                        </a:rPr>
                        <a:t>    • Infrequent actions.</a:t>
                      </a:r>
                    </a:p>
                    <a:p>
                      <a:pPr>
                        <a:buFont typeface="Wingdings" pitchFamily="2" charset="2"/>
                        <a:buNone/>
                      </a:pPr>
                      <a:r>
                        <a:rPr lang="en-US" sz="1800" kern="1200" baseline="0" dirty="0" smtClean="0">
                          <a:solidFill>
                            <a:srgbClr val="FFC000"/>
                          </a:solidFill>
                          <a:latin typeface="+mn-lt"/>
                          <a:ea typeface="+mn-ea"/>
                          <a:cs typeface="+mn-cs"/>
                        </a:rPr>
                        <a:t>    • Tasks that represent larger-scale versions of the task assigned to the unmodified key.</a:t>
                      </a:r>
                    </a:p>
                    <a:p>
                      <a:pPr>
                        <a:buFont typeface="Wingdings" pitchFamily="2" charset="2"/>
                        <a:buChar char="q"/>
                      </a:pPr>
                      <a:r>
                        <a:rPr lang="en-US" sz="1800" kern="1200" baseline="0" dirty="0" smtClean="0">
                          <a:solidFill>
                            <a:srgbClr val="FFC000"/>
                          </a:solidFill>
                          <a:latin typeface="+mn-lt"/>
                          <a:ea typeface="+mn-ea"/>
                          <a:cs typeface="+mn-cs"/>
                        </a:rPr>
                        <a:t> Provide keyboard equivalents.</a:t>
                      </a:r>
                    </a:p>
                    <a:p>
                      <a:pPr>
                        <a:buFont typeface="Wingdings" pitchFamily="2" charset="2"/>
                        <a:buChar char="q"/>
                      </a:pPr>
                      <a:r>
                        <a:rPr lang="en-US" sz="1800" kern="1200" baseline="0" dirty="0" smtClean="0">
                          <a:solidFill>
                            <a:srgbClr val="FFC000"/>
                          </a:solidFill>
                          <a:latin typeface="+mn-lt"/>
                          <a:ea typeface="+mn-ea"/>
                          <a:cs typeface="+mn-cs"/>
                        </a:rPr>
                        <a:t> — Use standard platform equivalents.</a:t>
                      </a:r>
                    </a:p>
                    <a:p>
                      <a:pPr>
                        <a:buFont typeface="Wingdings" pitchFamily="2" charset="2"/>
                        <a:buChar char="q"/>
                      </a:pPr>
                      <a:r>
                        <a:rPr lang="en-US" sz="1800" kern="1200" baseline="0" dirty="0" smtClean="0">
                          <a:solidFill>
                            <a:srgbClr val="FFC000"/>
                          </a:solidFill>
                          <a:latin typeface="+mn-lt"/>
                          <a:ea typeface="+mn-ea"/>
                          <a:cs typeface="+mn-cs"/>
                        </a:rPr>
                        <a:t> — Use the first letter of the item description.</a:t>
                      </a:r>
                    </a:p>
                    <a:p>
                      <a:pPr>
                        <a:buFont typeface="Wingdings" pitchFamily="2" charset="2"/>
                        <a:buChar char="q"/>
                      </a:pPr>
                      <a:r>
                        <a:rPr lang="en-US" sz="1800" kern="1200" baseline="0" dirty="0" smtClean="0">
                          <a:solidFill>
                            <a:srgbClr val="FFC000"/>
                          </a:solidFill>
                          <a:latin typeface="+mn-lt"/>
                          <a:ea typeface="+mn-ea"/>
                          <a:cs typeface="+mn-cs"/>
                        </a:rPr>
                        <a:t> — If first letter conflicts exist, use</a:t>
                      </a:r>
                    </a:p>
                    <a:p>
                      <a:pPr>
                        <a:buFont typeface="Wingdings" pitchFamily="2" charset="2"/>
                        <a:buNone/>
                      </a:pPr>
                      <a:r>
                        <a:rPr lang="en-US" sz="1800" kern="1200" baseline="0" dirty="0" smtClean="0">
                          <a:solidFill>
                            <a:srgbClr val="FFC000"/>
                          </a:solidFill>
                          <a:latin typeface="+mn-lt"/>
                          <a:ea typeface="+mn-ea"/>
                          <a:cs typeface="+mn-cs"/>
                        </a:rPr>
                        <a:t>          • Another distinctive consonant in the item description.</a:t>
                      </a:r>
                    </a:p>
                    <a:p>
                      <a:pPr>
                        <a:buFont typeface="Wingdings" pitchFamily="2" charset="2"/>
                        <a:buNone/>
                      </a:pPr>
                      <a:r>
                        <a:rPr lang="en-US" sz="1800" kern="1200" baseline="0" dirty="0" smtClean="0">
                          <a:solidFill>
                            <a:srgbClr val="FFC000"/>
                          </a:solidFill>
                          <a:latin typeface="+mn-lt"/>
                          <a:ea typeface="+mn-ea"/>
                          <a:cs typeface="+mn-cs"/>
                        </a:rPr>
                        <a:t>          • A vowel in the item description.</a:t>
                      </a:r>
                    </a:p>
                    <a:p>
                      <a:pPr>
                        <a:buFont typeface="Wingdings" pitchFamily="2" charset="2"/>
                        <a:buChar char="q"/>
                      </a:pPr>
                      <a:r>
                        <a:rPr lang="en-US" sz="1800" kern="1200" baseline="0" dirty="0" smtClean="0">
                          <a:solidFill>
                            <a:srgbClr val="FFC000"/>
                          </a:solidFill>
                          <a:latin typeface="+mn-lt"/>
                          <a:ea typeface="+mn-ea"/>
                          <a:cs typeface="+mn-cs"/>
                        </a:rPr>
                        <a:t> Provide window navigation through use of keyboard keys.</a:t>
                      </a:r>
                    </a:p>
                  </a:txBody>
                  <a:tcPr/>
                </a:tc>
              </a:tr>
            </a:tbl>
          </a:graphicData>
        </a:graphic>
      </p:graphicFrame>
      <p:pic>
        <p:nvPicPr>
          <p:cNvPr id="15364" name="Picture 4" descr="D:\Kuliah\IMK\091001\device\keyboard.png"/>
          <p:cNvPicPr>
            <a:picLocks noChangeAspect="1" noChangeArrowheads="1"/>
          </p:cNvPicPr>
          <p:nvPr/>
        </p:nvPicPr>
        <p:blipFill>
          <a:blip r:embed="rId3" cstate="print"/>
          <a:srcRect/>
          <a:stretch>
            <a:fillRect/>
          </a:stretch>
        </p:blipFill>
        <p:spPr bwMode="auto">
          <a:xfrm>
            <a:off x="6324600" y="696913"/>
            <a:ext cx="2622897" cy="197008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229600" cy="838200"/>
          </a:xfrm>
        </p:spPr>
        <p:txBody>
          <a:bodyPr/>
          <a:lstStyle/>
          <a:p>
            <a:pPr algn="l" eaLnBrk="1" hangingPunct="1"/>
            <a:r>
              <a:rPr lang="en-US" smtClean="0">
                <a:solidFill>
                  <a:srgbClr val="FFC000"/>
                </a:solidFill>
                <a:latin typeface="Britannic Bold" pitchFamily="34" charset="0"/>
              </a:rPr>
              <a:t>Other Input Device</a:t>
            </a:r>
          </a:p>
        </p:txBody>
      </p:sp>
      <p:graphicFrame>
        <p:nvGraphicFramePr>
          <p:cNvPr id="5" name="Table 4"/>
          <p:cNvGraphicFramePr>
            <a:graphicFrameLocks noGrp="1"/>
          </p:cNvGraphicFramePr>
          <p:nvPr/>
        </p:nvGraphicFramePr>
        <p:xfrm>
          <a:off x="381000" y="1371600"/>
          <a:ext cx="3429000" cy="1463040"/>
        </p:xfrm>
        <a:graphic>
          <a:graphicData uri="http://schemas.openxmlformats.org/drawingml/2006/table">
            <a:tbl>
              <a:tblPr firstRow="1" bandRow="1">
                <a:tableStyleId>{68D230F3-CF80-4859-8CE7-A43EE81993B5}</a:tableStyleId>
              </a:tblPr>
              <a:tblGrid>
                <a:gridCol w="3429000"/>
              </a:tblGrid>
              <a:tr h="370840">
                <a:tc>
                  <a:txBody>
                    <a:bodyPr/>
                    <a:lstStyle/>
                    <a:p>
                      <a:pPr>
                        <a:buFont typeface="Wingdings" pitchFamily="2" charset="2"/>
                        <a:buChar char="q"/>
                      </a:pPr>
                      <a:r>
                        <a:rPr lang="en-US" sz="1800" kern="1200" baseline="0" dirty="0" smtClean="0">
                          <a:solidFill>
                            <a:srgbClr val="FFC000"/>
                          </a:solidFill>
                          <a:latin typeface="+mn-lt"/>
                          <a:ea typeface="+mn-ea"/>
                          <a:cs typeface="+mn-cs"/>
                        </a:rPr>
                        <a:t> Gesture Recognition</a:t>
                      </a:r>
                    </a:p>
                    <a:p>
                      <a:pPr>
                        <a:buFont typeface="Wingdings" pitchFamily="2" charset="2"/>
                        <a:buChar char="q"/>
                      </a:pPr>
                      <a:r>
                        <a:rPr lang="en-US" sz="1800" kern="1200" baseline="0" dirty="0" smtClean="0">
                          <a:solidFill>
                            <a:srgbClr val="FFC000"/>
                          </a:solidFill>
                          <a:latin typeface="+mn-lt"/>
                          <a:ea typeface="+mn-ea"/>
                          <a:cs typeface="+mn-cs"/>
                        </a:rPr>
                        <a:t> Facial Expression </a:t>
                      </a:r>
                    </a:p>
                    <a:p>
                      <a:pPr>
                        <a:buFont typeface="Wingdings" pitchFamily="2" charset="2"/>
                        <a:buChar char="q"/>
                      </a:pPr>
                      <a:r>
                        <a:rPr lang="en-US" sz="1800" kern="1200" baseline="0" dirty="0" smtClean="0">
                          <a:solidFill>
                            <a:srgbClr val="FFC000"/>
                          </a:solidFill>
                          <a:latin typeface="+mn-lt"/>
                          <a:ea typeface="+mn-ea"/>
                          <a:cs typeface="+mn-cs"/>
                        </a:rPr>
                        <a:t> Eye Tracking device</a:t>
                      </a:r>
                    </a:p>
                    <a:p>
                      <a:pPr>
                        <a:buFont typeface="Wingdings" pitchFamily="2" charset="2"/>
                        <a:buChar char="q"/>
                      </a:pPr>
                      <a:r>
                        <a:rPr lang="en-US" sz="1800" kern="1200" baseline="0" dirty="0" smtClean="0">
                          <a:solidFill>
                            <a:srgbClr val="FFC000"/>
                          </a:solidFill>
                          <a:latin typeface="+mn-lt"/>
                          <a:ea typeface="+mn-ea"/>
                          <a:cs typeface="+mn-cs"/>
                        </a:rPr>
                        <a:t> Fingerprint</a:t>
                      </a:r>
                    </a:p>
                    <a:p>
                      <a:pPr>
                        <a:buFont typeface="Wingdings" pitchFamily="2" charset="2"/>
                        <a:buChar char="q"/>
                      </a:pPr>
                      <a:r>
                        <a:rPr lang="en-US" sz="1800" kern="1200" baseline="0" dirty="0" smtClean="0">
                          <a:solidFill>
                            <a:srgbClr val="FFC000"/>
                          </a:solidFill>
                          <a:latin typeface="+mn-lt"/>
                          <a:ea typeface="+mn-ea"/>
                          <a:cs typeface="+mn-cs"/>
                        </a:rPr>
                        <a:t> Handwriting</a:t>
                      </a:r>
                    </a:p>
                  </a:txBody>
                  <a:tcPr/>
                </a:tc>
              </a:tr>
            </a:tbl>
          </a:graphicData>
        </a:graphic>
      </p:graphicFrame>
      <p:pic>
        <p:nvPicPr>
          <p:cNvPr id="16386" name="Picture 2" descr="D:\Kuliah\IMK\091001\device\HGI.jpg"/>
          <p:cNvPicPr>
            <a:picLocks noChangeAspect="1" noChangeArrowheads="1"/>
          </p:cNvPicPr>
          <p:nvPr/>
        </p:nvPicPr>
        <p:blipFill>
          <a:blip r:embed="rId2" cstate="print"/>
          <a:srcRect/>
          <a:stretch>
            <a:fillRect/>
          </a:stretch>
        </p:blipFill>
        <p:spPr bwMode="auto">
          <a:xfrm>
            <a:off x="4267200" y="838200"/>
            <a:ext cx="4586111"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87" name="Picture 3" descr="D:\Kuliah\IMK\091001\device\VIRGINhand.jpg"/>
          <p:cNvPicPr>
            <a:picLocks noChangeAspect="1" noChangeArrowheads="1"/>
          </p:cNvPicPr>
          <p:nvPr/>
        </p:nvPicPr>
        <p:blipFill>
          <a:blip r:embed="rId3" cstate="print"/>
          <a:srcRect/>
          <a:stretch>
            <a:fillRect/>
          </a:stretch>
        </p:blipFill>
        <p:spPr bwMode="auto">
          <a:xfrm>
            <a:off x="304800" y="3048001"/>
            <a:ext cx="4343400" cy="3257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D:\Kuliah\IMK\091001\device\no-key-keyboard-future-touchboard.jpg"/>
          <p:cNvPicPr>
            <a:picLocks noChangeAspect="1" noChangeArrowheads="1"/>
          </p:cNvPicPr>
          <p:nvPr/>
        </p:nvPicPr>
        <p:blipFill>
          <a:blip r:embed="rId3"/>
          <a:srcRect/>
          <a:stretch>
            <a:fillRect/>
          </a:stretch>
        </p:blipFill>
        <p:spPr bwMode="auto">
          <a:xfrm>
            <a:off x="0" y="0"/>
            <a:ext cx="9144000" cy="4257675"/>
          </a:xfrm>
          <a:prstGeom prst="rect">
            <a:avLst/>
          </a:prstGeom>
          <a:noFill/>
          <a:ln w="9525">
            <a:noFill/>
            <a:miter lim="800000"/>
            <a:headEnd/>
            <a:tailEnd/>
          </a:ln>
        </p:spPr>
      </p:pic>
      <p:sp>
        <p:nvSpPr>
          <p:cNvPr id="3075" name="TextBox 7"/>
          <p:cNvSpPr txBox="1">
            <a:spLocks noChangeArrowheads="1"/>
          </p:cNvSpPr>
          <p:nvPr/>
        </p:nvSpPr>
        <p:spPr bwMode="auto">
          <a:xfrm>
            <a:off x="0" y="5181600"/>
            <a:ext cx="8839200" cy="923925"/>
          </a:xfrm>
          <a:prstGeom prst="rect">
            <a:avLst/>
          </a:prstGeom>
          <a:noFill/>
          <a:ln w="9525">
            <a:noFill/>
            <a:miter lim="800000"/>
            <a:headEnd/>
            <a:tailEnd/>
          </a:ln>
        </p:spPr>
        <p:txBody>
          <a:bodyPr>
            <a:spAutoFit/>
          </a:bodyPr>
          <a:lstStyle/>
          <a:p>
            <a:pPr algn="r"/>
            <a:r>
              <a:rPr lang="en-US">
                <a:solidFill>
                  <a:schemeClr val="bg1"/>
                </a:solidFill>
                <a:latin typeface="Calibri" pitchFamily="34" charset="0"/>
              </a:rPr>
              <a:t>adalah suatu mekanisme </a:t>
            </a:r>
            <a:r>
              <a:rPr lang="en-US" i="1">
                <a:solidFill>
                  <a:schemeClr val="bg1"/>
                </a:solidFill>
                <a:latin typeface="Calibri" pitchFamily="34" charset="0"/>
              </a:rPr>
              <a:t>input</a:t>
            </a:r>
            <a:r>
              <a:rPr lang="en-US">
                <a:solidFill>
                  <a:schemeClr val="bg1"/>
                </a:solidFill>
                <a:latin typeface="Calibri" pitchFamily="34" charset="0"/>
              </a:rPr>
              <a:t> atau </a:t>
            </a:r>
            <a:r>
              <a:rPr lang="en-US" i="1">
                <a:solidFill>
                  <a:schemeClr val="bg1"/>
                </a:solidFill>
                <a:latin typeface="Calibri" pitchFamily="34" charset="0"/>
              </a:rPr>
              <a:t>device</a:t>
            </a:r>
            <a:r>
              <a:rPr lang="en-US">
                <a:solidFill>
                  <a:schemeClr val="bg1"/>
                </a:solidFill>
                <a:latin typeface="Calibri" pitchFamily="34" charset="0"/>
              </a:rPr>
              <a:t> yang digunakan </a:t>
            </a:r>
            <a:r>
              <a:rPr lang="en-US" i="1">
                <a:solidFill>
                  <a:schemeClr val="bg1"/>
                </a:solidFill>
                <a:latin typeface="Calibri" pitchFamily="34" charset="0"/>
              </a:rPr>
              <a:t>user</a:t>
            </a:r>
            <a:r>
              <a:rPr lang="en-US">
                <a:solidFill>
                  <a:schemeClr val="bg1"/>
                </a:solidFill>
                <a:latin typeface="Calibri" pitchFamily="34" charset="0"/>
              </a:rPr>
              <a:t> untuk mengomunikasikan keinginan dan kebutuhannya kepada komputer, dan/atau mekanisme </a:t>
            </a:r>
            <a:r>
              <a:rPr lang="en-US" i="1">
                <a:solidFill>
                  <a:schemeClr val="bg1"/>
                </a:solidFill>
                <a:latin typeface="Calibri" pitchFamily="34" charset="0"/>
              </a:rPr>
              <a:t>output</a:t>
            </a:r>
            <a:r>
              <a:rPr lang="en-US">
                <a:solidFill>
                  <a:schemeClr val="bg1"/>
                </a:solidFill>
                <a:latin typeface="Calibri" pitchFamily="34" charset="0"/>
              </a:rPr>
              <a:t> atau </a:t>
            </a:r>
            <a:r>
              <a:rPr lang="en-US" i="1">
                <a:solidFill>
                  <a:schemeClr val="bg1"/>
                </a:solidFill>
                <a:latin typeface="Calibri" pitchFamily="34" charset="0"/>
              </a:rPr>
              <a:t>device</a:t>
            </a:r>
            <a:r>
              <a:rPr lang="en-US">
                <a:solidFill>
                  <a:schemeClr val="bg1"/>
                </a:solidFill>
                <a:latin typeface="Calibri" pitchFamily="34" charset="0"/>
              </a:rPr>
              <a:t> yang digunakan komputer untuk memberikan respon kepada </a:t>
            </a:r>
            <a:r>
              <a:rPr lang="en-US" i="1">
                <a:solidFill>
                  <a:schemeClr val="bg1"/>
                </a:solidFill>
                <a:latin typeface="Calibri" pitchFamily="34" charset="0"/>
              </a:rPr>
              <a:t>user</a:t>
            </a:r>
          </a:p>
        </p:txBody>
      </p:sp>
      <p:sp>
        <p:nvSpPr>
          <p:cNvPr id="9" name="Rectangle 8"/>
          <p:cNvSpPr/>
          <p:nvPr/>
        </p:nvSpPr>
        <p:spPr>
          <a:xfrm>
            <a:off x="0" y="4648200"/>
            <a:ext cx="3048000" cy="533400"/>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sz="2400" b="1" dirty="0">
                <a:solidFill>
                  <a:schemeClr val="bg1"/>
                </a:solidFill>
              </a:rPr>
              <a:t>Interaction Device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D:\Kuliah\IMK\091001\device\Picture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054" name="Picture 6" descr="D:\Kuliah\IMK\091001\device\2781722342_c342129cd5.jpg"/>
          <p:cNvPicPr>
            <a:picLocks noChangeAspect="1" noChangeArrowheads="1"/>
          </p:cNvPicPr>
          <p:nvPr/>
        </p:nvPicPr>
        <p:blipFill>
          <a:blip r:embed="rId3" cstate="print"/>
          <a:srcRect/>
          <a:stretch>
            <a:fillRect/>
          </a:stretch>
        </p:blipFill>
        <p:spPr bwMode="auto">
          <a:xfrm>
            <a:off x="3657600" y="2590800"/>
            <a:ext cx="1983737" cy="1571625"/>
          </a:xfrm>
          <a:prstGeom prst="ellipse">
            <a:avLst/>
          </a:prstGeom>
          <a:ln w="63500" cap="rnd">
            <a:solidFill>
              <a:srgbClr val="333333"/>
            </a:solidFill>
          </a:ln>
          <a:effectLst>
            <a:glow rad="228600">
              <a:schemeClr val="accent3">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ectangle 9"/>
          <p:cNvSpPr/>
          <p:nvPr/>
        </p:nvSpPr>
        <p:spPr>
          <a:xfrm>
            <a:off x="-228600" y="2286000"/>
            <a:ext cx="9601200" cy="12954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09" name="Title 1"/>
          <p:cNvSpPr>
            <a:spLocks noGrp="1"/>
          </p:cNvSpPr>
          <p:nvPr>
            <p:ph type="title"/>
          </p:nvPr>
        </p:nvSpPr>
        <p:spPr>
          <a:xfrm>
            <a:off x="0" y="2286000"/>
            <a:ext cx="9144000" cy="1295400"/>
          </a:xfrm>
        </p:spPr>
        <p:txBody>
          <a:bodyPr/>
          <a:lstStyle/>
          <a:p>
            <a:pPr eaLnBrk="1" hangingPunct="1"/>
            <a:r>
              <a:rPr lang="en-US" sz="3200" b="1" smtClean="0">
                <a:solidFill>
                  <a:schemeClr val="bg1"/>
                </a:solidFill>
                <a:latin typeface="Rockwell" pitchFamily="18" charset="0"/>
              </a:rPr>
              <a:t>SELECTING THE PROPER </a:t>
            </a:r>
            <a:r>
              <a:rPr lang="en-US" sz="3200" b="1" smtClean="0">
                <a:solidFill>
                  <a:srgbClr val="FFC000"/>
                </a:solidFill>
                <a:latin typeface="Rockwell" pitchFamily="18" charset="0"/>
              </a:rPr>
              <a:t> INPUT DEVICE</a:t>
            </a:r>
          </a:p>
        </p:txBody>
      </p:sp>
      <p:pic>
        <p:nvPicPr>
          <p:cNvPr id="2053" name="Picture 5" descr="D:\Kuliah\IMK\091001\device\logitech-trackball.jpg"/>
          <p:cNvPicPr>
            <a:picLocks noChangeAspect="1" noChangeArrowheads="1"/>
          </p:cNvPicPr>
          <p:nvPr/>
        </p:nvPicPr>
        <p:blipFill>
          <a:blip r:embed="rId4" cstate="print"/>
          <a:srcRect/>
          <a:stretch>
            <a:fillRect/>
          </a:stretch>
        </p:blipFill>
        <p:spPr bwMode="auto">
          <a:xfrm>
            <a:off x="609600" y="3581400"/>
            <a:ext cx="1828800" cy="1828800"/>
          </a:xfrm>
          <a:prstGeom prst="ellipse">
            <a:avLst/>
          </a:prstGeom>
          <a:ln w="63500" cap="rnd">
            <a:solidFill>
              <a:srgbClr val="333333"/>
            </a:solidFill>
          </a:ln>
          <a:effectLst>
            <a:glow rad="228600">
              <a:schemeClr val="accent1">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5" name="Picture 7" descr="D:\Kuliah\IMK\091001\device\keyboard-trackball.jpg"/>
          <p:cNvPicPr>
            <a:picLocks noChangeAspect="1" noChangeArrowheads="1"/>
          </p:cNvPicPr>
          <p:nvPr/>
        </p:nvPicPr>
        <p:blipFill>
          <a:blip r:embed="rId5" cstate="print"/>
          <a:srcRect/>
          <a:stretch>
            <a:fillRect/>
          </a:stretch>
        </p:blipFill>
        <p:spPr bwMode="auto">
          <a:xfrm>
            <a:off x="6426200" y="838200"/>
            <a:ext cx="2032000" cy="1524000"/>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530" name="Picture 2" descr="D:\Kuliah\IMK\091001\device\madpoison touchscreen.jpg"/>
          <p:cNvPicPr>
            <a:picLocks noChangeAspect="1" noChangeArrowheads="1"/>
          </p:cNvPicPr>
          <p:nvPr/>
        </p:nvPicPr>
        <p:blipFill>
          <a:blip r:embed="rId3"/>
          <a:srcRect/>
          <a:stretch>
            <a:fillRect/>
          </a:stretch>
        </p:blipFill>
        <p:spPr bwMode="auto">
          <a:xfrm>
            <a:off x="152400" y="1066800"/>
            <a:ext cx="6858000" cy="5146675"/>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err="1" smtClean="0">
                <a:solidFill>
                  <a:srgbClr val="FFC000"/>
                </a:solidFill>
              </a:rPr>
              <a:t>Panduan</a:t>
            </a:r>
            <a:r>
              <a:rPr lang="en-US" dirty="0" smtClean="0">
                <a:solidFill>
                  <a:srgbClr val="FFC000"/>
                </a:solidFill>
              </a:rPr>
              <a:t> </a:t>
            </a:r>
            <a:r>
              <a:rPr lang="en-US" dirty="0" err="1" smtClean="0">
                <a:solidFill>
                  <a:srgbClr val="FFC000"/>
                </a:solidFill>
              </a:rPr>
              <a:t>dalam</a:t>
            </a:r>
            <a:r>
              <a:rPr lang="en-US" dirty="0" smtClean="0">
                <a:solidFill>
                  <a:srgbClr val="FFC000"/>
                </a:solidFill>
              </a:rPr>
              <a:t> </a:t>
            </a:r>
            <a:r>
              <a:rPr lang="en-US" dirty="0" err="1" smtClean="0">
                <a:solidFill>
                  <a:srgbClr val="FFC000"/>
                </a:solidFill>
              </a:rPr>
              <a:t>memilih</a:t>
            </a:r>
            <a:r>
              <a:rPr lang="en-US" dirty="0" smtClean="0">
                <a:solidFill>
                  <a:srgbClr val="FFC000"/>
                </a:solidFill>
              </a:rPr>
              <a:t> Input device yang </a:t>
            </a:r>
            <a:r>
              <a:rPr lang="en-US" dirty="0" err="1" smtClean="0">
                <a:solidFill>
                  <a:srgbClr val="FFC000"/>
                </a:solidFill>
              </a:rPr>
              <a:t>sesuai</a:t>
            </a:r>
            <a:endParaRPr lang="en-US" dirty="0">
              <a:solidFill>
                <a:srgbClr val="FFC000"/>
              </a:solidFill>
            </a:endParaRP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Wingdings" pitchFamily="2" charset="2"/>
              <a:buChar char="q"/>
              <a:defRPr/>
            </a:pPr>
            <a:r>
              <a:rPr lang="en-US" dirty="0" err="1" smtClean="0">
                <a:solidFill>
                  <a:srgbClr val="FFC000"/>
                </a:solidFill>
              </a:rPr>
              <a:t>Karakteristik</a:t>
            </a:r>
            <a:r>
              <a:rPr lang="en-US" dirty="0" smtClean="0">
                <a:solidFill>
                  <a:srgbClr val="FFC000"/>
                </a:solidFill>
              </a:rPr>
              <a:t> Task</a:t>
            </a:r>
          </a:p>
          <a:p>
            <a:pPr eaLnBrk="1" fontAlgn="auto" hangingPunct="1">
              <a:spcAft>
                <a:spcPts val="0"/>
              </a:spcAft>
              <a:buFont typeface="Wingdings" pitchFamily="2" charset="2"/>
              <a:buChar char="q"/>
              <a:defRPr/>
            </a:pPr>
            <a:r>
              <a:rPr lang="en-US" dirty="0" err="1" smtClean="0">
                <a:solidFill>
                  <a:srgbClr val="FFC000"/>
                </a:solidFill>
              </a:rPr>
              <a:t>Karakteristik</a:t>
            </a:r>
            <a:r>
              <a:rPr lang="en-US" dirty="0" smtClean="0">
                <a:solidFill>
                  <a:srgbClr val="FFC000"/>
                </a:solidFill>
              </a:rPr>
              <a:t> User </a:t>
            </a:r>
            <a:r>
              <a:rPr lang="en-US" dirty="0" err="1" smtClean="0">
                <a:solidFill>
                  <a:srgbClr val="FFC000"/>
                </a:solidFill>
              </a:rPr>
              <a:t>dan</a:t>
            </a:r>
            <a:r>
              <a:rPr lang="en-US" dirty="0" smtClean="0">
                <a:solidFill>
                  <a:srgbClr val="FFC000"/>
                </a:solidFill>
              </a:rPr>
              <a:t> preferences</a:t>
            </a:r>
          </a:p>
          <a:p>
            <a:pPr eaLnBrk="1" fontAlgn="auto" hangingPunct="1">
              <a:spcAft>
                <a:spcPts val="0"/>
              </a:spcAft>
              <a:buFont typeface="Wingdings" pitchFamily="2" charset="2"/>
              <a:buChar char="q"/>
              <a:defRPr/>
            </a:pPr>
            <a:r>
              <a:rPr lang="en-US" dirty="0" err="1" smtClean="0">
                <a:solidFill>
                  <a:srgbClr val="FFC000"/>
                </a:solidFill>
              </a:rPr>
              <a:t>Karakteristik</a:t>
            </a:r>
            <a:r>
              <a:rPr lang="en-US" dirty="0" smtClean="0">
                <a:solidFill>
                  <a:srgbClr val="FFC000"/>
                </a:solidFill>
              </a:rPr>
              <a:t> </a:t>
            </a:r>
            <a:r>
              <a:rPr lang="en-US" dirty="0" err="1" smtClean="0">
                <a:solidFill>
                  <a:srgbClr val="FFC000"/>
                </a:solidFill>
              </a:rPr>
              <a:t>dari</a:t>
            </a:r>
            <a:r>
              <a:rPr lang="en-US" dirty="0" smtClean="0">
                <a:solidFill>
                  <a:srgbClr val="FFC000"/>
                </a:solidFill>
              </a:rPr>
              <a:t> environment</a:t>
            </a:r>
          </a:p>
          <a:p>
            <a:pPr eaLnBrk="1" fontAlgn="auto" hangingPunct="1">
              <a:spcAft>
                <a:spcPts val="0"/>
              </a:spcAft>
              <a:buFont typeface="Wingdings" pitchFamily="2" charset="2"/>
              <a:buChar char="q"/>
              <a:defRPr/>
            </a:pPr>
            <a:r>
              <a:rPr lang="en-US" dirty="0" err="1" smtClean="0">
                <a:solidFill>
                  <a:srgbClr val="FFC000"/>
                </a:solidFill>
              </a:rPr>
              <a:t>Karakteristik</a:t>
            </a:r>
            <a:r>
              <a:rPr lang="en-US" dirty="0" smtClean="0">
                <a:solidFill>
                  <a:srgbClr val="FFC000"/>
                </a:solidFill>
              </a:rPr>
              <a:t> </a:t>
            </a:r>
            <a:r>
              <a:rPr lang="en-US" dirty="0" err="1" smtClean="0">
                <a:solidFill>
                  <a:srgbClr val="FFC000"/>
                </a:solidFill>
              </a:rPr>
              <a:t>dari</a:t>
            </a:r>
            <a:r>
              <a:rPr lang="en-US" dirty="0" smtClean="0">
                <a:solidFill>
                  <a:srgbClr val="FFC000"/>
                </a:solidFill>
              </a:rPr>
              <a:t> Hardware</a:t>
            </a:r>
          </a:p>
          <a:p>
            <a:pPr eaLnBrk="1" fontAlgn="auto" hangingPunct="1">
              <a:spcAft>
                <a:spcPts val="0"/>
              </a:spcAft>
              <a:buFont typeface="Wingdings" pitchFamily="2" charset="2"/>
              <a:buChar char="q"/>
              <a:defRPr/>
            </a:pPr>
            <a:r>
              <a:rPr lang="en-US" dirty="0" err="1" smtClean="0">
                <a:solidFill>
                  <a:srgbClr val="FFC000"/>
                </a:solidFill>
              </a:rPr>
              <a:t>Karakteristik</a:t>
            </a:r>
            <a:r>
              <a:rPr lang="en-US" dirty="0" smtClean="0">
                <a:solidFill>
                  <a:srgbClr val="FFC000"/>
                </a:solidFill>
              </a:rPr>
              <a:t> </a:t>
            </a:r>
            <a:r>
              <a:rPr lang="en-US" dirty="0" err="1" smtClean="0">
                <a:solidFill>
                  <a:srgbClr val="FFC000"/>
                </a:solidFill>
              </a:rPr>
              <a:t>dari</a:t>
            </a:r>
            <a:r>
              <a:rPr lang="en-US" dirty="0" smtClean="0">
                <a:solidFill>
                  <a:srgbClr val="FFC000"/>
                </a:solidFill>
              </a:rPr>
              <a:t> device </a:t>
            </a:r>
            <a:r>
              <a:rPr lang="en-US" dirty="0" err="1" smtClean="0">
                <a:solidFill>
                  <a:srgbClr val="FFC000"/>
                </a:solidFill>
              </a:rPr>
              <a:t>dipandang</a:t>
            </a:r>
            <a:r>
              <a:rPr lang="en-US" dirty="0" smtClean="0">
                <a:solidFill>
                  <a:srgbClr val="FFC000"/>
                </a:solidFill>
              </a:rPr>
              <a:t> </a:t>
            </a:r>
            <a:r>
              <a:rPr lang="en-US" dirty="0" err="1" smtClean="0">
                <a:solidFill>
                  <a:srgbClr val="FFC000"/>
                </a:solidFill>
              </a:rPr>
              <a:t>dari</a:t>
            </a:r>
            <a:r>
              <a:rPr lang="en-US" dirty="0" smtClean="0">
                <a:solidFill>
                  <a:srgbClr val="FFC000"/>
                </a:solidFill>
              </a:rPr>
              <a:t> </a:t>
            </a:r>
            <a:r>
              <a:rPr lang="en-US" dirty="0" err="1" smtClean="0">
                <a:solidFill>
                  <a:srgbClr val="FFC000"/>
                </a:solidFill>
              </a:rPr>
              <a:t>aplikasi</a:t>
            </a:r>
            <a:r>
              <a:rPr lang="en-US" dirty="0" smtClean="0">
                <a:solidFill>
                  <a:srgbClr val="FFC000"/>
                </a:solidFill>
              </a:rPr>
              <a:t> yang </a:t>
            </a:r>
            <a:r>
              <a:rPr lang="en-US" dirty="0" err="1" smtClean="0">
                <a:solidFill>
                  <a:srgbClr val="FFC000"/>
                </a:solidFill>
              </a:rPr>
              <a:t>dibuat</a:t>
            </a:r>
            <a:r>
              <a:rPr lang="en-US" dirty="0" smtClean="0">
                <a:solidFill>
                  <a:srgbClr val="FFC000"/>
                </a:solidFill>
              </a:rPr>
              <a:t>/</a:t>
            </a:r>
            <a:r>
              <a:rPr lang="en-US" dirty="0" err="1" smtClean="0">
                <a:solidFill>
                  <a:srgbClr val="FFC000"/>
                </a:solidFill>
              </a:rPr>
              <a:t>digunakan</a:t>
            </a:r>
            <a:endParaRPr lang="en-US" dirty="0" smtClean="0">
              <a:solidFill>
                <a:srgbClr val="FFC000"/>
              </a:solidFill>
            </a:endParaRPr>
          </a:p>
          <a:p>
            <a:pPr eaLnBrk="1" fontAlgn="auto" hangingPunct="1">
              <a:spcAft>
                <a:spcPts val="0"/>
              </a:spcAft>
              <a:buFont typeface="Wingdings" pitchFamily="2" charset="2"/>
              <a:buChar char="q"/>
              <a:defRPr/>
            </a:pPr>
            <a:r>
              <a:rPr lang="en-US" dirty="0" err="1" smtClean="0">
                <a:solidFill>
                  <a:srgbClr val="FFC000"/>
                </a:solidFill>
              </a:rPr>
              <a:t>Fleksibilitas</a:t>
            </a:r>
            <a:endParaRPr lang="en-US" dirty="0" smtClean="0">
              <a:solidFill>
                <a:srgbClr val="FFC000"/>
              </a:solidFill>
            </a:endParaRPr>
          </a:p>
          <a:p>
            <a:pPr eaLnBrk="1" fontAlgn="auto" hangingPunct="1">
              <a:spcAft>
                <a:spcPts val="0"/>
              </a:spcAft>
              <a:buFont typeface="Wingdings" pitchFamily="2" charset="2"/>
              <a:buChar char="q"/>
              <a:defRPr/>
            </a:pPr>
            <a:r>
              <a:rPr lang="en-US" dirty="0" err="1" smtClean="0">
                <a:solidFill>
                  <a:srgbClr val="FFC000"/>
                </a:solidFill>
              </a:rPr>
              <a:t>Minimalisir</a:t>
            </a:r>
            <a:r>
              <a:rPr lang="en-US" dirty="0" smtClean="0">
                <a:solidFill>
                  <a:srgbClr val="FFC000"/>
                </a:solidFill>
              </a:rPr>
              <a:t> </a:t>
            </a:r>
            <a:r>
              <a:rPr lang="en-US" dirty="0" err="1" smtClean="0">
                <a:solidFill>
                  <a:srgbClr val="FFC000"/>
                </a:solidFill>
              </a:rPr>
              <a:t>pergerakan</a:t>
            </a:r>
            <a:r>
              <a:rPr lang="en-US" dirty="0" smtClean="0">
                <a:solidFill>
                  <a:srgbClr val="FFC000"/>
                </a:solidFill>
              </a:rPr>
              <a:t> </a:t>
            </a:r>
            <a:r>
              <a:rPr lang="en-US" dirty="0" err="1" smtClean="0">
                <a:solidFill>
                  <a:srgbClr val="FFC000"/>
                </a:solidFill>
              </a:rPr>
              <a:t>tangan</a:t>
            </a:r>
            <a:r>
              <a:rPr lang="en-US" dirty="0" smtClean="0">
                <a:solidFill>
                  <a:srgbClr val="FFC000"/>
                </a:solidFill>
              </a:rPr>
              <a:t> </a:t>
            </a:r>
            <a:r>
              <a:rPr lang="en-US" dirty="0" err="1" smtClean="0">
                <a:solidFill>
                  <a:srgbClr val="FFC000"/>
                </a:solidFill>
              </a:rPr>
              <a:t>dan</a:t>
            </a:r>
            <a:r>
              <a:rPr lang="en-US" dirty="0" smtClean="0">
                <a:solidFill>
                  <a:srgbClr val="FFC000"/>
                </a:solidFill>
              </a:rPr>
              <a:t> </a:t>
            </a:r>
            <a:r>
              <a:rPr lang="en-US" dirty="0" err="1" smtClean="0">
                <a:solidFill>
                  <a:srgbClr val="FFC000"/>
                </a:solidFill>
              </a:rPr>
              <a:t>mata</a:t>
            </a:r>
            <a:r>
              <a:rPr lang="en-US" dirty="0" smtClean="0">
                <a:solidFill>
                  <a:srgbClr val="FFC000"/>
                </a:solidFill>
              </a:rPr>
              <a:t>  </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Picture 2" descr="D:\Kuliah\IMK\091001\device\madpoison touchscreen.jpg"/>
          <p:cNvPicPr>
            <a:picLocks noChangeAspect="1" noChangeArrowheads="1"/>
          </p:cNvPicPr>
          <p:nvPr/>
        </p:nvPicPr>
        <p:blipFill>
          <a:blip r:embed="rId2"/>
          <a:srcRect/>
          <a:stretch>
            <a:fillRect/>
          </a:stretch>
        </p:blipFill>
        <p:spPr bwMode="auto">
          <a:xfrm>
            <a:off x="152400" y="1066800"/>
            <a:ext cx="6858000" cy="5146675"/>
          </a:xfrm>
          <a:prstGeom prst="rect">
            <a:avLst/>
          </a:prstGeom>
          <a:noFill/>
          <a:ln w="9525">
            <a:noFill/>
            <a:miter lim="800000"/>
            <a:headEnd/>
            <a:tailEnd/>
          </a:ln>
        </p:spPr>
      </p:pic>
      <p:sp>
        <p:nvSpPr>
          <p:cNvPr id="23555" name="Title 1"/>
          <p:cNvSpPr>
            <a:spLocks noGrp="1"/>
          </p:cNvSpPr>
          <p:nvPr>
            <p:ph type="title"/>
          </p:nvPr>
        </p:nvSpPr>
        <p:spPr/>
        <p:txBody>
          <a:bodyPr/>
          <a:lstStyle/>
          <a:p>
            <a:pPr eaLnBrk="1" hangingPunct="1"/>
            <a:r>
              <a:rPr lang="en-US" smtClean="0">
                <a:solidFill>
                  <a:srgbClr val="FFC000"/>
                </a:solidFill>
              </a:rPr>
              <a:t>Pointer Guidelines</a:t>
            </a:r>
          </a:p>
        </p:txBody>
      </p:sp>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buFont typeface="Wingdings" pitchFamily="2" charset="2"/>
              <a:buChar char="q"/>
              <a:defRPr/>
            </a:pPr>
            <a:r>
              <a:rPr lang="en-US" dirty="0" smtClean="0">
                <a:solidFill>
                  <a:srgbClr val="FFC000"/>
                </a:solidFill>
              </a:rPr>
              <a:t>Pointer :</a:t>
            </a:r>
          </a:p>
          <a:p>
            <a:pPr eaLnBrk="1" fontAlgn="auto" hangingPunct="1">
              <a:spcAft>
                <a:spcPts val="0"/>
              </a:spcAft>
              <a:buFont typeface="Arial" pitchFamily="34" charset="0"/>
              <a:buNone/>
              <a:defRPr/>
            </a:pPr>
            <a:r>
              <a:rPr lang="en-US" dirty="0">
                <a:solidFill>
                  <a:srgbClr val="FFC000"/>
                </a:solidFill>
              </a:rPr>
              <a:t> </a:t>
            </a:r>
            <a:r>
              <a:rPr lang="en-US" dirty="0" smtClean="0">
                <a:solidFill>
                  <a:srgbClr val="FFC000"/>
                </a:solidFill>
              </a:rPr>
              <a:t>    </a:t>
            </a:r>
            <a:r>
              <a:rPr lang="en-US" dirty="0" smtClean="0">
                <a:solidFill>
                  <a:srgbClr val="FFC000"/>
                </a:solidFill>
                <a:sym typeface="Wingdings" pitchFamily="2" charset="2"/>
              </a:rPr>
              <a:t> </a:t>
            </a:r>
            <a:r>
              <a:rPr lang="en-US" dirty="0" err="1" smtClean="0">
                <a:solidFill>
                  <a:srgbClr val="FFC000"/>
                </a:solidFill>
                <a:sym typeface="Wingdings" pitchFamily="2" charset="2"/>
              </a:rPr>
              <a:t>Harus</a:t>
            </a:r>
            <a:r>
              <a:rPr lang="en-US" dirty="0" smtClean="0">
                <a:solidFill>
                  <a:srgbClr val="FFC000"/>
                </a:solidFill>
                <a:sym typeface="Wingdings" pitchFamily="2" charset="2"/>
              </a:rPr>
              <a:t> </a:t>
            </a:r>
            <a:r>
              <a:rPr lang="en-US" dirty="0" err="1" smtClean="0">
                <a:solidFill>
                  <a:srgbClr val="FFC000"/>
                </a:solidFill>
                <a:sym typeface="Wingdings" pitchFamily="2" charset="2"/>
              </a:rPr>
              <a:t>selalu</a:t>
            </a:r>
            <a:r>
              <a:rPr lang="en-US" dirty="0" smtClean="0">
                <a:solidFill>
                  <a:srgbClr val="FFC000"/>
                </a:solidFill>
                <a:sym typeface="Wingdings" pitchFamily="2" charset="2"/>
              </a:rPr>
              <a:t> </a:t>
            </a:r>
            <a:r>
              <a:rPr lang="en-US" dirty="0" err="1" smtClean="0">
                <a:solidFill>
                  <a:srgbClr val="FFC000"/>
                </a:solidFill>
                <a:sym typeface="Wingdings" pitchFamily="2" charset="2"/>
              </a:rPr>
              <a:t>terlihat</a:t>
            </a:r>
            <a:endParaRPr lang="en-US" dirty="0" smtClean="0">
              <a:solidFill>
                <a:srgbClr val="FFC000"/>
              </a:solidFill>
              <a:sym typeface="Wingdings" pitchFamily="2" charset="2"/>
            </a:endParaRPr>
          </a:p>
          <a:p>
            <a:pPr eaLnBrk="1" fontAlgn="auto" hangingPunct="1">
              <a:spcAft>
                <a:spcPts val="0"/>
              </a:spcAft>
              <a:buFont typeface="Arial" pitchFamily="34" charset="0"/>
              <a:buNone/>
              <a:defRPr/>
            </a:pPr>
            <a:r>
              <a:rPr lang="en-US" dirty="0">
                <a:solidFill>
                  <a:srgbClr val="FFC000"/>
                </a:solidFill>
                <a:sym typeface="Wingdings" pitchFamily="2" charset="2"/>
              </a:rPr>
              <a:t> </a:t>
            </a:r>
            <a:r>
              <a:rPr lang="en-US" dirty="0" smtClean="0">
                <a:solidFill>
                  <a:srgbClr val="FFC000"/>
                </a:solidFill>
                <a:sym typeface="Wingdings" pitchFamily="2" charset="2"/>
              </a:rPr>
              <a:t>     </a:t>
            </a:r>
            <a:r>
              <a:rPr lang="en-US" dirty="0" err="1" smtClean="0">
                <a:solidFill>
                  <a:srgbClr val="FFC000"/>
                </a:solidFill>
                <a:sym typeface="Wingdings" pitchFamily="2" charset="2"/>
              </a:rPr>
              <a:t>Harus</a:t>
            </a:r>
            <a:r>
              <a:rPr lang="en-US" dirty="0" smtClean="0">
                <a:solidFill>
                  <a:srgbClr val="FFC000"/>
                </a:solidFill>
                <a:sym typeface="Wingdings" pitchFamily="2" charset="2"/>
              </a:rPr>
              <a:t> </a:t>
            </a:r>
            <a:r>
              <a:rPr lang="en-US" dirty="0" err="1" smtClean="0">
                <a:solidFill>
                  <a:srgbClr val="FFC000"/>
                </a:solidFill>
                <a:sym typeface="Wingdings" pitchFamily="2" charset="2"/>
              </a:rPr>
              <a:t>kontras</a:t>
            </a:r>
            <a:r>
              <a:rPr lang="en-US" dirty="0" smtClean="0">
                <a:solidFill>
                  <a:srgbClr val="FFC000"/>
                </a:solidFill>
                <a:sym typeface="Wingdings" pitchFamily="2" charset="2"/>
              </a:rPr>
              <a:t> </a:t>
            </a:r>
            <a:r>
              <a:rPr lang="en-US" dirty="0" err="1" smtClean="0">
                <a:solidFill>
                  <a:srgbClr val="FFC000"/>
                </a:solidFill>
                <a:sym typeface="Wingdings" pitchFamily="2" charset="2"/>
              </a:rPr>
              <a:t>dengan</a:t>
            </a:r>
            <a:r>
              <a:rPr lang="en-US" dirty="0" smtClean="0">
                <a:solidFill>
                  <a:srgbClr val="FFC000"/>
                </a:solidFill>
                <a:sym typeface="Wingdings" pitchFamily="2" charset="2"/>
              </a:rPr>
              <a:t> background</a:t>
            </a:r>
          </a:p>
          <a:p>
            <a:pPr eaLnBrk="1" fontAlgn="auto" hangingPunct="1">
              <a:spcAft>
                <a:spcPts val="0"/>
              </a:spcAft>
              <a:buFont typeface="Arial" pitchFamily="34" charset="0"/>
              <a:buNone/>
              <a:defRPr/>
            </a:pPr>
            <a:r>
              <a:rPr lang="en-US" dirty="0">
                <a:solidFill>
                  <a:srgbClr val="FFC000"/>
                </a:solidFill>
                <a:sym typeface="Wingdings" pitchFamily="2" charset="2"/>
              </a:rPr>
              <a:t> </a:t>
            </a:r>
            <a:r>
              <a:rPr lang="en-US" dirty="0" smtClean="0">
                <a:solidFill>
                  <a:srgbClr val="FFC000"/>
                </a:solidFill>
                <a:sym typeface="Wingdings" pitchFamily="2" charset="2"/>
              </a:rPr>
              <a:t>     </a:t>
            </a:r>
            <a:r>
              <a:rPr lang="en-US" dirty="0" err="1" smtClean="0">
                <a:solidFill>
                  <a:srgbClr val="FFC000"/>
                </a:solidFill>
                <a:sym typeface="Wingdings" pitchFamily="2" charset="2"/>
              </a:rPr>
              <a:t>Harus</a:t>
            </a:r>
            <a:r>
              <a:rPr lang="en-US" dirty="0" smtClean="0">
                <a:solidFill>
                  <a:srgbClr val="FFC000"/>
                </a:solidFill>
                <a:sym typeface="Wingdings" pitchFamily="2" charset="2"/>
              </a:rPr>
              <a:t> </a:t>
            </a:r>
            <a:r>
              <a:rPr lang="en-US" dirty="0" err="1" smtClean="0">
                <a:solidFill>
                  <a:srgbClr val="FFC000"/>
                </a:solidFill>
                <a:sym typeface="Wingdings" pitchFamily="2" charset="2"/>
              </a:rPr>
              <a:t>memiliki</a:t>
            </a:r>
            <a:r>
              <a:rPr lang="en-US" dirty="0" smtClean="0">
                <a:solidFill>
                  <a:srgbClr val="FFC000"/>
                </a:solidFill>
                <a:sym typeface="Wingdings" pitchFamily="2" charset="2"/>
              </a:rPr>
              <a:t> </a:t>
            </a:r>
            <a:r>
              <a:rPr lang="en-US" dirty="0" err="1" smtClean="0">
                <a:solidFill>
                  <a:srgbClr val="FFC000"/>
                </a:solidFill>
                <a:sym typeface="Wingdings" pitchFamily="2" charset="2"/>
              </a:rPr>
              <a:t>ukuran</a:t>
            </a:r>
            <a:r>
              <a:rPr lang="en-US" dirty="0" smtClean="0">
                <a:solidFill>
                  <a:srgbClr val="FFC000"/>
                </a:solidFill>
                <a:sym typeface="Wingdings" pitchFamily="2" charset="2"/>
              </a:rPr>
              <a:t> yang </a:t>
            </a:r>
            <a:r>
              <a:rPr lang="en-US" dirty="0" err="1" smtClean="0">
                <a:solidFill>
                  <a:srgbClr val="FFC000"/>
                </a:solidFill>
                <a:sym typeface="Wingdings" pitchFamily="2" charset="2"/>
              </a:rPr>
              <a:t>konsisten</a:t>
            </a:r>
            <a:r>
              <a:rPr lang="en-US" dirty="0" smtClean="0">
                <a:solidFill>
                  <a:srgbClr val="FFC000"/>
                </a:solidFill>
                <a:sym typeface="Wingdings" pitchFamily="2" charset="2"/>
              </a:rPr>
              <a:t> </a:t>
            </a:r>
            <a:r>
              <a:rPr lang="en-US" dirty="0" err="1" smtClean="0">
                <a:solidFill>
                  <a:srgbClr val="FFC000"/>
                </a:solidFill>
                <a:sym typeface="Wingdings" pitchFamily="2" charset="2"/>
              </a:rPr>
              <a:t>ketika</a:t>
            </a:r>
            <a:r>
              <a:rPr lang="en-US" dirty="0" smtClean="0">
                <a:solidFill>
                  <a:srgbClr val="FFC000"/>
                </a:solidFill>
                <a:sym typeface="Wingdings" pitchFamily="2" charset="2"/>
              </a:rPr>
              <a:t> </a:t>
            </a:r>
            <a:r>
              <a:rPr lang="en-US" dirty="0" err="1" smtClean="0">
                <a:solidFill>
                  <a:srgbClr val="FFC000"/>
                </a:solidFill>
                <a:sym typeface="Wingdings" pitchFamily="2" charset="2"/>
              </a:rPr>
              <a:t>bergerak</a:t>
            </a:r>
            <a:endParaRPr lang="en-US" dirty="0" smtClean="0">
              <a:solidFill>
                <a:srgbClr val="FFC000"/>
              </a:solidFill>
              <a:sym typeface="Wingdings" pitchFamily="2" charset="2"/>
            </a:endParaRPr>
          </a:p>
          <a:p>
            <a:pPr eaLnBrk="1" fontAlgn="auto" hangingPunct="1">
              <a:spcAft>
                <a:spcPts val="0"/>
              </a:spcAft>
              <a:buFont typeface="Arial" pitchFamily="34" charset="0"/>
              <a:buNone/>
              <a:defRPr/>
            </a:pPr>
            <a:r>
              <a:rPr lang="en-US" dirty="0">
                <a:solidFill>
                  <a:srgbClr val="FFC000"/>
                </a:solidFill>
                <a:sym typeface="Wingdings" pitchFamily="2" charset="2"/>
              </a:rPr>
              <a:t> </a:t>
            </a:r>
            <a:r>
              <a:rPr lang="en-US" dirty="0" smtClean="0">
                <a:solidFill>
                  <a:srgbClr val="FFC000"/>
                </a:solidFill>
                <a:sym typeface="Wingdings" pitchFamily="2" charset="2"/>
              </a:rPr>
              <a:t>     Area Hotspot </a:t>
            </a:r>
            <a:r>
              <a:rPr lang="en-US" dirty="0" err="1" smtClean="0">
                <a:solidFill>
                  <a:srgbClr val="FFC000"/>
                </a:solidFill>
                <a:sym typeface="Wingdings" pitchFamily="2" charset="2"/>
              </a:rPr>
              <a:t>harus</a:t>
            </a:r>
            <a:r>
              <a:rPr lang="en-US" dirty="0" smtClean="0">
                <a:solidFill>
                  <a:srgbClr val="FFC000"/>
                </a:solidFill>
                <a:sym typeface="Wingdings" pitchFamily="2" charset="2"/>
              </a:rPr>
              <a:t> </a:t>
            </a:r>
            <a:r>
              <a:rPr lang="en-US" dirty="0" err="1" smtClean="0">
                <a:solidFill>
                  <a:srgbClr val="FFC000"/>
                </a:solidFill>
                <a:sym typeface="Wingdings" pitchFamily="2" charset="2"/>
              </a:rPr>
              <a:t>mudah</a:t>
            </a:r>
            <a:r>
              <a:rPr lang="en-US" dirty="0" smtClean="0">
                <a:solidFill>
                  <a:srgbClr val="FFC000"/>
                </a:solidFill>
                <a:sym typeface="Wingdings" pitchFamily="2" charset="2"/>
              </a:rPr>
              <a:t> </a:t>
            </a:r>
            <a:r>
              <a:rPr lang="en-US" dirty="0" err="1" smtClean="0">
                <a:solidFill>
                  <a:srgbClr val="FFC000"/>
                </a:solidFill>
                <a:sym typeface="Wingdings" pitchFamily="2" charset="2"/>
              </a:rPr>
              <a:t>dikenali</a:t>
            </a:r>
            <a:r>
              <a:rPr lang="en-US" dirty="0" smtClean="0">
                <a:solidFill>
                  <a:srgbClr val="FFC000"/>
                </a:solidFill>
                <a:sym typeface="Wingdings" pitchFamily="2" charset="2"/>
              </a:rPr>
              <a:t> </a:t>
            </a:r>
            <a:r>
              <a:rPr lang="en-US" dirty="0" err="1" smtClean="0">
                <a:solidFill>
                  <a:srgbClr val="FFC000"/>
                </a:solidFill>
                <a:sym typeface="Wingdings" pitchFamily="2" charset="2"/>
              </a:rPr>
              <a:t>posisinya</a:t>
            </a:r>
            <a:endParaRPr lang="en-US" dirty="0" smtClean="0">
              <a:solidFill>
                <a:srgbClr val="FFC000"/>
              </a:solidFill>
            </a:endParaRPr>
          </a:p>
          <a:p>
            <a:pPr eaLnBrk="1" fontAlgn="auto" hangingPunct="1">
              <a:spcAft>
                <a:spcPts val="0"/>
              </a:spcAft>
              <a:buFont typeface="Wingdings" pitchFamily="2" charset="2"/>
              <a:buChar char="q"/>
              <a:defRPr/>
            </a:pPr>
            <a:r>
              <a:rPr lang="en-US" dirty="0" smtClean="0">
                <a:solidFill>
                  <a:srgbClr val="FFC000"/>
                </a:solidFill>
              </a:rPr>
              <a:t>User </a:t>
            </a:r>
            <a:r>
              <a:rPr lang="en-US" dirty="0" err="1" smtClean="0">
                <a:solidFill>
                  <a:srgbClr val="FFC000"/>
                </a:solidFill>
              </a:rPr>
              <a:t>harus</a:t>
            </a:r>
            <a:r>
              <a:rPr lang="en-US" dirty="0" smtClean="0">
                <a:solidFill>
                  <a:srgbClr val="FFC000"/>
                </a:solidFill>
              </a:rPr>
              <a:t> </a:t>
            </a:r>
            <a:r>
              <a:rPr lang="en-US" dirty="0" err="1" smtClean="0">
                <a:solidFill>
                  <a:srgbClr val="FFC000"/>
                </a:solidFill>
              </a:rPr>
              <a:t>selalu</a:t>
            </a:r>
            <a:r>
              <a:rPr lang="en-US" dirty="0" smtClean="0">
                <a:solidFill>
                  <a:srgbClr val="FFC000"/>
                </a:solidFill>
              </a:rPr>
              <a:t> </a:t>
            </a:r>
            <a:r>
              <a:rPr lang="en-US" dirty="0" err="1" smtClean="0">
                <a:solidFill>
                  <a:srgbClr val="FFC000"/>
                </a:solidFill>
              </a:rPr>
              <a:t>bisa</a:t>
            </a:r>
            <a:r>
              <a:rPr lang="en-US" dirty="0" smtClean="0">
                <a:solidFill>
                  <a:srgbClr val="FFC000"/>
                </a:solidFill>
              </a:rPr>
              <a:t> </a:t>
            </a:r>
            <a:r>
              <a:rPr lang="en-US" dirty="0" err="1" smtClean="0">
                <a:solidFill>
                  <a:srgbClr val="FFC000"/>
                </a:solidFill>
              </a:rPr>
              <a:t>menentukan</a:t>
            </a:r>
            <a:r>
              <a:rPr lang="en-US" dirty="0" smtClean="0">
                <a:solidFill>
                  <a:srgbClr val="FFC000"/>
                </a:solidFill>
              </a:rPr>
              <a:t> </a:t>
            </a:r>
            <a:r>
              <a:rPr lang="en-US" dirty="0" err="1" smtClean="0">
                <a:solidFill>
                  <a:srgbClr val="FFC000"/>
                </a:solidFill>
              </a:rPr>
              <a:t>posisi</a:t>
            </a:r>
            <a:r>
              <a:rPr lang="en-US" dirty="0" smtClean="0">
                <a:solidFill>
                  <a:srgbClr val="FFC000"/>
                </a:solidFill>
              </a:rPr>
              <a:t> pointer</a:t>
            </a:r>
          </a:p>
          <a:p>
            <a:pPr eaLnBrk="1" fontAlgn="auto" hangingPunct="1">
              <a:spcAft>
                <a:spcPts val="0"/>
              </a:spcAft>
              <a:buFont typeface="Wingdings" pitchFamily="2" charset="2"/>
              <a:buChar char="q"/>
              <a:defRPr/>
            </a:pPr>
            <a:r>
              <a:rPr lang="en-US" dirty="0" err="1" smtClean="0">
                <a:solidFill>
                  <a:srgbClr val="FFC000"/>
                </a:solidFill>
              </a:rPr>
              <a:t>Bentuk</a:t>
            </a:r>
            <a:r>
              <a:rPr lang="en-US" dirty="0" smtClean="0">
                <a:solidFill>
                  <a:srgbClr val="FFC000"/>
                </a:solidFill>
              </a:rPr>
              <a:t> pointer</a:t>
            </a:r>
          </a:p>
          <a:p>
            <a:pPr eaLnBrk="1" fontAlgn="auto" hangingPunct="1">
              <a:spcAft>
                <a:spcPts val="0"/>
              </a:spcAft>
              <a:buFont typeface="Wingdings" pitchFamily="2" charset="2"/>
              <a:buChar char="q"/>
              <a:defRPr/>
            </a:pPr>
            <a:r>
              <a:rPr lang="en-US" dirty="0" err="1" smtClean="0">
                <a:solidFill>
                  <a:srgbClr val="FFC000"/>
                </a:solidFill>
              </a:rPr>
              <a:t>Pergunakan</a:t>
            </a:r>
            <a:r>
              <a:rPr lang="en-US" dirty="0" smtClean="0">
                <a:solidFill>
                  <a:srgbClr val="FFC000"/>
                </a:solidFill>
              </a:rPr>
              <a:t> </a:t>
            </a:r>
            <a:r>
              <a:rPr lang="en-US" dirty="0" err="1" smtClean="0">
                <a:solidFill>
                  <a:srgbClr val="FFC000"/>
                </a:solidFill>
              </a:rPr>
              <a:t>bentuk</a:t>
            </a:r>
            <a:r>
              <a:rPr lang="en-US" dirty="0" smtClean="0">
                <a:solidFill>
                  <a:srgbClr val="FFC000"/>
                </a:solidFill>
              </a:rPr>
              <a:t>/</a:t>
            </a:r>
            <a:r>
              <a:rPr lang="en-US" dirty="0" err="1" smtClean="0">
                <a:solidFill>
                  <a:srgbClr val="FFC000"/>
                </a:solidFill>
              </a:rPr>
              <a:t>variasi</a:t>
            </a:r>
            <a:r>
              <a:rPr lang="en-US" dirty="0" smtClean="0">
                <a:solidFill>
                  <a:srgbClr val="FFC000"/>
                </a:solidFill>
              </a:rPr>
              <a:t> </a:t>
            </a:r>
            <a:r>
              <a:rPr lang="en-US" dirty="0" err="1" smtClean="0">
                <a:solidFill>
                  <a:srgbClr val="FFC000"/>
                </a:solidFill>
              </a:rPr>
              <a:t>bentuk</a:t>
            </a:r>
            <a:r>
              <a:rPr lang="en-US" dirty="0" smtClean="0">
                <a:solidFill>
                  <a:srgbClr val="FFC000"/>
                </a:solidFill>
              </a:rPr>
              <a:t> </a:t>
            </a:r>
            <a:r>
              <a:rPr lang="en-US" dirty="0" err="1" smtClean="0">
                <a:solidFill>
                  <a:srgbClr val="FFC000"/>
                </a:solidFill>
              </a:rPr>
              <a:t>dari</a:t>
            </a:r>
            <a:r>
              <a:rPr lang="en-US" dirty="0" smtClean="0">
                <a:solidFill>
                  <a:srgbClr val="FFC000"/>
                </a:solidFill>
              </a:rPr>
              <a:t> pointer </a:t>
            </a:r>
            <a:r>
              <a:rPr lang="en-US" dirty="0" err="1" smtClean="0">
                <a:solidFill>
                  <a:srgbClr val="FFC000"/>
                </a:solidFill>
              </a:rPr>
              <a:t>secukupnya</a:t>
            </a:r>
            <a:endParaRPr lang="en-US" dirty="0" smtClean="0">
              <a:solidFill>
                <a:srgbClr val="FFC000"/>
              </a:solidFill>
            </a:endParaRPr>
          </a:p>
          <a:p>
            <a:pPr eaLnBrk="1" fontAlgn="auto" hangingPunct="1">
              <a:spcAft>
                <a:spcPts val="0"/>
              </a:spcAft>
              <a:buFont typeface="Wingdings" pitchFamily="2" charset="2"/>
              <a:buChar char="q"/>
              <a:defRPr/>
            </a:pPr>
            <a:r>
              <a:rPr lang="en-US" dirty="0" err="1" smtClean="0">
                <a:solidFill>
                  <a:srgbClr val="FFC000"/>
                </a:solidFill>
              </a:rPr>
              <a:t>Berikan</a:t>
            </a:r>
            <a:r>
              <a:rPr lang="en-US" dirty="0" smtClean="0">
                <a:solidFill>
                  <a:srgbClr val="FFC000"/>
                </a:solidFill>
              </a:rPr>
              <a:t> </a:t>
            </a:r>
            <a:r>
              <a:rPr lang="en-US" dirty="0" err="1" smtClean="0">
                <a:solidFill>
                  <a:srgbClr val="FFC000"/>
                </a:solidFill>
              </a:rPr>
              <a:t>kebebasan</a:t>
            </a:r>
            <a:r>
              <a:rPr lang="en-US" dirty="0" smtClean="0">
                <a:solidFill>
                  <a:srgbClr val="FFC000"/>
                </a:solidFill>
              </a:rPr>
              <a:t> </a:t>
            </a:r>
            <a:r>
              <a:rPr lang="en-US" dirty="0" err="1" smtClean="0">
                <a:solidFill>
                  <a:srgbClr val="FFC000"/>
                </a:solidFill>
              </a:rPr>
              <a:t>kepada</a:t>
            </a:r>
            <a:r>
              <a:rPr lang="en-US" dirty="0" smtClean="0">
                <a:solidFill>
                  <a:srgbClr val="FFC000"/>
                </a:solidFill>
              </a:rPr>
              <a:t> user </a:t>
            </a:r>
            <a:r>
              <a:rPr lang="en-US" dirty="0" err="1" smtClean="0">
                <a:solidFill>
                  <a:srgbClr val="FFC000"/>
                </a:solidFill>
              </a:rPr>
              <a:t>saat</a:t>
            </a:r>
            <a:r>
              <a:rPr lang="en-US" dirty="0" smtClean="0">
                <a:solidFill>
                  <a:srgbClr val="FFC000"/>
                </a:solidFill>
              </a:rPr>
              <a:t> </a:t>
            </a:r>
            <a:r>
              <a:rPr lang="en-US" dirty="0" err="1" smtClean="0">
                <a:solidFill>
                  <a:srgbClr val="FFC000"/>
                </a:solidFill>
              </a:rPr>
              <a:t>menggerakkan</a:t>
            </a:r>
            <a:r>
              <a:rPr lang="en-US" dirty="0" smtClean="0">
                <a:solidFill>
                  <a:srgbClr val="FFC000"/>
                </a:solidFill>
              </a:rPr>
              <a:t> pointer </a:t>
            </a:r>
            <a:r>
              <a:rPr lang="en-US" dirty="0" err="1" smtClean="0">
                <a:solidFill>
                  <a:srgbClr val="FFC000"/>
                </a:solidFill>
              </a:rPr>
              <a:t>di</a:t>
            </a:r>
            <a:r>
              <a:rPr lang="en-US" dirty="0" smtClean="0">
                <a:solidFill>
                  <a:srgbClr val="FFC000"/>
                </a:solidFill>
              </a:rPr>
              <a:t> </a:t>
            </a:r>
            <a:r>
              <a:rPr lang="en-US" dirty="0" err="1" smtClean="0">
                <a:solidFill>
                  <a:srgbClr val="FFC000"/>
                </a:solidFill>
              </a:rPr>
              <a:t>dalam</a:t>
            </a:r>
            <a:r>
              <a:rPr lang="en-US" dirty="0" smtClean="0">
                <a:solidFill>
                  <a:srgbClr val="FFC000"/>
                </a:solidFill>
              </a:rPr>
              <a:t> </a:t>
            </a:r>
            <a:r>
              <a:rPr lang="en-US" dirty="0" err="1" smtClean="0">
                <a:solidFill>
                  <a:srgbClr val="FFC000"/>
                </a:solidFill>
              </a:rPr>
              <a:t>layar</a:t>
            </a:r>
            <a:endParaRPr lang="en-US" dirty="0" smtClean="0">
              <a:solidFill>
                <a:srgbClr val="FFC000"/>
              </a:solidFill>
            </a:endParaRPr>
          </a:p>
          <a:p>
            <a:pPr eaLnBrk="1" fontAlgn="auto" hangingPunct="1">
              <a:spcAft>
                <a:spcPts val="0"/>
              </a:spcAft>
              <a:buFont typeface="Wingdings" pitchFamily="2" charset="2"/>
              <a:buChar char="q"/>
              <a:defRPr/>
            </a:pPr>
            <a:r>
              <a:rPr lang="en-US" dirty="0" err="1" smtClean="0">
                <a:solidFill>
                  <a:srgbClr val="FFC000"/>
                </a:solidFill>
              </a:rPr>
              <a:t>Animasi</a:t>
            </a:r>
            <a:r>
              <a:rPr lang="en-US" dirty="0" smtClean="0">
                <a:solidFill>
                  <a:srgbClr val="FFC000"/>
                </a:solidFill>
              </a:rPr>
              <a:t> </a:t>
            </a:r>
            <a:r>
              <a:rPr lang="en-US" dirty="0" err="1" smtClean="0">
                <a:solidFill>
                  <a:srgbClr val="FFC000"/>
                </a:solidFill>
              </a:rPr>
              <a:t>seharusnya</a:t>
            </a:r>
            <a:r>
              <a:rPr lang="en-US" dirty="0" smtClean="0">
                <a:solidFill>
                  <a:srgbClr val="FFC000"/>
                </a:solidFill>
              </a:rPr>
              <a:t> </a:t>
            </a:r>
            <a:r>
              <a:rPr lang="en-US" dirty="0" err="1" smtClean="0">
                <a:solidFill>
                  <a:srgbClr val="FFC000"/>
                </a:solidFill>
              </a:rPr>
              <a:t>tidak</a:t>
            </a:r>
            <a:r>
              <a:rPr lang="en-US" dirty="0" smtClean="0">
                <a:solidFill>
                  <a:srgbClr val="FFC000"/>
                </a:solidFill>
              </a:rPr>
              <a:t>:</a:t>
            </a:r>
          </a:p>
          <a:p>
            <a:pPr eaLnBrk="1" fontAlgn="auto" hangingPunct="1">
              <a:spcAft>
                <a:spcPts val="0"/>
              </a:spcAft>
              <a:buFont typeface="Arial" pitchFamily="34" charset="0"/>
              <a:buNone/>
              <a:defRPr/>
            </a:pPr>
            <a:r>
              <a:rPr lang="en-US" dirty="0">
                <a:solidFill>
                  <a:srgbClr val="FFC000"/>
                </a:solidFill>
              </a:rPr>
              <a:t> </a:t>
            </a:r>
            <a:r>
              <a:rPr lang="en-US" dirty="0" smtClean="0">
                <a:solidFill>
                  <a:srgbClr val="FFC000"/>
                </a:solidFill>
              </a:rPr>
              <a:t>   </a:t>
            </a:r>
            <a:r>
              <a:rPr lang="en-US" dirty="0" smtClean="0">
                <a:solidFill>
                  <a:srgbClr val="FFC000"/>
                </a:solidFill>
                <a:sym typeface="Wingdings" pitchFamily="2" charset="2"/>
              </a:rPr>
              <a:t> </a:t>
            </a:r>
            <a:r>
              <a:rPr lang="en-US" dirty="0" err="1" smtClean="0">
                <a:solidFill>
                  <a:srgbClr val="FFC000"/>
                </a:solidFill>
                <a:sym typeface="Wingdings" pitchFamily="2" charset="2"/>
              </a:rPr>
              <a:t>membingungkan</a:t>
            </a:r>
            <a:endParaRPr lang="en-US" dirty="0" smtClean="0">
              <a:solidFill>
                <a:srgbClr val="FFC000"/>
              </a:solidFill>
              <a:sym typeface="Wingdings" pitchFamily="2" charset="2"/>
            </a:endParaRPr>
          </a:p>
          <a:p>
            <a:pPr eaLnBrk="1" fontAlgn="auto" hangingPunct="1">
              <a:spcAft>
                <a:spcPts val="0"/>
              </a:spcAft>
              <a:buFont typeface="Arial" pitchFamily="34" charset="0"/>
              <a:buNone/>
              <a:defRPr/>
            </a:pPr>
            <a:r>
              <a:rPr lang="en-US" dirty="0">
                <a:solidFill>
                  <a:srgbClr val="FFC000"/>
                </a:solidFill>
                <a:sym typeface="Wingdings" pitchFamily="2" charset="2"/>
              </a:rPr>
              <a:t> </a:t>
            </a:r>
            <a:r>
              <a:rPr lang="en-US" dirty="0" smtClean="0">
                <a:solidFill>
                  <a:srgbClr val="FFC000"/>
                </a:solidFill>
                <a:sym typeface="Wingdings" pitchFamily="2" charset="2"/>
              </a:rPr>
              <a:t>    </a:t>
            </a:r>
            <a:r>
              <a:rPr lang="en-US" dirty="0" err="1" smtClean="0">
                <a:solidFill>
                  <a:srgbClr val="FFC000"/>
                </a:solidFill>
                <a:sym typeface="Wingdings" pitchFamily="2" charset="2"/>
              </a:rPr>
              <a:t>Mengurangi</a:t>
            </a:r>
            <a:r>
              <a:rPr lang="en-US" dirty="0" smtClean="0">
                <a:solidFill>
                  <a:srgbClr val="FFC000"/>
                </a:solidFill>
                <a:sym typeface="Wingdings" pitchFamily="2" charset="2"/>
              </a:rPr>
              <a:t> </a:t>
            </a:r>
            <a:r>
              <a:rPr lang="en-US" dirty="0" err="1" smtClean="0">
                <a:solidFill>
                  <a:srgbClr val="FFC000"/>
                </a:solidFill>
                <a:sym typeface="Wingdings" pitchFamily="2" charset="2"/>
              </a:rPr>
              <a:t>kemampuan</a:t>
            </a:r>
            <a:r>
              <a:rPr lang="en-US" dirty="0" smtClean="0">
                <a:solidFill>
                  <a:srgbClr val="FFC000"/>
                </a:solidFill>
                <a:sym typeface="Wingdings" pitchFamily="2" charset="2"/>
              </a:rPr>
              <a:t> </a:t>
            </a:r>
            <a:r>
              <a:rPr lang="en-US" dirty="0" err="1" smtClean="0">
                <a:solidFill>
                  <a:srgbClr val="FFC000"/>
                </a:solidFill>
                <a:sym typeface="Wingdings" pitchFamily="2" charset="2"/>
              </a:rPr>
              <a:t>untuk</a:t>
            </a:r>
            <a:r>
              <a:rPr lang="en-US" dirty="0" smtClean="0">
                <a:solidFill>
                  <a:srgbClr val="FFC000"/>
                </a:solidFill>
                <a:sym typeface="Wingdings" pitchFamily="2" charset="2"/>
              </a:rPr>
              <a:t> </a:t>
            </a:r>
            <a:r>
              <a:rPr lang="en-US" dirty="0" err="1" smtClean="0">
                <a:solidFill>
                  <a:srgbClr val="FFC000"/>
                </a:solidFill>
                <a:sym typeface="Wingdings" pitchFamily="2" charset="2"/>
              </a:rPr>
              <a:t>berinteraksi</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578" name="Picture 2" descr="D:\Kuliah\IMK\091001\device\madpoison touchscreen.jpg"/>
          <p:cNvPicPr>
            <a:picLocks noChangeAspect="1" noChangeArrowheads="1"/>
          </p:cNvPicPr>
          <p:nvPr/>
        </p:nvPicPr>
        <p:blipFill>
          <a:blip r:embed="rId2"/>
          <a:srcRect/>
          <a:stretch>
            <a:fillRect/>
          </a:stretch>
        </p:blipFill>
        <p:spPr bwMode="auto">
          <a:xfrm>
            <a:off x="152400" y="1066800"/>
            <a:ext cx="6858000" cy="5146675"/>
          </a:xfrm>
          <a:prstGeom prst="rect">
            <a:avLst/>
          </a:prstGeom>
          <a:noFill/>
          <a:ln w="9525">
            <a:noFill/>
            <a:miter lim="800000"/>
            <a:headEnd/>
            <a:tailEnd/>
          </a:ln>
        </p:spPr>
      </p:pic>
      <p:sp>
        <p:nvSpPr>
          <p:cNvPr id="24579" name="Title 1"/>
          <p:cNvSpPr>
            <a:spLocks noGrp="1"/>
          </p:cNvSpPr>
          <p:nvPr>
            <p:ph type="title"/>
          </p:nvPr>
        </p:nvSpPr>
        <p:spPr/>
        <p:txBody>
          <a:bodyPr/>
          <a:lstStyle/>
          <a:p>
            <a:pPr eaLnBrk="1" hangingPunct="1"/>
            <a:r>
              <a:rPr lang="en-US" smtClean="0">
                <a:solidFill>
                  <a:srgbClr val="FFC000"/>
                </a:solidFill>
              </a:rPr>
              <a:t>Output Device</a:t>
            </a:r>
          </a:p>
        </p:txBody>
      </p:sp>
      <p:sp>
        <p:nvSpPr>
          <p:cNvPr id="24580" name="Content Placeholder 2"/>
          <p:cNvSpPr>
            <a:spLocks noGrp="1"/>
          </p:cNvSpPr>
          <p:nvPr>
            <p:ph idx="1"/>
          </p:nvPr>
        </p:nvSpPr>
        <p:spPr/>
        <p:txBody>
          <a:bodyPr/>
          <a:lstStyle/>
          <a:p>
            <a:pPr eaLnBrk="1" hangingPunct="1">
              <a:buFont typeface="Wingdings" pitchFamily="2" charset="2"/>
              <a:buChar char="q"/>
            </a:pPr>
            <a:r>
              <a:rPr lang="en-US" smtClean="0">
                <a:solidFill>
                  <a:srgbClr val="FFC000"/>
                </a:solidFill>
              </a:rPr>
              <a:t>Screen</a:t>
            </a:r>
          </a:p>
          <a:p>
            <a:pPr eaLnBrk="1" hangingPunct="1">
              <a:buFont typeface="Arial" charset="0"/>
              <a:buNone/>
            </a:pPr>
            <a:r>
              <a:rPr lang="en-US" smtClean="0">
                <a:solidFill>
                  <a:srgbClr val="FFC000"/>
                </a:solidFill>
              </a:rPr>
              <a:t>    </a:t>
            </a:r>
            <a:r>
              <a:rPr lang="en-US" smtClean="0">
                <a:solidFill>
                  <a:srgbClr val="FFC000"/>
                </a:solidFill>
                <a:sym typeface="Wingdings" pitchFamily="2" charset="2"/>
              </a:rPr>
              <a:t> Image</a:t>
            </a:r>
          </a:p>
          <a:p>
            <a:pPr eaLnBrk="1" hangingPunct="1">
              <a:buFont typeface="Arial" charset="0"/>
              <a:buNone/>
            </a:pPr>
            <a:r>
              <a:rPr lang="en-US" smtClean="0">
                <a:solidFill>
                  <a:srgbClr val="FFC000"/>
                </a:solidFill>
                <a:sym typeface="Wingdings" pitchFamily="2" charset="2"/>
              </a:rPr>
              <a:t>     Color</a:t>
            </a:r>
          </a:p>
          <a:p>
            <a:pPr eaLnBrk="1" hangingPunct="1">
              <a:buFont typeface="Arial" charset="0"/>
              <a:buNone/>
            </a:pPr>
            <a:r>
              <a:rPr lang="en-US" smtClean="0">
                <a:solidFill>
                  <a:srgbClr val="FFC000"/>
                </a:solidFill>
                <a:sym typeface="Wingdings" pitchFamily="2" charset="2"/>
              </a:rPr>
              <a:t>     Size</a:t>
            </a:r>
            <a:endParaRPr lang="en-US" smtClean="0">
              <a:solidFill>
                <a:srgbClr val="FFC000"/>
              </a:solidFill>
            </a:endParaRPr>
          </a:p>
          <a:p>
            <a:pPr eaLnBrk="1" hangingPunct="1">
              <a:buFont typeface="Wingdings" pitchFamily="2" charset="2"/>
              <a:buChar char="q"/>
            </a:pPr>
            <a:r>
              <a:rPr lang="en-US" smtClean="0">
                <a:solidFill>
                  <a:srgbClr val="FFC000"/>
                </a:solidFill>
              </a:rPr>
              <a:t>Speaker</a:t>
            </a:r>
          </a:p>
          <a:p>
            <a:pPr eaLnBrk="1" hangingPunct="1">
              <a:buFont typeface="Arial" charset="0"/>
              <a:buNone/>
            </a:pPr>
            <a:r>
              <a:rPr lang="en-US" smtClean="0">
                <a:solidFill>
                  <a:srgbClr val="FFC000"/>
                </a:solidFill>
              </a:rPr>
              <a:t>    Penggunaan Sound bisa berupa simple beep, speech, music dan sound effect.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en-US" smtClean="0"/>
          </a:p>
        </p:txBody>
      </p:sp>
      <p:sp>
        <p:nvSpPr>
          <p:cNvPr id="4099" name="Content Placeholder 2"/>
          <p:cNvSpPr>
            <a:spLocks noGrp="1"/>
          </p:cNvSpPr>
          <p:nvPr>
            <p:ph idx="1"/>
          </p:nvPr>
        </p:nvSpPr>
        <p:spPr/>
        <p:txBody>
          <a:bodyPr/>
          <a:lstStyle/>
          <a:p>
            <a:pPr eaLnBrk="1" hangingPunct="1"/>
            <a:endParaRPr lang="en-US" smtClean="0"/>
          </a:p>
        </p:txBody>
      </p:sp>
      <p:pic>
        <p:nvPicPr>
          <p:cNvPr id="4100" name="Picture 2" descr="C:\Documents and Settings\DESIGNER-TODAY\My Documents\My Pictures\Game Wallpaper\key factor.jpg"/>
          <p:cNvPicPr>
            <a:picLocks noChangeAspect="1" noChangeArrowheads="1"/>
          </p:cNvPicPr>
          <p:nvPr/>
        </p:nvPicPr>
        <p:blipFill>
          <a:blip r:embed="rId3"/>
          <a:srcRect/>
          <a:stretch>
            <a:fillRect/>
          </a:stretch>
        </p:blipFill>
        <p:spPr bwMode="auto">
          <a:xfrm>
            <a:off x="3035300" y="-152400"/>
            <a:ext cx="9918700" cy="7010400"/>
          </a:xfrm>
          <a:prstGeom prst="rect">
            <a:avLst/>
          </a:prstGeom>
          <a:noFill/>
          <a:ln w="9525">
            <a:noFill/>
            <a:miter lim="800000"/>
            <a:headEnd/>
            <a:tailEnd/>
          </a:ln>
        </p:spPr>
      </p:pic>
      <p:sp>
        <p:nvSpPr>
          <p:cNvPr id="4101" name="Title 11"/>
          <p:cNvSpPr>
            <a:spLocks/>
          </p:cNvSpPr>
          <p:nvPr/>
        </p:nvSpPr>
        <p:spPr bwMode="auto">
          <a:xfrm rot="-1800000">
            <a:off x="47625" y="1179513"/>
            <a:ext cx="4416425" cy="2286000"/>
          </a:xfrm>
          <a:prstGeom prst="rect">
            <a:avLst/>
          </a:prstGeom>
          <a:noFill/>
          <a:ln w="9525">
            <a:noFill/>
            <a:miter lim="800000"/>
            <a:headEnd/>
            <a:tailEnd/>
          </a:ln>
        </p:spPr>
        <p:txBody>
          <a:bodyPr anchor="ctr"/>
          <a:lstStyle/>
          <a:p>
            <a:pPr algn="r">
              <a:lnSpc>
                <a:spcPct val="80000"/>
              </a:lnSpc>
            </a:pPr>
            <a:r>
              <a:rPr lang="en-US" sz="4800">
                <a:solidFill>
                  <a:srgbClr val="FF9900"/>
                </a:solidFill>
                <a:latin typeface="Impact" pitchFamily="34" charset="0"/>
              </a:rPr>
              <a:t> </a:t>
            </a:r>
            <a:r>
              <a:rPr lang="en-US" sz="5400">
                <a:solidFill>
                  <a:srgbClr val="FF9900"/>
                </a:solidFill>
                <a:latin typeface="Impact" pitchFamily="34" charset="0"/>
              </a:rPr>
              <a:t>Pemilihan Device yang tepat adalah hal PENTING!</a:t>
            </a:r>
            <a:endParaRPr lang="en-US" sz="6600">
              <a:solidFill>
                <a:srgbClr val="FF9900"/>
              </a:solidFill>
              <a:latin typeface="Impact"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endParaRPr lang="en-US" smtClean="0"/>
          </a:p>
        </p:txBody>
      </p:sp>
      <p:sp>
        <p:nvSpPr>
          <p:cNvPr id="5123" name="Content Placeholder 2"/>
          <p:cNvSpPr>
            <a:spLocks noGrp="1"/>
          </p:cNvSpPr>
          <p:nvPr>
            <p:ph idx="1"/>
          </p:nvPr>
        </p:nvSpPr>
        <p:spPr/>
        <p:txBody>
          <a:bodyPr/>
          <a:lstStyle/>
          <a:p>
            <a:pPr eaLnBrk="1" hangingPunct="1"/>
            <a:endParaRPr lang="en-US" smtClean="0"/>
          </a:p>
        </p:txBody>
      </p:sp>
      <p:pic>
        <p:nvPicPr>
          <p:cNvPr id="5124" name="Picture 2" descr="C:\Documents and Settings\DESIGNER-TODAY\My Documents\My Pictures\Game Wallpaper\key factor.jpg"/>
          <p:cNvPicPr>
            <a:picLocks noChangeAspect="1" noChangeArrowheads="1"/>
          </p:cNvPicPr>
          <p:nvPr/>
        </p:nvPicPr>
        <p:blipFill>
          <a:blip r:embed="rId3"/>
          <a:srcRect/>
          <a:stretch>
            <a:fillRect/>
          </a:stretch>
        </p:blipFill>
        <p:spPr bwMode="auto">
          <a:xfrm>
            <a:off x="3035300" y="-152400"/>
            <a:ext cx="9918700" cy="7010400"/>
          </a:xfrm>
          <a:prstGeom prst="rect">
            <a:avLst/>
          </a:prstGeom>
          <a:noFill/>
          <a:ln w="9525">
            <a:noFill/>
            <a:miter lim="800000"/>
            <a:headEnd/>
            <a:tailEnd/>
          </a:ln>
        </p:spPr>
      </p:pic>
      <p:sp>
        <p:nvSpPr>
          <p:cNvPr id="5125" name="Title 11"/>
          <p:cNvSpPr>
            <a:spLocks/>
          </p:cNvSpPr>
          <p:nvPr/>
        </p:nvSpPr>
        <p:spPr bwMode="auto">
          <a:xfrm rot="-1800000">
            <a:off x="47625" y="1179513"/>
            <a:ext cx="4416425" cy="2286000"/>
          </a:xfrm>
          <a:prstGeom prst="rect">
            <a:avLst/>
          </a:prstGeom>
          <a:noFill/>
          <a:ln w="9525">
            <a:noFill/>
            <a:miter lim="800000"/>
            <a:headEnd/>
            <a:tailEnd/>
          </a:ln>
        </p:spPr>
        <p:txBody>
          <a:bodyPr anchor="ctr"/>
          <a:lstStyle/>
          <a:p>
            <a:pPr algn="r">
              <a:lnSpc>
                <a:spcPct val="80000"/>
              </a:lnSpc>
            </a:pPr>
            <a:r>
              <a:rPr lang="en-US" sz="3600">
                <a:solidFill>
                  <a:srgbClr val="FF9900"/>
                </a:solidFill>
                <a:latin typeface="Impact" pitchFamily="34" charset="0"/>
              </a:rPr>
              <a:t> </a:t>
            </a:r>
            <a:r>
              <a:rPr lang="en-US" sz="4000">
                <a:solidFill>
                  <a:srgbClr val="FF9900"/>
                </a:solidFill>
                <a:latin typeface="Impact" pitchFamily="34" charset="0"/>
              </a:rPr>
              <a:t>Jika Tepat maka Performansi Cepat dan akurat, Jika Tidak tepat produktifitas turun, error naik, STRESS</a:t>
            </a:r>
            <a:endParaRPr lang="en-US" sz="4800">
              <a:solidFill>
                <a:srgbClr val="FF9900"/>
              </a:solidFill>
              <a:latin typeface="Impact"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D:\Kuliah\IMK\091001\device\Picture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054" name="Picture 6" descr="D:\Kuliah\IMK\091001\device\2781722342_c342129cd5.jpg"/>
          <p:cNvPicPr>
            <a:picLocks noChangeAspect="1" noChangeArrowheads="1"/>
          </p:cNvPicPr>
          <p:nvPr/>
        </p:nvPicPr>
        <p:blipFill>
          <a:blip r:embed="rId3" cstate="print"/>
          <a:srcRect/>
          <a:stretch>
            <a:fillRect/>
          </a:stretch>
        </p:blipFill>
        <p:spPr bwMode="auto">
          <a:xfrm>
            <a:off x="3657600" y="2590800"/>
            <a:ext cx="1983737" cy="1571625"/>
          </a:xfrm>
          <a:prstGeom prst="ellipse">
            <a:avLst/>
          </a:prstGeom>
          <a:ln w="63500" cap="rnd">
            <a:solidFill>
              <a:srgbClr val="333333"/>
            </a:solidFill>
          </a:ln>
          <a:effectLst>
            <a:glow rad="228600">
              <a:schemeClr val="accent3">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ectangle 9"/>
          <p:cNvSpPr/>
          <p:nvPr/>
        </p:nvSpPr>
        <p:spPr>
          <a:xfrm>
            <a:off x="-228600" y="2286000"/>
            <a:ext cx="9601200" cy="12954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9" name="Title 1"/>
          <p:cNvSpPr>
            <a:spLocks noGrp="1"/>
          </p:cNvSpPr>
          <p:nvPr>
            <p:ph type="title"/>
          </p:nvPr>
        </p:nvSpPr>
        <p:spPr>
          <a:xfrm>
            <a:off x="0" y="2286000"/>
            <a:ext cx="9144000" cy="1295400"/>
          </a:xfrm>
        </p:spPr>
        <p:txBody>
          <a:bodyPr/>
          <a:lstStyle/>
          <a:p>
            <a:pPr eaLnBrk="1" hangingPunct="1"/>
            <a:r>
              <a:rPr lang="en-US" sz="3600" b="1" smtClean="0">
                <a:solidFill>
                  <a:schemeClr val="bg1"/>
                </a:solidFill>
                <a:latin typeface="Rockwell" pitchFamily="18" charset="0"/>
              </a:rPr>
              <a:t>CHARACTERISTICS </a:t>
            </a:r>
            <a:r>
              <a:rPr lang="en-US" sz="3600" b="1" smtClean="0">
                <a:solidFill>
                  <a:srgbClr val="FFC000"/>
                </a:solidFill>
                <a:latin typeface="Rockwell" pitchFamily="18" charset="0"/>
              </a:rPr>
              <a:t>OF INPUT DEVICE</a:t>
            </a:r>
          </a:p>
        </p:txBody>
      </p:sp>
      <p:pic>
        <p:nvPicPr>
          <p:cNvPr id="2053" name="Picture 5" descr="D:\Kuliah\IMK\091001\device\logitech-trackball.jpg"/>
          <p:cNvPicPr>
            <a:picLocks noChangeAspect="1" noChangeArrowheads="1"/>
          </p:cNvPicPr>
          <p:nvPr/>
        </p:nvPicPr>
        <p:blipFill>
          <a:blip r:embed="rId4" cstate="print"/>
          <a:srcRect/>
          <a:stretch>
            <a:fillRect/>
          </a:stretch>
        </p:blipFill>
        <p:spPr bwMode="auto">
          <a:xfrm>
            <a:off x="609600" y="3581400"/>
            <a:ext cx="1828800" cy="1828800"/>
          </a:xfrm>
          <a:prstGeom prst="ellipse">
            <a:avLst/>
          </a:prstGeom>
          <a:ln w="63500" cap="rnd">
            <a:solidFill>
              <a:srgbClr val="333333"/>
            </a:solidFill>
          </a:ln>
          <a:effectLst>
            <a:glow rad="228600">
              <a:schemeClr val="accent1">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5" name="Picture 7" descr="D:\Kuliah\IMK\091001\device\keyboard-trackball.jpg"/>
          <p:cNvPicPr>
            <a:picLocks noChangeAspect="1" noChangeArrowheads="1"/>
          </p:cNvPicPr>
          <p:nvPr/>
        </p:nvPicPr>
        <p:blipFill>
          <a:blip r:embed="rId5" cstate="print"/>
          <a:srcRect/>
          <a:stretch>
            <a:fillRect/>
          </a:stretch>
        </p:blipFill>
        <p:spPr bwMode="auto">
          <a:xfrm>
            <a:off x="6426200" y="838200"/>
            <a:ext cx="2032000" cy="1524000"/>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D:\Kuliah\s2ontheMOVE\BI\BusinessINtelligence\reveal-screen.jpg"/>
          <p:cNvPicPr>
            <a:picLocks noChangeAspect="1" noChangeArrowheads="1"/>
          </p:cNvPicPr>
          <p:nvPr/>
        </p:nvPicPr>
        <p:blipFill>
          <a:blip r:embed="rId2" cstate="print"/>
          <a:srcRect/>
          <a:stretch>
            <a:fillRect/>
          </a:stretch>
        </p:blipFill>
        <p:spPr bwMode="auto">
          <a:xfrm>
            <a:off x="6477000" y="4922520"/>
            <a:ext cx="2286000" cy="1554480"/>
          </a:xfrm>
          <a:prstGeom prst="rect">
            <a:avLst/>
          </a:prstGeom>
          <a:solidFill>
            <a:srgbClr val="FFFFFF">
              <a:shade val="85000"/>
            </a:srgbClr>
          </a:solidFill>
          <a:ln w="190500" cap="sq">
            <a:solidFill>
              <a:srgbClr val="FFFFFF"/>
            </a:solidFill>
            <a:miter lim="800000"/>
          </a:ln>
          <a:effectLst>
            <a:glow rad="228600">
              <a:schemeClr val="accent2">
                <a:satMod val="175000"/>
                <a:alpha val="40000"/>
              </a:schemeClr>
            </a:glow>
            <a:innerShdw blurRad="63500" dist="50800" dir="8100000">
              <a:prstClr val="black">
                <a:alpha val="50000"/>
              </a:prstClr>
            </a:inn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Pentagon 4"/>
          <p:cNvSpPr/>
          <p:nvPr/>
        </p:nvSpPr>
        <p:spPr>
          <a:xfrm>
            <a:off x="0" y="0"/>
            <a:ext cx="7315200" cy="990600"/>
          </a:xfrm>
          <a:prstGeom prst="homePlat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3200" dirty="0">
                <a:solidFill>
                  <a:schemeClr val="bg1"/>
                </a:solidFill>
                <a:latin typeface="Rockwell" pitchFamily="18" charset="0"/>
              </a:rPr>
              <a:t>Task Performed using today system</a:t>
            </a:r>
          </a:p>
        </p:txBody>
      </p:sp>
      <p:sp>
        <p:nvSpPr>
          <p:cNvPr id="6" name="Hexagon 5"/>
          <p:cNvSpPr/>
          <p:nvPr/>
        </p:nvSpPr>
        <p:spPr>
          <a:xfrm>
            <a:off x="609600" y="4038600"/>
            <a:ext cx="2057400" cy="1371600"/>
          </a:xfrm>
          <a:prstGeom prst="hexagon">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400" dirty="0">
                <a:latin typeface="Rockwell" pitchFamily="18" charset="0"/>
              </a:rPr>
              <a:t>To point at an object on the screen</a:t>
            </a:r>
          </a:p>
        </p:txBody>
      </p:sp>
      <p:sp>
        <p:nvSpPr>
          <p:cNvPr id="7" name="Hexagon 6"/>
          <p:cNvSpPr/>
          <p:nvPr/>
        </p:nvSpPr>
        <p:spPr>
          <a:xfrm>
            <a:off x="2362200" y="3276600"/>
            <a:ext cx="2057400" cy="1371600"/>
          </a:xfrm>
          <a:prstGeom prst="hexagon">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400" dirty="0">
                <a:latin typeface="Rockwell" pitchFamily="18" charset="0"/>
              </a:rPr>
              <a:t>To select the object or identify it as the focus at attention</a:t>
            </a:r>
          </a:p>
        </p:txBody>
      </p:sp>
      <p:sp>
        <p:nvSpPr>
          <p:cNvPr id="9" name="Hexagon 8"/>
          <p:cNvSpPr/>
          <p:nvPr/>
        </p:nvSpPr>
        <p:spPr>
          <a:xfrm>
            <a:off x="4114800" y="4038600"/>
            <a:ext cx="2057400" cy="1371600"/>
          </a:xfrm>
          <a:prstGeom prst="hexagon">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400" dirty="0">
                <a:latin typeface="Rockwell" pitchFamily="18" charset="0"/>
              </a:rPr>
              <a:t>To drag an object across the screen</a:t>
            </a:r>
          </a:p>
        </p:txBody>
      </p:sp>
      <p:sp>
        <p:nvSpPr>
          <p:cNvPr id="10" name="Hexagon 9"/>
          <p:cNvSpPr/>
          <p:nvPr/>
        </p:nvSpPr>
        <p:spPr>
          <a:xfrm>
            <a:off x="4114800" y="2590800"/>
            <a:ext cx="2057400" cy="1371600"/>
          </a:xfrm>
          <a:prstGeom prst="hexagon">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dirty="0">
                <a:latin typeface="Rockwell" pitchFamily="18" charset="0"/>
              </a:rPr>
              <a:t>To draw something free-form on the screen</a:t>
            </a:r>
          </a:p>
        </p:txBody>
      </p:sp>
      <p:sp>
        <p:nvSpPr>
          <p:cNvPr id="11" name="Hexagon 10"/>
          <p:cNvSpPr/>
          <p:nvPr/>
        </p:nvSpPr>
        <p:spPr>
          <a:xfrm>
            <a:off x="2362200" y="4724400"/>
            <a:ext cx="2057400" cy="1371600"/>
          </a:xfrm>
          <a:prstGeom prst="hexagon">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dirty="0">
                <a:latin typeface="Rockwell" pitchFamily="18" charset="0"/>
              </a:rPr>
              <a:t>To track or follow a moving object</a:t>
            </a:r>
          </a:p>
        </p:txBody>
      </p:sp>
      <p:sp>
        <p:nvSpPr>
          <p:cNvPr id="12" name="Hexagon 11"/>
          <p:cNvSpPr/>
          <p:nvPr/>
        </p:nvSpPr>
        <p:spPr>
          <a:xfrm>
            <a:off x="2362200" y="1828800"/>
            <a:ext cx="2057400" cy="1371600"/>
          </a:xfrm>
          <a:prstGeom prst="hexagon">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1400" dirty="0">
                <a:latin typeface="Rockwell" pitchFamily="18" charset="0"/>
              </a:rPr>
              <a:t>To orient or position an object</a:t>
            </a:r>
          </a:p>
        </p:txBody>
      </p:sp>
      <p:sp>
        <p:nvSpPr>
          <p:cNvPr id="13" name="Hexagon 12"/>
          <p:cNvSpPr/>
          <p:nvPr/>
        </p:nvSpPr>
        <p:spPr>
          <a:xfrm>
            <a:off x="609600" y="2590800"/>
            <a:ext cx="2057400" cy="1371600"/>
          </a:xfrm>
          <a:prstGeom prst="hexagon">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400" dirty="0">
                <a:latin typeface="Rockwell" pitchFamily="18" charset="0"/>
              </a:rPr>
              <a:t>To enter or manipulate data or information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descr="D:\Kuliah\IMK\091001\device\x1pxOYwqu4SjF4iGRseCrdLf95jBM18QdP_VTijYQPfGDFNLks7JCvP-B6JzRgtUaIxqdR4D0VtKRnIPkZnAHQrBN8r3KXc86UpLMhre8DHUFA6dmunsZDGl9mINRqrduD5EcS3wkZ7FVpgkyZcDxQI6dUgSvODzZ0K.jpg"/>
          <p:cNvPicPr>
            <a:picLocks noChangeAspect="1" noChangeArrowheads="1"/>
          </p:cNvPicPr>
          <p:nvPr/>
        </p:nvPicPr>
        <p:blipFill>
          <a:blip r:embed="rId3"/>
          <a:srcRect/>
          <a:stretch>
            <a:fillRect/>
          </a:stretch>
        </p:blipFill>
        <p:spPr bwMode="auto">
          <a:xfrm>
            <a:off x="0" y="0"/>
            <a:ext cx="4572000" cy="6858000"/>
          </a:xfrm>
          <a:prstGeom prst="rect">
            <a:avLst/>
          </a:prstGeom>
          <a:noFill/>
          <a:ln w="9525">
            <a:noFill/>
            <a:miter lim="800000"/>
            <a:headEnd/>
            <a:tailEnd/>
          </a:ln>
        </p:spPr>
      </p:pic>
      <p:sp>
        <p:nvSpPr>
          <p:cNvPr id="8195" name="Title 1"/>
          <p:cNvSpPr>
            <a:spLocks noGrp="1"/>
          </p:cNvSpPr>
          <p:nvPr>
            <p:ph type="title"/>
          </p:nvPr>
        </p:nvSpPr>
        <p:spPr>
          <a:xfrm>
            <a:off x="990600" y="-76200"/>
            <a:ext cx="9144000" cy="1143000"/>
          </a:xfrm>
        </p:spPr>
        <p:txBody>
          <a:bodyPr/>
          <a:lstStyle/>
          <a:p>
            <a:pPr eaLnBrk="1" hangingPunct="1"/>
            <a:r>
              <a:rPr lang="en-US" smtClean="0">
                <a:solidFill>
                  <a:schemeClr val="bg1"/>
                </a:solidFill>
                <a:latin typeface="Rockwell" pitchFamily="18" charset="0"/>
              </a:rPr>
              <a:t>Factor of </a:t>
            </a:r>
            <a:r>
              <a:rPr lang="en-US" smtClean="0">
                <a:solidFill>
                  <a:srgbClr val="FFC000"/>
                </a:solidFill>
                <a:latin typeface="Rockwell" pitchFamily="18" charset="0"/>
              </a:rPr>
              <a:t>consideration</a:t>
            </a:r>
            <a:r>
              <a:rPr lang="en-US" smtClean="0">
                <a:solidFill>
                  <a:schemeClr val="bg1"/>
                </a:solidFill>
                <a:latin typeface="Rockwell" pitchFamily="18" charset="0"/>
              </a:rPr>
              <a:t>	</a:t>
            </a:r>
          </a:p>
        </p:txBody>
      </p:sp>
      <p:sp>
        <p:nvSpPr>
          <p:cNvPr id="8" name="Isosceles Triangle 7"/>
          <p:cNvSpPr/>
          <p:nvPr/>
        </p:nvSpPr>
        <p:spPr>
          <a:xfrm>
            <a:off x="6096000" y="3581400"/>
            <a:ext cx="2971800" cy="2362200"/>
          </a:xfrm>
          <a:prstGeom prst="triangle">
            <a:avLst/>
          </a:prstGeom>
        </p:spPr>
        <p:style>
          <a:lnRef idx="1">
            <a:schemeClr val="accent4"/>
          </a:lnRef>
          <a:fillRef idx="3">
            <a:schemeClr val="accent4"/>
          </a:fillRef>
          <a:effectRef idx="2">
            <a:schemeClr val="accent4"/>
          </a:effectRef>
          <a:fontRef idx="minor">
            <a:schemeClr val="lt1"/>
          </a:fontRef>
        </p:style>
        <p:txBody>
          <a:bodyPr tIns="274320" bIns="1371600" anchor="ctr"/>
          <a:lstStyle/>
          <a:p>
            <a:pPr algn="ctr" fontAlgn="auto">
              <a:spcBef>
                <a:spcPts val="0"/>
              </a:spcBef>
              <a:spcAft>
                <a:spcPts val="0"/>
              </a:spcAft>
              <a:defRPr/>
            </a:pPr>
            <a:r>
              <a:rPr lang="en-US" sz="1400" dirty="0">
                <a:latin typeface="Rockwell" pitchFamily="18" charset="0"/>
              </a:rPr>
              <a:t>direction, distance, and speed of movement hand and corresponding pointer</a:t>
            </a:r>
          </a:p>
        </p:txBody>
      </p:sp>
      <p:sp>
        <p:nvSpPr>
          <p:cNvPr id="9" name="Isosceles Triangle 8"/>
          <p:cNvSpPr/>
          <p:nvPr/>
        </p:nvSpPr>
        <p:spPr>
          <a:xfrm rot="10800000">
            <a:off x="4572001" y="3505200"/>
            <a:ext cx="2971800" cy="2362200"/>
          </a:xfrm>
          <a:prstGeom prst="triangle">
            <a:avLst/>
          </a:prstGeom>
        </p:spPr>
        <p:style>
          <a:lnRef idx="1">
            <a:schemeClr val="accent3"/>
          </a:lnRef>
          <a:fillRef idx="3">
            <a:schemeClr val="accent3"/>
          </a:fillRef>
          <a:effectRef idx="2">
            <a:schemeClr val="accent3"/>
          </a:effectRef>
          <a:fontRef idx="minor">
            <a:schemeClr val="lt1"/>
          </a:fontRef>
        </p:style>
        <p:txBody>
          <a:bodyPr tIns="274320" bIns="1371600" anchor="ctr">
            <a:scene3d>
              <a:camera prst="orthographicFront">
                <a:rot lat="0" lon="0" rev="10800000"/>
              </a:camera>
              <a:lightRig rig="threePt" dir="t"/>
            </a:scene3d>
          </a:bodyPr>
          <a:lstStyle/>
          <a:p>
            <a:pPr algn="ctr" fontAlgn="auto">
              <a:spcBef>
                <a:spcPts val="0"/>
              </a:spcBef>
              <a:spcAft>
                <a:spcPts val="0"/>
              </a:spcAft>
              <a:defRPr/>
            </a:pPr>
            <a:r>
              <a:rPr lang="en-US" sz="1400" dirty="0">
                <a:latin typeface="Rockwell" pitchFamily="18" charset="0"/>
              </a:rPr>
              <a:t>Factor Of Consideration</a:t>
            </a:r>
          </a:p>
        </p:txBody>
      </p:sp>
      <p:sp>
        <p:nvSpPr>
          <p:cNvPr id="10" name="Isosceles Triangle 9"/>
          <p:cNvSpPr/>
          <p:nvPr/>
        </p:nvSpPr>
        <p:spPr>
          <a:xfrm>
            <a:off x="4572000" y="1066800"/>
            <a:ext cx="2971800" cy="2362200"/>
          </a:xfrm>
          <a:prstGeom prst="triangle">
            <a:avLst/>
          </a:prstGeom>
        </p:spPr>
        <p:style>
          <a:lnRef idx="1">
            <a:schemeClr val="accent5"/>
          </a:lnRef>
          <a:fillRef idx="3">
            <a:schemeClr val="accent5"/>
          </a:fillRef>
          <a:effectRef idx="2">
            <a:schemeClr val="accent5"/>
          </a:effectRef>
          <a:fontRef idx="minor">
            <a:schemeClr val="lt1"/>
          </a:fontRef>
        </p:style>
        <p:txBody>
          <a:bodyPr tIns="274320" bIns="1371600" anchor="ctr"/>
          <a:lstStyle/>
          <a:p>
            <a:pPr algn="ctr" fontAlgn="auto">
              <a:spcBef>
                <a:spcPts val="0"/>
              </a:spcBef>
              <a:spcAft>
                <a:spcPts val="0"/>
              </a:spcAft>
              <a:defRPr/>
            </a:pPr>
            <a:r>
              <a:rPr lang="en-US" sz="1400" dirty="0">
                <a:latin typeface="Rockwell" pitchFamily="18" charset="0"/>
              </a:rPr>
              <a:t>Discrete VS </a:t>
            </a:r>
            <a:r>
              <a:rPr lang="en-US" sz="1400" dirty="0" err="1">
                <a:latin typeface="Rockwell" pitchFamily="18" charset="0"/>
              </a:rPr>
              <a:t>Continous</a:t>
            </a:r>
            <a:endParaRPr lang="en-US" sz="1400" dirty="0">
              <a:latin typeface="Rockwell" pitchFamily="18" charset="0"/>
            </a:endParaRPr>
          </a:p>
        </p:txBody>
      </p:sp>
      <p:sp>
        <p:nvSpPr>
          <p:cNvPr id="11" name="Isosceles Triangle 10"/>
          <p:cNvSpPr/>
          <p:nvPr/>
        </p:nvSpPr>
        <p:spPr>
          <a:xfrm>
            <a:off x="3048000" y="3581400"/>
            <a:ext cx="2971800" cy="2362200"/>
          </a:xfrm>
          <a:prstGeom prst="triangle">
            <a:avLst/>
          </a:prstGeom>
        </p:spPr>
        <p:style>
          <a:lnRef idx="1">
            <a:schemeClr val="accent6"/>
          </a:lnRef>
          <a:fillRef idx="3">
            <a:schemeClr val="accent6"/>
          </a:fillRef>
          <a:effectRef idx="2">
            <a:schemeClr val="accent6"/>
          </a:effectRef>
          <a:fontRef idx="minor">
            <a:schemeClr val="lt1"/>
          </a:fontRef>
        </p:style>
        <p:txBody>
          <a:bodyPr tIns="274320" bIns="1371600" anchor="ctr"/>
          <a:lstStyle/>
          <a:p>
            <a:pPr algn="ctr" fontAlgn="auto">
              <a:spcBef>
                <a:spcPts val="0"/>
              </a:spcBef>
              <a:spcAft>
                <a:spcPts val="0"/>
              </a:spcAft>
              <a:defRPr/>
            </a:pPr>
            <a:r>
              <a:rPr lang="en-US" sz="1400" dirty="0">
                <a:latin typeface="Rockwell" pitchFamily="18" charset="0"/>
              </a:rPr>
              <a:t>Direct VS Indirect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a:xfrm>
            <a:off x="304800" y="-76200"/>
            <a:ext cx="5638800" cy="838200"/>
          </a:xfrm>
        </p:spPr>
        <p:txBody>
          <a:bodyPr/>
          <a:lstStyle/>
          <a:p>
            <a:pPr algn="l" eaLnBrk="1" hangingPunct="1"/>
            <a:r>
              <a:rPr lang="en-US" smtClean="0">
                <a:solidFill>
                  <a:srgbClr val="FFC000"/>
                </a:solidFill>
                <a:latin typeface="Britannic Bold" pitchFamily="34" charset="0"/>
              </a:rPr>
              <a:t>Trackball</a:t>
            </a:r>
          </a:p>
        </p:txBody>
      </p:sp>
      <p:graphicFrame>
        <p:nvGraphicFramePr>
          <p:cNvPr id="5" name="Table 4"/>
          <p:cNvGraphicFramePr>
            <a:graphicFrameLocks noGrp="1"/>
          </p:cNvGraphicFramePr>
          <p:nvPr/>
        </p:nvGraphicFramePr>
        <p:xfrm>
          <a:off x="381000" y="650875"/>
          <a:ext cx="4648200" cy="1437640"/>
        </p:xfrm>
        <a:graphic>
          <a:graphicData uri="http://schemas.openxmlformats.org/drawingml/2006/table">
            <a:tbl>
              <a:tblPr firstRow="1" bandRow="1">
                <a:tableStyleId>{68D230F3-CF80-4859-8CE7-A43EE81993B5}</a:tableStyleId>
              </a:tblPr>
              <a:tblGrid>
                <a:gridCol w="4648200"/>
              </a:tblGrid>
              <a:tr h="370840">
                <a:tc>
                  <a:txBody>
                    <a:bodyPr/>
                    <a:lstStyle/>
                    <a:p>
                      <a:r>
                        <a:rPr lang="en-US" sz="1600" dirty="0" smtClean="0">
                          <a:solidFill>
                            <a:srgbClr val="FFC000"/>
                          </a:solidFill>
                        </a:rPr>
                        <a:t>Description</a:t>
                      </a:r>
                      <a:endParaRPr lang="en-US" sz="1600" dirty="0">
                        <a:solidFill>
                          <a:srgbClr val="FFC000"/>
                        </a:solidFill>
                      </a:endParaRPr>
                    </a:p>
                  </a:txBody>
                  <a:tcPr/>
                </a:tc>
              </a:tr>
              <a:tr h="370840">
                <a:tc>
                  <a:txBody>
                    <a:bodyPr/>
                    <a:lstStyle/>
                    <a:p>
                      <a:pPr>
                        <a:buFont typeface="Wingdings" pitchFamily="2" charset="2"/>
                        <a:buChar char="q"/>
                      </a:pPr>
                      <a:r>
                        <a:rPr lang="en-US" sz="1600" kern="1200" baseline="0" dirty="0" smtClean="0">
                          <a:solidFill>
                            <a:srgbClr val="FFC000"/>
                          </a:solidFill>
                          <a:latin typeface="+mn-lt"/>
                          <a:ea typeface="+mn-ea"/>
                          <a:cs typeface="+mn-cs"/>
                        </a:rPr>
                        <a:t> A spherical object (ball) that rotates freely in all directions in its socket.</a:t>
                      </a:r>
                    </a:p>
                    <a:p>
                      <a:pPr>
                        <a:buFont typeface="Wingdings" pitchFamily="2" charset="2"/>
                        <a:buChar char="q"/>
                      </a:pPr>
                      <a:r>
                        <a:rPr lang="en-US" sz="1600" kern="1200" baseline="0" dirty="0" smtClean="0">
                          <a:solidFill>
                            <a:srgbClr val="FFC000"/>
                          </a:solidFill>
                          <a:latin typeface="+mn-lt"/>
                          <a:ea typeface="+mn-ea"/>
                          <a:cs typeface="+mn-cs"/>
                        </a:rPr>
                        <a:t> Direction and speed is tracked and translated into cursor movement.</a:t>
                      </a:r>
                    </a:p>
                  </a:txBody>
                  <a:tcPr/>
                </a:tc>
              </a:tr>
            </a:tbl>
          </a:graphicData>
        </a:graphic>
      </p:graphicFrame>
      <p:graphicFrame>
        <p:nvGraphicFramePr>
          <p:cNvPr id="7" name="Table 6"/>
          <p:cNvGraphicFramePr>
            <a:graphicFrameLocks noGrp="1"/>
          </p:cNvGraphicFramePr>
          <p:nvPr/>
        </p:nvGraphicFramePr>
        <p:xfrm>
          <a:off x="381000" y="2133600"/>
          <a:ext cx="4648200" cy="1925320"/>
        </p:xfrm>
        <a:graphic>
          <a:graphicData uri="http://schemas.openxmlformats.org/drawingml/2006/table">
            <a:tbl>
              <a:tblPr firstRow="1" bandRow="1">
                <a:tableStyleId>{68D230F3-CF80-4859-8CE7-A43EE81993B5}</a:tableStyleId>
              </a:tblPr>
              <a:tblGrid>
                <a:gridCol w="4648200"/>
              </a:tblGrid>
              <a:tr h="370840">
                <a:tc>
                  <a:txBody>
                    <a:bodyPr/>
                    <a:lstStyle/>
                    <a:p>
                      <a:r>
                        <a:rPr lang="en-US" sz="1600" dirty="0" smtClean="0">
                          <a:solidFill>
                            <a:srgbClr val="FFC000"/>
                          </a:solidFill>
                        </a:rPr>
                        <a:t>Advantages</a:t>
                      </a:r>
                      <a:endParaRPr lang="en-US" sz="1600" dirty="0">
                        <a:solidFill>
                          <a:srgbClr val="FFC000"/>
                        </a:solidFill>
                      </a:endParaRPr>
                    </a:p>
                  </a:txBody>
                  <a:tcPr/>
                </a:tc>
              </a:tr>
              <a:tr h="370840">
                <a:tc>
                  <a:txBody>
                    <a:bodyPr/>
                    <a:lstStyle/>
                    <a:p>
                      <a:pPr>
                        <a:buFont typeface="Wingdings" pitchFamily="2" charset="2"/>
                        <a:buChar char="q"/>
                      </a:pPr>
                      <a:r>
                        <a:rPr lang="en-US" sz="1600" kern="1200" baseline="0" dirty="0" smtClean="0">
                          <a:solidFill>
                            <a:srgbClr val="FFC000"/>
                          </a:solidFill>
                          <a:latin typeface="+mn-lt"/>
                          <a:ea typeface="+mn-ea"/>
                          <a:cs typeface="+mn-cs"/>
                        </a:rPr>
                        <a:t> Direct relationship between hand and pointer movement in terms of direction and speed.</a:t>
                      </a:r>
                    </a:p>
                    <a:p>
                      <a:pPr>
                        <a:buFont typeface="Wingdings" pitchFamily="2" charset="2"/>
                        <a:buChar char="q"/>
                      </a:pPr>
                      <a:r>
                        <a:rPr lang="en-US" sz="1600" kern="1200" baseline="0" dirty="0" smtClean="0">
                          <a:solidFill>
                            <a:srgbClr val="FFC000"/>
                          </a:solidFill>
                          <a:latin typeface="+mn-lt"/>
                          <a:ea typeface="+mn-ea"/>
                          <a:cs typeface="+mn-cs"/>
                        </a:rPr>
                        <a:t> Does not obscure vision of screen.</a:t>
                      </a:r>
                    </a:p>
                    <a:p>
                      <a:pPr>
                        <a:buFont typeface="Wingdings" pitchFamily="2" charset="2"/>
                        <a:buChar char="q"/>
                      </a:pPr>
                      <a:r>
                        <a:rPr lang="en-US" sz="1600" kern="1200" baseline="0" dirty="0" smtClean="0">
                          <a:solidFill>
                            <a:srgbClr val="FFC000"/>
                          </a:solidFill>
                          <a:latin typeface="+mn-lt"/>
                          <a:ea typeface="+mn-ea"/>
                          <a:cs typeface="+mn-cs"/>
                        </a:rPr>
                        <a:t> Does not require additional desk space (if mounted on keyboard)</a:t>
                      </a:r>
                    </a:p>
                    <a:p>
                      <a:endParaRPr lang="en-US" sz="1600" dirty="0">
                        <a:solidFill>
                          <a:srgbClr val="FFC000"/>
                        </a:solidFill>
                      </a:endParaRPr>
                    </a:p>
                  </a:txBody>
                  <a:tcPr/>
                </a:tc>
              </a:tr>
            </a:tbl>
          </a:graphicData>
        </a:graphic>
      </p:graphicFrame>
      <p:graphicFrame>
        <p:nvGraphicFramePr>
          <p:cNvPr id="8" name="Table 7"/>
          <p:cNvGraphicFramePr>
            <a:graphicFrameLocks noGrp="1"/>
          </p:cNvGraphicFramePr>
          <p:nvPr/>
        </p:nvGraphicFramePr>
        <p:xfrm>
          <a:off x="381000" y="4114800"/>
          <a:ext cx="8077200" cy="2900680"/>
        </p:xfrm>
        <a:graphic>
          <a:graphicData uri="http://schemas.openxmlformats.org/drawingml/2006/table">
            <a:tbl>
              <a:tblPr firstRow="1" bandRow="1">
                <a:tableStyleId>{68D230F3-CF80-4859-8CE7-A43EE81993B5}</a:tableStyleId>
              </a:tblPr>
              <a:tblGrid>
                <a:gridCol w="8077200"/>
              </a:tblGrid>
              <a:tr h="370840">
                <a:tc>
                  <a:txBody>
                    <a:bodyPr/>
                    <a:lstStyle/>
                    <a:p>
                      <a:r>
                        <a:rPr lang="en-US" sz="1600" dirty="0" smtClean="0">
                          <a:solidFill>
                            <a:srgbClr val="FFC000"/>
                          </a:solidFill>
                        </a:rPr>
                        <a:t>Disadvantages</a:t>
                      </a:r>
                      <a:endParaRPr lang="en-US" sz="1600" dirty="0">
                        <a:solidFill>
                          <a:srgbClr val="FFC000"/>
                        </a:solidFill>
                      </a:endParaRPr>
                    </a:p>
                  </a:txBody>
                  <a:tcPr/>
                </a:tc>
              </a:tr>
              <a:tr h="370840">
                <a:tc>
                  <a:txBody>
                    <a:bodyPr/>
                    <a:lstStyle/>
                    <a:p>
                      <a:pPr>
                        <a:buFont typeface="Wingdings" pitchFamily="2" charset="2"/>
                        <a:buChar char="q"/>
                      </a:pPr>
                      <a:r>
                        <a:rPr lang="en-US" sz="1600" kern="1200" baseline="0" dirty="0" smtClean="0">
                          <a:solidFill>
                            <a:srgbClr val="FFC000"/>
                          </a:solidFill>
                          <a:latin typeface="+mn-lt"/>
                          <a:ea typeface="+mn-ea"/>
                          <a:cs typeface="+mn-cs"/>
                        </a:rPr>
                        <a:t> Movement is indirect, in a plane different from the screen.</a:t>
                      </a:r>
                    </a:p>
                    <a:p>
                      <a:pPr>
                        <a:buFont typeface="Wingdings" pitchFamily="2" charset="2"/>
                        <a:buChar char="q"/>
                      </a:pPr>
                      <a:r>
                        <a:rPr lang="en-US" sz="1600" kern="1200" baseline="0" dirty="0" smtClean="0">
                          <a:solidFill>
                            <a:srgbClr val="FFC000"/>
                          </a:solidFill>
                          <a:latin typeface="+mn-lt"/>
                          <a:ea typeface="+mn-ea"/>
                          <a:cs typeface="+mn-cs"/>
                        </a:rPr>
                        <a:t> No direct relationship exists between hand and pointer movement in terms of distance.</a:t>
                      </a:r>
                    </a:p>
                    <a:p>
                      <a:pPr>
                        <a:buFont typeface="Wingdings" pitchFamily="2" charset="2"/>
                        <a:buChar char="q"/>
                      </a:pPr>
                      <a:r>
                        <a:rPr lang="en-US" sz="1600" kern="1200" baseline="0" dirty="0" smtClean="0">
                          <a:solidFill>
                            <a:srgbClr val="FFC000"/>
                          </a:solidFill>
                          <a:latin typeface="+mn-lt"/>
                          <a:ea typeface="+mn-ea"/>
                          <a:cs typeface="+mn-cs"/>
                        </a:rPr>
                        <a:t> Requires a degree of eye-hand coordination.</a:t>
                      </a:r>
                    </a:p>
                    <a:p>
                      <a:pPr>
                        <a:buFont typeface="Wingdings" pitchFamily="2" charset="2"/>
                        <a:buChar char="q"/>
                      </a:pPr>
                      <a:r>
                        <a:rPr lang="en-US" sz="1600" kern="1200" baseline="0" dirty="0" smtClean="0">
                          <a:solidFill>
                            <a:srgbClr val="FFC000"/>
                          </a:solidFill>
                          <a:latin typeface="+mn-lt"/>
                          <a:ea typeface="+mn-ea"/>
                          <a:cs typeface="+mn-cs"/>
                        </a:rPr>
                        <a:t> Requires hand to be removed from keyboard keys.</a:t>
                      </a:r>
                    </a:p>
                    <a:p>
                      <a:pPr>
                        <a:buFont typeface="Wingdings" pitchFamily="2" charset="2"/>
                        <a:buChar char="q"/>
                      </a:pPr>
                      <a:r>
                        <a:rPr lang="en-US" sz="1600" kern="1200" baseline="0" dirty="0" smtClean="0">
                          <a:solidFill>
                            <a:srgbClr val="FFC000"/>
                          </a:solidFill>
                          <a:latin typeface="+mn-lt"/>
                          <a:ea typeface="+mn-ea"/>
                          <a:cs typeface="+mn-cs"/>
                        </a:rPr>
                        <a:t> Requires different hand movements.</a:t>
                      </a:r>
                    </a:p>
                    <a:p>
                      <a:pPr>
                        <a:buFont typeface="Wingdings" pitchFamily="2" charset="2"/>
                        <a:buChar char="q"/>
                      </a:pPr>
                      <a:r>
                        <a:rPr lang="en-US" sz="1600" kern="1200" baseline="0" dirty="0" smtClean="0">
                          <a:solidFill>
                            <a:srgbClr val="FFC000"/>
                          </a:solidFill>
                          <a:latin typeface="+mn-lt"/>
                          <a:ea typeface="+mn-ea"/>
                          <a:cs typeface="+mn-cs"/>
                        </a:rPr>
                        <a:t> Requires hand to be removed from keyboard (if not mounted on keyboard).</a:t>
                      </a:r>
                    </a:p>
                    <a:p>
                      <a:pPr>
                        <a:buFont typeface="Wingdings" pitchFamily="2" charset="2"/>
                        <a:buChar char="q"/>
                      </a:pPr>
                      <a:r>
                        <a:rPr lang="en-US" sz="1600" kern="1200" baseline="0" dirty="0" smtClean="0">
                          <a:solidFill>
                            <a:srgbClr val="FFC000"/>
                          </a:solidFill>
                          <a:latin typeface="+mn-lt"/>
                          <a:ea typeface="+mn-ea"/>
                          <a:cs typeface="+mn-cs"/>
                        </a:rPr>
                        <a:t> Requires additional desk space (if not mounted on keyboard).</a:t>
                      </a:r>
                    </a:p>
                    <a:p>
                      <a:pPr>
                        <a:buFont typeface="Wingdings" pitchFamily="2" charset="2"/>
                        <a:buChar char="q"/>
                      </a:pPr>
                      <a:r>
                        <a:rPr lang="en-US" sz="1600" kern="1200" baseline="0" dirty="0" smtClean="0">
                          <a:solidFill>
                            <a:srgbClr val="FFC000"/>
                          </a:solidFill>
                          <a:latin typeface="+mn-lt"/>
                          <a:ea typeface="+mn-ea"/>
                          <a:cs typeface="+mn-cs"/>
                        </a:rPr>
                        <a:t> May be difficult to control.</a:t>
                      </a:r>
                    </a:p>
                    <a:p>
                      <a:pPr>
                        <a:buFont typeface="Wingdings" pitchFamily="2" charset="2"/>
                        <a:buChar char="q"/>
                      </a:pPr>
                      <a:r>
                        <a:rPr lang="en-US" sz="1600" kern="1200" baseline="0" dirty="0" smtClean="0">
                          <a:solidFill>
                            <a:srgbClr val="FFC000"/>
                          </a:solidFill>
                          <a:latin typeface="+mn-lt"/>
                          <a:ea typeface="+mn-ea"/>
                          <a:cs typeface="+mn-cs"/>
                        </a:rPr>
                        <a:t> May be fatiguing to use over extended time.</a:t>
                      </a:r>
                    </a:p>
                    <a:p>
                      <a:endParaRPr lang="en-US" sz="1600" dirty="0">
                        <a:solidFill>
                          <a:srgbClr val="FFC000"/>
                        </a:solidFill>
                      </a:endParaRPr>
                    </a:p>
                  </a:txBody>
                  <a:tcPr/>
                </a:tc>
              </a:tr>
            </a:tbl>
          </a:graphicData>
        </a:graphic>
      </p:graphicFrame>
      <p:pic>
        <p:nvPicPr>
          <p:cNvPr id="5122" name="Picture 2" descr="D:\Kuliah\IMK\091001\device\logitech-trackball.jpg"/>
          <p:cNvPicPr>
            <a:picLocks noChangeAspect="1" noChangeArrowheads="1"/>
          </p:cNvPicPr>
          <p:nvPr/>
        </p:nvPicPr>
        <p:blipFill>
          <a:blip r:embed="rId2" cstate="print"/>
          <a:srcRect/>
          <a:stretch>
            <a:fillRect/>
          </a:stretch>
        </p:blipFill>
        <p:spPr bwMode="auto">
          <a:xfrm>
            <a:off x="5181600" y="654050"/>
            <a:ext cx="3155950" cy="3155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152400" y="-228600"/>
            <a:ext cx="3962400" cy="838200"/>
          </a:xfrm>
        </p:spPr>
        <p:txBody>
          <a:bodyPr/>
          <a:lstStyle/>
          <a:p>
            <a:pPr algn="l" eaLnBrk="1" hangingPunct="1"/>
            <a:r>
              <a:rPr lang="en-US" b="1" smtClean="0">
                <a:solidFill>
                  <a:srgbClr val="FFC000"/>
                </a:solidFill>
                <a:latin typeface="Rockwell" pitchFamily="18" charset="0"/>
              </a:rPr>
              <a:t>Joystick</a:t>
            </a:r>
          </a:p>
        </p:txBody>
      </p:sp>
      <p:graphicFrame>
        <p:nvGraphicFramePr>
          <p:cNvPr id="5" name="Table 4"/>
          <p:cNvGraphicFramePr>
            <a:graphicFrameLocks noGrp="1"/>
          </p:cNvGraphicFramePr>
          <p:nvPr/>
        </p:nvGraphicFramePr>
        <p:xfrm>
          <a:off x="152400" y="558800"/>
          <a:ext cx="5867400" cy="2413000"/>
        </p:xfrm>
        <a:graphic>
          <a:graphicData uri="http://schemas.openxmlformats.org/drawingml/2006/table">
            <a:tbl>
              <a:tblPr firstRow="1" bandRow="1">
                <a:tableStyleId>{68D230F3-CF80-4859-8CE7-A43EE81993B5}</a:tableStyleId>
              </a:tblPr>
              <a:tblGrid>
                <a:gridCol w="5867400"/>
              </a:tblGrid>
              <a:tr h="370840">
                <a:tc>
                  <a:txBody>
                    <a:bodyPr/>
                    <a:lstStyle/>
                    <a:p>
                      <a:r>
                        <a:rPr lang="en-US" sz="1600" dirty="0" smtClean="0">
                          <a:solidFill>
                            <a:srgbClr val="FFC000"/>
                          </a:solidFill>
                        </a:rPr>
                        <a:t>Description</a:t>
                      </a:r>
                      <a:endParaRPr lang="en-US" sz="1600" dirty="0">
                        <a:solidFill>
                          <a:srgbClr val="FFC000"/>
                        </a:solidFill>
                      </a:endParaRPr>
                    </a:p>
                  </a:txBody>
                  <a:tcPr/>
                </a:tc>
              </a:tr>
              <a:tr h="370840">
                <a:tc>
                  <a:txBody>
                    <a:bodyPr/>
                    <a:lstStyle/>
                    <a:p>
                      <a:pPr>
                        <a:buFont typeface="Wingdings" pitchFamily="2" charset="2"/>
                        <a:buChar char="q"/>
                      </a:pPr>
                      <a:r>
                        <a:rPr lang="en-US" sz="1600" kern="1200" baseline="0" dirty="0" smtClean="0">
                          <a:solidFill>
                            <a:srgbClr val="FFC000"/>
                          </a:solidFill>
                          <a:latin typeface="+mn-lt"/>
                          <a:ea typeface="+mn-ea"/>
                          <a:cs typeface="+mn-cs"/>
                        </a:rPr>
                        <a:t> A stick or bat-shaped device anchored at the bottom.</a:t>
                      </a:r>
                    </a:p>
                    <a:p>
                      <a:pPr>
                        <a:buFont typeface="Wingdings" pitchFamily="2" charset="2"/>
                        <a:buChar char="q"/>
                      </a:pPr>
                      <a:r>
                        <a:rPr lang="en-US" sz="1600" kern="1200" baseline="0" dirty="0" smtClean="0">
                          <a:solidFill>
                            <a:srgbClr val="FFC000"/>
                          </a:solidFill>
                          <a:latin typeface="+mn-lt"/>
                          <a:ea typeface="+mn-ea"/>
                          <a:cs typeface="+mn-cs"/>
                        </a:rPr>
                        <a:t> Variable in size, smaller ones being operated by fingers, larger ones requiring the whole hand.</a:t>
                      </a:r>
                    </a:p>
                    <a:p>
                      <a:pPr>
                        <a:buFont typeface="Wingdings" pitchFamily="2" charset="2"/>
                        <a:buChar char="q"/>
                      </a:pPr>
                      <a:r>
                        <a:rPr lang="en-US" sz="1600" kern="1200" baseline="0" dirty="0" smtClean="0">
                          <a:solidFill>
                            <a:srgbClr val="FFC000"/>
                          </a:solidFill>
                          <a:latin typeface="+mn-lt"/>
                          <a:ea typeface="+mn-ea"/>
                          <a:cs typeface="+mn-cs"/>
                        </a:rPr>
                        <a:t> Variable in cursor direction movement method, force joysticks respond to pressure;</a:t>
                      </a:r>
                    </a:p>
                    <a:p>
                      <a:pPr>
                        <a:buFont typeface="Wingdings" pitchFamily="2" charset="2"/>
                        <a:buChar char="q"/>
                      </a:pPr>
                      <a:r>
                        <a:rPr lang="en-US" sz="1600" kern="1200" baseline="0" dirty="0" smtClean="0">
                          <a:solidFill>
                            <a:srgbClr val="FFC000"/>
                          </a:solidFill>
                          <a:latin typeface="+mn-lt"/>
                          <a:ea typeface="+mn-ea"/>
                          <a:cs typeface="+mn-cs"/>
                        </a:rPr>
                        <a:t> movable ones respond to movement.</a:t>
                      </a:r>
                    </a:p>
                    <a:p>
                      <a:pPr>
                        <a:buFont typeface="Wingdings" pitchFamily="2" charset="2"/>
                        <a:buChar char="q"/>
                      </a:pPr>
                      <a:r>
                        <a:rPr lang="en-US" sz="1600" kern="1200" baseline="0" dirty="0" smtClean="0">
                          <a:solidFill>
                            <a:srgbClr val="FFC000"/>
                          </a:solidFill>
                          <a:latin typeface="+mn-lt"/>
                          <a:ea typeface="+mn-ea"/>
                          <a:cs typeface="+mn-cs"/>
                        </a:rPr>
                        <a:t> Variable in degree of movement allowed, from horizontal-vertical only to continuous.</a:t>
                      </a:r>
                    </a:p>
                  </a:txBody>
                  <a:tcPr/>
                </a:tc>
              </a:tr>
            </a:tbl>
          </a:graphicData>
        </a:graphic>
      </p:graphicFrame>
      <p:graphicFrame>
        <p:nvGraphicFramePr>
          <p:cNvPr id="7" name="Table 6"/>
          <p:cNvGraphicFramePr>
            <a:graphicFrameLocks noGrp="1"/>
          </p:cNvGraphicFramePr>
          <p:nvPr/>
        </p:nvGraphicFramePr>
        <p:xfrm>
          <a:off x="152400" y="5680075"/>
          <a:ext cx="8382000" cy="1102360"/>
        </p:xfrm>
        <a:graphic>
          <a:graphicData uri="http://schemas.openxmlformats.org/drawingml/2006/table">
            <a:tbl>
              <a:tblPr firstRow="1" bandRow="1">
                <a:tableStyleId>{68D230F3-CF80-4859-8CE7-A43EE81993B5}</a:tableStyleId>
              </a:tblPr>
              <a:tblGrid>
                <a:gridCol w="8382000"/>
              </a:tblGrid>
              <a:tr h="370840">
                <a:tc>
                  <a:txBody>
                    <a:bodyPr/>
                    <a:lstStyle/>
                    <a:p>
                      <a:r>
                        <a:rPr lang="en-US" sz="1400" dirty="0" smtClean="0">
                          <a:solidFill>
                            <a:srgbClr val="FFC000"/>
                          </a:solidFill>
                        </a:rPr>
                        <a:t>Advantages</a:t>
                      </a:r>
                      <a:endParaRPr lang="en-US" sz="1400" dirty="0">
                        <a:solidFill>
                          <a:srgbClr val="FFC000"/>
                        </a:solidFill>
                      </a:endParaRPr>
                    </a:p>
                  </a:txBody>
                  <a:tcPr/>
                </a:tc>
              </a:tr>
              <a:tr h="370840">
                <a:tc>
                  <a:txBody>
                    <a:bodyPr/>
                    <a:lstStyle/>
                    <a:p>
                      <a:pPr>
                        <a:buFont typeface="Wingdings" pitchFamily="2" charset="2"/>
                        <a:buChar char="q"/>
                      </a:pPr>
                      <a:r>
                        <a:rPr lang="en-US" sz="1400" kern="1200" baseline="0" dirty="0" smtClean="0">
                          <a:solidFill>
                            <a:srgbClr val="FFC000"/>
                          </a:solidFill>
                          <a:latin typeface="+mn-lt"/>
                          <a:ea typeface="+mn-ea"/>
                          <a:cs typeface="+mn-cs"/>
                        </a:rPr>
                        <a:t> Direct relationship between hand and pointer movement in terms of direction.</a:t>
                      </a:r>
                    </a:p>
                    <a:p>
                      <a:pPr>
                        <a:buFont typeface="Wingdings" pitchFamily="2" charset="2"/>
                        <a:buChar char="q"/>
                      </a:pPr>
                      <a:r>
                        <a:rPr lang="en-US" sz="1400" kern="1200" baseline="0" dirty="0" smtClean="0">
                          <a:solidFill>
                            <a:srgbClr val="FFC000"/>
                          </a:solidFill>
                          <a:latin typeface="+mn-lt"/>
                          <a:ea typeface="+mn-ea"/>
                          <a:cs typeface="+mn-cs"/>
                        </a:rPr>
                        <a:t> Does not obscure vision of screen.</a:t>
                      </a:r>
                    </a:p>
                    <a:p>
                      <a:pPr>
                        <a:buFont typeface="Wingdings" pitchFamily="2" charset="2"/>
                        <a:buChar char="q"/>
                      </a:pPr>
                      <a:r>
                        <a:rPr lang="en-US" sz="1400" kern="1200" baseline="0" dirty="0" smtClean="0">
                          <a:solidFill>
                            <a:srgbClr val="FFC000"/>
                          </a:solidFill>
                          <a:latin typeface="+mn-lt"/>
                          <a:ea typeface="+mn-ea"/>
                          <a:cs typeface="+mn-cs"/>
                        </a:rPr>
                        <a:t> Does not require additional desk space (if mounted on keyboard).</a:t>
                      </a:r>
                    </a:p>
                  </a:txBody>
                  <a:tcPr/>
                </a:tc>
              </a:tr>
            </a:tbl>
          </a:graphicData>
        </a:graphic>
      </p:graphicFrame>
      <p:graphicFrame>
        <p:nvGraphicFramePr>
          <p:cNvPr id="8" name="Table 7"/>
          <p:cNvGraphicFramePr>
            <a:graphicFrameLocks noGrp="1"/>
          </p:cNvGraphicFramePr>
          <p:nvPr/>
        </p:nvGraphicFramePr>
        <p:xfrm>
          <a:off x="152400" y="3048000"/>
          <a:ext cx="8382000" cy="2573383"/>
        </p:xfrm>
        <a:graphic>
          <a:graphicData uri="http://schemas.openxmlformats.org/drawingml/2006/table">
            <a:tbl>
              <a:tblPr firstRow="1" bandRow="1">
                <a:tableStyleId>{68D230F3-CF80-4859-8CE7-A43EE81993B5}</a:tableStyleId>
              </a:tblPr>
              <a:tblGrid>
                <a:gridCol w="8382000"/>
              </a:tblGrid>
              <a:tr h="348343">
                <a:tc>
                  <a:txBody>
                    <a:bodyPr/>
                    <a:lstStyle/>
                    <a:p>
                      <a:r>
                        <a:rPr lang="en-US" sz="1400" dirty="0" smtClean="0">
                          <a:solidFill>
                            <a:srgbClr val="FFC000"/>
                          </a:solidFill>
                        </a:rPr>
                        <a:t>Disadvantages</a:t>
                      </a:r>
                      <a:endParaRPr lang="en-US" sz="1400" dirty="0">
                        <a:solidFill>
                          <a:srgbClr val="FFC000"/>
                        </a:solidFill>
                      </a:endParaRPr>
                    </a:p>
                  </a:txBody>
                  <a:tcPr/>
                </a:tc>
              </a:tr>
              <a:tr h="2090057">
                <a:tc>
                  <a:txBody>
                    <a:bodyPr/>
                    <a:lstStyle/>
                    <a:p>
                      <a:pPr>
                        <a:buFont typeface="Wingdings" pitchFamily="2" charset="2"/>
                        <a:buChar char="q"/>
                      </a:pPr>
                      <a:r>
                        <a:rPr lang="en-US" sz="1400" kern="1200" baseline="0" dirty="0" smtClean="0">
                          <a:solidFill>
                            <a:srgbClr val="FFC000"/>
                          </a:solidFill>
                          <a:latin typeface="+mn-lt"/>
                          <a:ea typeface="+mn-ea"/>
                          <a:cs typeface="+mn-cs"/>
                        </a:rPr>
                        <a:t> Movement indirect, in plane different from screen.</a:t>
                      </a:r>
                    </a:p>
                    <a:p>
                      <a:pPr>
                        <a:buFont typeface="Wingdings" pitchFamily="2" charset="2"/>
                        <a:buChar char="q"/>
                      </a:pPr>
                      <a:r>
                        <a:rPr lang="en-US" sz="1400" kern="1200" baseline="0" dirty="0" smtClean="0">
                          <a:solidFill>
                            <a:srgbClr val="FFC000"/>
                          </a:solidFill>
                          <a:latin typeface="+mn-lt"/>
                          <a:ea typeface="+mn-ea"/>
                          <a:cs typeface="+mn-cs"/>
                        </a:rPr>
                        <a:t> Indirect relationship between hand and pointer in terms of speed and distance.</a:t>
                      </a:r>
                    </a:p>
                    <a:p>
                      <a:pPr>
                        <a:buFont typeface="Wingdings" pitchFamily="2" charset="2"/>
                        <a:buChar char="q"/>
                      </a:pPr>
                      <a:r>
                        <a:rPr lang="en-US" sz="1400" kern="1200" baseline="0" dirty="0" smtClean="0">
                          <a:solidFill>
                            <a:srgbClr val="FFC000"/>
                          </a:solidFill>
                          <a:latin typeface="+mn-lt"/>
                          <a:ea typeface="+mn-ea"/>
                          <a:cs typeface="+mn-cs"/>
                        </a:rPr>
                        <a:t> Requires a degree of eye-hand coordination.</a:t>
                      </a:r>
                    </a:p>
                    <a:p>
                      <a:pPr>
                        <a:buFont typeface="Wingdings" pitchFamily="2" charset="2"/>
                        <a:buChar char="q"/>
                      </a:pPr>
                      <a:r>
                        <a:rPr lang="en-US" sz="1400" kern="1200" baseline="0" dirty="0" smtClean="0">
                          <a:solidFill>
                            <a:srgbClr val="FFC000"/>
                          </a:solidFill>
                          <a:latin typeface="+mn-lt"/>
                          <a:ea typeface="+mn-ea"/>
                          <a:cs typeface="+mn-cs"/>
                        </a:rPr>
                        <a:t> Requires hand to be removed from keyboard keys.</a:t>
                      </a:r>
                    </a:p>
                    <a:p>
                      <a:pPr>
                        <a:buFont typeface="Wingdings" pitchFamily="2" charset="2"/>
                        <a:buChar char="q"/>
                      </a:pPr>
                      <a:r>
                        <a:rPr lang="en-US" sz="1400" kern="1200" baseline="0" dirty="0" smtClean="0">
                          <a:solidFill>
                            <a:srgbClr val="FFC000"/>
                          </a:solidFill>
                          <a:latin typeface="+mn-lt"/>
                          <a:ea typeface="+mn-ea"/>
                          <a:cs typeface="+mn-cs"/>
                        </a:rPr>
                        <a:t> Requires different hand movements to use.</a:t>
                      </a:r>
                    </a:p>
                    <a:p>
                      <a:pPr>
                        <a:buFont typeface="Wingdings" pitchFamily="2" charset="2"/>
                        <a:buChar char="q"/>
                      </a:pPr>
                      <a:r>
                        <a:rPr lang="en-US" sz="1400" kern="1200" baseline="0" dirty="0" smtClean="0">
                          <a:solidFill>
                            <a:srgbClr val="FFC000"/>
                          </a:solidFill>
                          <a:latin typeface="+mn-lt"/>
                          <a:ea typeface="+mn-ea"/>
                          <a:cs typeface="+mn-cs"/>
                        </a:rPr>
                        <a:t> Requires hand to be removed from keyboard (if not mounted on keyboard).</a:t>
                      </a:r>
                    </a:p>
                    <a:p>
                      <a:pPr>
                        <a:buFont typeface="Wingdings" pitchFamily="2" charset="2"/>
                        <a:buChar char="q"/>
                      </a:pPr>
                      <a:r>
                        <a:rPr lang="en-US" sz="1400" kern="1200" baseline="0" dirty="0" smtClean="0">
                          <a:solidFill>
                            <a:srgbClr val="FFC000"/>
                          </a:solidFill>
                          <a:latin typeface="+mn-lt"/>
                          <a:ea typeface="+mn-ea"/>
                          <a:cs typeface="+mn-cs"/>
                        </a:rPr>
                        <a:t> Requires additional desk space (if not mounted on keyboard).</a:t>
                      </a:r>
                    </a:p>
                    <a:p>
                      <a:pPr>
                        <a:buFont typeface="Wingdings" pitchFamily="2" charset="2"/>
                        <a:buChar char="q"/>
                      </a:pPr>
                      <a:r>
                        <a:rPr lang="en-US" sz="1400" kern="1200" baseline="0" dirty="0" smtClean="0">
                          <a:solidFill>
                            <a:srgbClr val="FFC000"/>
                          </a:solidFill>
                          <a:latin typeface="+mn-lt"/>
                          <a:ea typeface="+mn-ea"/>
                          <a:cs typeface="+mn-cs"/>
                        </a:rPr>
                        <a:t> May be fatiguing to use over extended time.</a:t>
                      </a:r>
                    </a:p>
                    <a:p>
                      <a:pPr>
                        <a:buFont typeface="Wingdings" pitchFamily="2" charset="2"/>
                        <a:buChar char="q"/>
                      </a:pPr>
                      <a:r>
                        <a:rPr lang="en-US" sz="1400" kern="1200" baseline="0" dirty="0" smtClean="0">
                          <a:solidFill>
                            <a:srgbClr val="FFC000"/>
                          </a:solidFill>
                          <a:latin typeface="+mn-lt"/>
                          <a:ea typeface="+mn-ea"/>
                          <a:cs typeface="+mn-cs"/>
                        </a:rPr>
                        <a:t> May be slow and inaccurate.</a:t>
                      </a:r>
                    </a:p>
                    <a:p>
                      <a:endParaRPr lang="en-US" sz="1400" dirty="0">
                        <a:solidFill>
                          <a:srgbClr val="FFC000"/>
                        </a:solidFill>
                      </a:endParaRPr>
                    </a:p>
                  </a:txBody>
                  <a:tcPr/>
                </a:tc>
              </a:tr>
            </a:tbl>
          </a:graphicData>
        </a:graphic>
      </p:graphicFrame>
      <p:pic>
        <p:nvPicPr>
          <p:cNvPr id="6146" name="Picture 2" descr="D:\Kuliah\IMK\091001\device\joystick.jpg"/>
          <p:cNvPicPr>
            <a:picLocks noChangeAspect="1" noChangeArrowheads="1"/>
          </p:cNvPicPr>
          <p:nvPr/>
        </p:nvPicPr>
        <p:blipFill>
          <a:blip r:embed="rId2" cstate="print"/>
          <a:srcRect/>
          <a:stretch>
            <a:fillRect/>
          </a:stretch>
        </p:blipFill>
        <p:spPr bwMode="auto">
          <a:xfrm>
            <a:off x="6096000" y="533400"/>
            <a:ext cx="2667000" cy="3048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1916</Words>
  <Application>Microsoft Office PowerPoint</Application>
  <PresentationFormat>On-screen Show (4:3)</PresentationFormat>
  <Paragraphs>237</Paragraphs>
  <Slides>23</Slides>
  <Notes>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Select  the Proper Interaction Device</vt:lpstr>
      <vt:lpstr>Slide 2</vt:lpstr>
      <vt:lpstr>Slide 3</vt:lpstr>
      <vt:lpstr>Slide 4</vt:lpstr>
      <vt:lpstr>CHARACTERISTICS OF INPUT DEVICE</vt:lpstr>
      <vt:lpstr>Slide 6</vt:lpstr>
      <vt:lpstr>Factor of consideration </vt:lpstr>
      <vt:lpstr>Trackball</vt:lpstr>
      <vt:lpstr>Joystick</vt:lpstr>
      <vt:lpstr>Graphic Tablet or Trackpad</vt:lpstr>
      <vt:lpstr>Touch Screen</vt:lpstr>
      <vt:lpstr>Touch Screen</vt:lpstr>
      <vt:lpstr>Light Pen</vt:lpstr>
      <vt:lpstr>Voice</vt:lpstr>
      <vt:lpstr>Mouse</vt:lpstr>
      <vt:lpstr>Mouse</vt:lpstr>
      <vt:lpstr>Keyboard</vt:lpstr>
      <vt:lpstr>Keyboard</vt:lpstr>
      <vt:lpstr>Other Input Device</vt:lpstr>
      <vt:lpstr>SELECTING THE PROPER  INPUT DEVICE</vt:lpstr>
      <vt:lpstr>Panduan dalam memilih Input device yang sesuai</vt:lpstr>
      <vt:lpstr>Pointer Guidelines</vt:lpstr>
      <vt:lpstr>Output Device</vt:lpstr>
    </vt:vector>
  </TitlesOfParts>
  <Company>IT TELKOM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  the Proper Interaction Device</dc:title>
  <cp:lastModifiedBy>Valued Acer Customer</cp:lastModifiedBy>
  <cp:revision>45</cp:revision>
  <dcterms:created xsi:type="dcterms:W3CDTF">2009-10-04T15:09:36Z</dcterms:created>
  <dcterms:modified xsi:type="dcterms:W3CDTF">2011-10-25T02:40:22Z</dcterms:modified>
</cp:coreProperties>
</file>