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7"/>
  </p:notesMasterIdLst>
  <p:sldIdLst>
    <p:sldId id="284" r:id="rId2"/>
    <p:sldId id="283" r:id="rId3"/>
    <p:sldId id="266" r:id="rId4"/>
    <p:sldId id="268" r:id="rId5"/>
    <p:sldId id="270" r:id="rId6"/>
    <p:sldId id="257" r:id="rId7"/>
    <p:sldId id="271" r:id="rId8"/>
    <p:sldId id="272" r:id="rId9"/>
    <p:sldId id="258" r:id="rId10"/>
    <p:sldId id="273" r:id="rId11"/>
    <p:sldId id="274" r:id="rId12"/>
    <p:sldId id="259" r:id="rId13"/>
    <p:sldId id="275" r:id="rId14"/>
    <p:sldId id="276" r:id="rId15"/>
    <p:sldId id="277" r:id="rId16"/>
    <p:sldId id="278" r:id="rId17"/>
    <p:sldId id="279" r:id="rId18"/>
    <p:sldId id="280" r:id="rId19"/>
    <p:sldId id="260" r:id="rId20"/>
    <p:sldId id="261" r:id="rId21"/>
    <p:sldId id="262" r:id="rId22"/>
    <p:sldId id="263" r:id="rId23"/>
    <p:sldId id="281" r:id="rId24"/>
    <p:sldId id="264" r:id="rId25"/>
    <p:sldId id="28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0D1A209-A8B5-420C-9E32-9F70D5E24714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FD2F209-6FE2-4CC5-9243-2603AA930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FB02A1-51D4-42EC-98EA-B931F38D732B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D43E769-0D2C-45B8-BA49-87999B48C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C316-E347-4A27-A85E-1FF7FCE9695D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90316-7DC7-489F-A59F-F357A6F71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DAF3-E52B-4C15-B7BC-147FA0D9AF89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13082-A107-4172-8888-D1760D322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A9BA-1A4D-4E68-AC06-55D41798455A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59B2C-BDB2-4B25-B08E-5B34FAB7B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5D488B5D-D508-40F6-AE97-6B470ACCF193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C7F601-6B49-4D74-A13A-4CA6EEC33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814AB30D-00AC-454C-A26C-A509AFEE79EF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7D5CBD-C636-47B5-B815-F4A5FDBC4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F3227B4B-D8C6-4665-8742-228D9896AEC4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EA652-B726-43BA-ACA7-CBF453176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EB3EC0B7-81E8-40A1-B167-FA3BCE75B6FE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DD07B-65CB-4CE9-BBAC-4291B1D62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BCF2-1A98-4494-94D5-D2B44B58EE65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1C67-29CC-41C0-8F38-A76F16DC2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14CBE2D9-4F74-4130-BD48-A652D5D0F4B1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E5D6C9-8EA2-41D9-A1B4-2D7A31BEB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67984C-6DF5-49EA-AAD9-6C1A70901FBC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A9F9AD-2CC3-4BD9-98FF-60241710A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0EC69A-F68F-435C-9743-67556D564A1B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908AEA-B351-47B6-B7EA-4631519F0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2" r:id="rId2"/>
    <p:sldLayoutId id="2147483807" r:id="rId3"/>
    <p:sldLayoutId id="2147483808" r:id="rId4"/>
    <p:sldLayoutId id="2147483809" r:id="rId5"/>
    <p:sldLayoutId id="2147483810" r:id="rId6"/>
    <p:sldLayoutId id="2147483803" r:id="rId7"/>
    <p:sldLayoutId id="2147483811" r:id="rId8"/>
    <p:sldLayoutId id="2147483812" r:id="rId9"/>
    <p:sldLayoutId id="2147483804" r:id="rId10"/>
    <p:sldLayoutId id="214748380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SCREEN – BASED CONTROL</a:t>
            </a:r>
            <a:endParaRPr lang="en-US" dirty="0"/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20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30CD813-E9AF-46EF-A539-B52DBEA71FB2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1809AC-0792-4E7C-BF5E-7643D6956D1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Advantages</a:t>
            </a:r>
            <a:endParaRPr lang="en-US" i="1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Very flexible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Familiar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Consumes little screen space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Disadvantages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Requires use of typewriter keyboard.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Requires user to remember what must be keyed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Proper usage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Most useful for data that is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Unlimited in scope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Difficult to categorize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Of a variety of different lengths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using a selection list is not possible</a:t>
            </a:r>
            <a:endParaRPr lang="en-US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2 – Text Entry / Read only controls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0702C4-D3E6-4AB6-9E20-6CAEDA55C73A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B0410F7-CE54-474B-A90B-8F94DB004AA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2 – Text Entry / Read only controls</a:t>
            </a:r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0" y="3914775"/>
            <a:ext cx="26193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467350"/>
            <a:ext cx="2933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752600"/>
            <a:ext cx="26479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100" y="2438400"/>
            <a:ext cx="1657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609600" y="1371600"/>
            <a:ext cx="1843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</a:rPr>
              <a:t>Single occurrence</a:t>
            </a:r>
          </a:p>
        </p:txBody>
      </p:sp>
      <p:sp>
        <p:nvSpPr>
          <p:cNvPr id="19464" name="TextBox 12"/>
          <p:cNvSpPr txBox="1">
            <a:spLocks noChangeArrowheads="1"/>
          </p:cNvSpPr>
          <p:nvPr/>
        </p:nvSpPr>
        <p:spPr bwMode="auto">
          <a:xfrm>
            <a:off x="1676400" y="2068513"/>
            <a:ext cx="422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</a:rPr>
              <a:t>Or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600" y="1295400"/>
            <a:ext cx="3124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946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1885950"/>
            <a:ext cx="30194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TextBox 13"/>
          <p:cNvSpPr txBox="1">
            <a:spLocks noChangeArrowheads="1"/>
          </p:cNvSpPr>
          <p:nvPr/>
        </p:nvSpPr>
        <p:spPr bwMode="auto">
          <a:xfrm>
            <a:off x="3886200" y="1447800"/>
            <a:ext cx="2100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</a:rPr>
              <a:t>Multiple occurrence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86200" y="1295400"/>
            <a:ext cx="3124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9469" name="Group 19"/>
          <p:cNvGrpSpPr>
            <a:grpSpLocks/>
          </p:cNvGrpSpPr>
          <p:nvPr/>
        </p:nvGrpSpPr>
        <p:grpSpPr bwMode="auto">
          <a:xfrm>
            <a:off x="609600" y="3276600"/>
            <a:ext cx="4419600" cy="3352800"/>
            <a:chOff x="4114800" y="1447800"/>
            <a:chExt cx="4419600" cy="3352800"/>
          </a:xfrm>
        </p:grpSpPr>
        <p:pic>
          <p:nvPicPr>
            <p:cNvPr id="19475" name="Picture 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91000" y="1962150"/>
              <a:ext cx="203835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191000" y="3457575"/>
              <a:ext cx="1409700" cy="1266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TextBox 14"/>
            <p:cNvSpPr txBox="1">
              <a:spLocks noChangeArrowheads="1"/>
            </p:cNvSpPr>
            <p:nvPr/>
          </p:nvSpPr>
          <p:spPr bwMode="auto">
            <a:xfrm>
              <a:off x="4191000" y="1524000"/>
              <a:ext cx="20205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Perpetua" pitchFamily="18" charset="0"/>
                </a:rPr>
                <a:t>Read-only / display</a:t>
              </a:r>
            </a:p>
          </p:txBody>
        </p:sp>
        <p:sp>
          <p:nvSpPr>
            <p:cNvPr id="19478" name="TextBox 15"/>
            <p:cNvSpPr txBox="1">
              <a:spLocks noChangeArrowheads="1"/>
            </p:cNvSpPr>
            <p:nvPr/>
          </p:nvSpPr>
          <p:spPr bwMode="auto">
            <a:xfrm>
              <a:off x="6324600" y="2133600"/>
              <a:ext cx="2146742" cy="203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If alphanumeric then</a:t>
              </a:r>
            </a:p>
            <a:p>
              <a:r>
                <a:rPr lang="en-US">
                  <a:latin typeface="Perpetua" pitchFamily="18" charset="0"/>
                </a:rPr>
                <a:t>left justify</a:t>
              </a:r>
            </a:p>
            <a:p>
              <a:endParaRPr lang="en-US">
                <a:latin typeface="Perpetua" pitchFamily="18" charset="0"/>
              </a:endParaRPr>
            </a:p>
            <a:p>
              <a:endParaRPr lang="en-US">
                <a:latin typeface="Perpetua" pitchFamily="18" charset="0"/>
              </a:endParaRPr>
            </a:p>
            <a:p>
              <a:endParaRPr lang="en-US">
                <a:latin typeface="Perpetua" pitchFamily="18" charset="0"/>
              </a:endParaRPr>
            </a:p>
            <a:p>
              <a:r>
                <a:rPr lang="en-US">
                  <a:latin typeface="Perpetua" pitchFamily="18" charset="0"/>
                </a:rPr>
                <a:t>If numeric then right</a:t>
              </a:r>
            </a:p>
            <a:p>
              <a:r>
                <a:rPr lang="en-US">
                  <a:latin typeface="Perpetua" pitchFamily="18" charset="0"/>
                </a:rPr>
                <a:t>justify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114800" y="1447800"/>
              <a:ext cx="44196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5181600" y="3276600"/>
            <a:ext cx="33528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71" name="TextBox 23"/>
          <p:cNvSpPr txBox="1">
            <a:spLocks noChangeArrowheads="1"/>
          </p:cNvSpPr>
          <p:nvPr/>
        </p:nvSpPr>
        <p:spPr bwMode="auto">
          <a:xfrm>
            <a:off x="5257800" y="3352800"/>
            <a:ext cx="1514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</a:rPr>
              <a:t>Segmentation</a:t>
            </a:r>
          </a:p>
        </p:txBody>
      </p:sp>
      <p:sp>
        <p:nvSpPr>
          <p:cNvPr id="19472" name="TextBox 24"/>
          <p:cNvSpPr txBox="1">
            <a:spLocks noChangeArrowheads="1"/>
          </p:cNvSpPr>
          <p:nvPr/>
        </p:nvSpPr>
        <p:spPr bwMode="auto">
          <a:xfrm>
            <a:off x="6553200" y="4887913"/>
            <a:ext cx="422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</a:rPr>
              <a:t>Or</a:t>
            </a:r>
          </a:p>
        </p:txBody>
      </p:sp>
      <p:sp>
        <p:nvSpPr>
          <p:cNvPr id="19473" name="Date Placeholder 2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8075A5-1E0E-40E8-A3D8-877B17AF817A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9474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75FCD6-0789-48AB-BB25-3C3F9685966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Presents on the screen all the possible alternatives, conditions, or choices that may exist for an entity, property, or value</a:t>
            </a:r>
          </a:p>
          <a:p>
            <a:pPr eaLnBrk="1" hangingPunct="1"/>
            <a:r>
              <a:rPr lang="en-US" smtClean="0"/>
              <a:t>Types</a:t>
            </a:r>
          </a:p>
          <a:p>
            <a:pPr lvl="1" eaLnBrk="1" hangingPunct="1"/>
            <a:r>
              <a:rPr lang="en-US" smtClean="0"/>
              <a:t>Radio button</a:t>
            </a:r>
          </a:p>
          <a:p>
            <a:pPr lvl="1" eaLnBrk="1" hangingPunct="1"/>
            <a:r>
              <a:rPr lang="en-US" smtClean="0"/>
              <a:t>Check box</a:t>
            </a:r>
          </a:p>
          <a:p>
            <a:pPr lvl="1" eaLnBrk="1" hangingPunct="1"/>
            <a:r>
              <a:rPr lang="en-US" smtClean="0"/>
              <a:t>Palette</a:t>
            </a:r>
          </a:p>
          <a:p>
            <a:pPr lvl="1" eaLnBrk="1" hangingPunct="1"/>
            <a:r>
              <a:rPr lang="en-US" smtClean="0"/>
              <a:t>List box</a:t>
            </a:r>
          </a:p>
          <a:p>
            <a:pPr lvl="1" eaLnBrk="1" hangingPunct="1"/>
            <a:r>
              <a:rPr lang="en-US" smtClean="0"/>
              <a:t>List view control</a:t>
            </a:r>
          </a:p>
          <a:p>
            <a:pPr lvl="1" eaLnBrk="1" hangingPunct="1"/>
            <a:r>
              <a:rPr lang="en-US" smtClean="0"/>
              <a:t>Drop-down / Pop-up list box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3 – Selection Controls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8075" y="3124200"/>
            <a:ext cx="12287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48100"/>
            <a:ext cx="3657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5029200" y="3363913"/>
            <a:ext cx="422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Or</a:t>
            </a:r>
          </a:p>
        </p:txBody>
      </p:sp>
      <p:sp>
        <p:nvSpPr>
          <p:cNvPr id="20487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85AE268-CF36-41BB-954D-C8EA5F0810C0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048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C3BCFD9-1D6E-4BE1-A98F-5ADA6BF45D5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smtClean="0"/>
              <a:t>3 – Selection Controls: </a:t>
            </a:r>
            <a:r>
              <a:rPr lang="en-US" smtClean="0"/>
              <a:t>Radio button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 l="5061" t="4762" r="9773" b="4762"/>
          <a:stretch>
            <a:fillRect/>
          </a:stretch>
        </p:blipFill>
        <p:spPr bwMode="auto">
          <a:xfrm>
            <a:off x="2590800" y="2209800"/>
            <a:ext cx="4648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629275"/>
            <a:ext cx="54673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1524000" y="2362200"/>
            <a:ext cx="622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Poor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1524000" y="3048000"/>
            <a:ext cx="622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Poor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1524000" y="3962400"/>
            <a:ext cx="622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Poor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1524000" y="4621213"/>
            <a:ext cx="622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Poor</a:t>
            </a:r>
          </a:p>
        </p:txBody>
      </p:sp>
      <p:sp>
        <p:nvSpPr>
          <p:cNvPr id="21513" name="TextBox 13"/>
          <p:cNvSpPr txBox="1">
            <a:spLocks noChangeArrowheads="1"/>
          </p:cNvSpPr>
          <p:nvPr/>
        </p:nvSpPr>
        <p:spPr bwMode="auto">
          <a:xfrm>
            <a:off x="1524000" y="5715000"/>
            <a:ext cx="76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Better</a:t>
            </a:r>
          </a:p>
        </p:txBody>
      </p:sp>
      <p:sp>
        <p:nvSpPr>
          <p:cNvPr id="21514" name="TextBox 14"/>
          <p:cNvSpPr txBox="1">
            <a:spLocks noChangeArrowheads="1"/>
          </p:cNvSpPr>
          <p:nvPr/>
        </p:nvSpPr>
        <p:spPr bwMode="auto">
          <a:xfrm>
            <a:off x="2201863" y="1457325"/>
            <a:ext cx="4718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800">
                <a:latin typeface="Perpetua" pitchFamily="18" charset="0"/>
              </a:rPr>
              <a:t>“Only one selection permitted”</a:t>
            </a:r>
          </a:p>
        </p:txBody>
      </p:sp>
      <p:sp>
        <p:nvSpPr>
          <p:cNvPr id="21515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C7F7E90-0BFD-41B4-987B-0181ECB8649F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1516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FCB837-A18F-4E84-8D5C-7C28A73258E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725" y="1438275"/>
            <a:ext cx="5476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 l="5556" t="18716" r="19444" b="8556"/>
          <a:stretch>
            <a:fillRect/>
          </a:stretch>
        </p:blipFill>
        <p:spPr bwMode="auto">
          <a:xfrm>
            <a:off x="2362200" y="4038600"/>
            <a:ext cx="411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822325" y="1839913"/>
            <a:ext cx="115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Still better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838200" y="4267200"/>
            <a:ext cx="717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Best !</a:t>
            </a:r>
          </a:p>
        </p:txBody>
      </p:sp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5562600"/>
            <a:ext cx="38004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smtClean="0"/>
              <a:t>3 – Selection Controls: </a:t>
            </a:r>
            <a:r>
              <a:rPr lang="en-US" smtClean="0"/>
              <a:t>Radio button</a:t>
            </a:r>
          </a:p>
        </p:txBody>
      </p:sp>
      <p:sp>
        <p:nvSpPr>
          <p:cNvPr id="22536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5C6D6E3-0902-4C0D-8C6D-8BFE973FC097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2537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428AD86-BE56-4267-B80D-97F2B5C1D37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smtClean="0"/>
              <a:t>3 – Selection Controls: </a:t>
            </a:r>
            <a:r>
              <a:rPr lang="en-US" smtClean="0"/>
              <a:t>Check box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33650"/>
            <a:ext cx="98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2362200"/>
            <a:ext cx="22288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9875" y="2876550"/>
            <a:ext cx="26003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4267200"/>
            <a:ext cx="38576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2351088" y="1533525"/>
            <a:ext cx="421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800">
                <a:latin typeface="Perpetua" pitchFamily="18" charset="0"/>
              </a:rPr>
              <a:t>“Use for multiple selection”</a:t>
            </a:r>
          </a:p>
        </p:txBody>
      </p:sp>
      <p:sp>
        <p:nvSpPr>
          <p:cNvPr id="23560" name="TextBox 9"/>
          <p:cNvSpPr txBox="1">
            <a:spLocks noChangeArrowheads="1"/>
          </p:cNvSpPr>
          <p:nvPr/>
        </p:nvSpPr>
        <p:spPr bwMode="auto">
          <a:xfrm>
            <a:off x="4114800" y="5638800"/>
            <a:ext cx="717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Best !</a:t>
            </a:r>
          </a:p>
        </p:txBody>
      </p:sp>
      <p:sp>
        <p:nvSpPr>
          <p:cNvPr id="23561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6841B8-D1C9-4BB5-8F4F-57B90BC444A6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3562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1091D8-F133-489F-87BE-D72952D08135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smtClean="0"/>
              <a:t>3 – Selection Controls: </a:t>
            </a:r>
            <a:r>
              <a:rPr lang="en-US" smtClean="0"/>
              <a:t>Palette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 l="58749" t="5000" r="26250" b="75999"/>
          <a:stretch>
            <a:fillRect/>
          </a:stretch>
        </p:blipFill>
        <p:spPr bwMode="auto">
          <a:xfrm>
            <a:off x="3124200" y="4572000"/>
            <a:ext cx="259080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 l="32500" t="24001" r="32500" b="28000"/>
          <a:stretch>
            <a:fillRect/>
          </a:stretch>
        </p:blipFill>
        <p:spPr bwMode="auto">
          <a:xfrm>
            <a:off x="1028700" y="1371600"/>
            <a:ext cx="34671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/>
          <a:srcRect l="41875" t="21001" r="25000" b="20000"/>
          <a:stretch>
            <a:fillRect/>
          </a:stretch>
        </p:blipFill>
        <p:spPr bwMode="auto">
          <a:xfrm>
            <a:off x="5257800" y="1371600"/>
            <a:ext cx="27432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750F8A-3C73-49D0-B3E5-E5B52F3DCF67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6B5811-7471-4002-A7D0-4697A00F40A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smtClean="0"/>
              <a:t>3 – Selection Controls: </a:t>
            </a:r>
            <a:r>
              <a:rPr lang="en-US" smtClean="0"/>
              <a:t>List box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47259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783013"/>
            <a:ext cx="3048000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1938338" y="4267200"/>
            <a:ext cx="3090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List box with multiple selection</a:t>
            </a:r>
          </a:p>
        </p:txBody>
      </p:sp>
      <p:sp>
        <p:nvSpPr>
          <p:cNvPr id="2560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297F6D-07CA-47C8-A888-2033E78F241A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6432E65-3DD5-4745-BE11-49410DC1F51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3 – Selection Controls: </a:t>
            </a:r>
            <a:r>
              <a:rPr lang="en-US" dirty="0" smtClean="0"/>
              <a:t>Drop Down/Pull-down</a:t>
            </a:r>
            <a:endParaRPr lang="en-US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267200"/>
            <a:ext cx="3390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905000"/>
            <a:ext cx="33813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962400" y="4267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 rot="18815661">
            <a:off x="4210844" y="3701257"/>
            <a:ext cx="1098550" cy="315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4246563" y="4267200"/>
            <a:ext cx="1239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Perpetua" pitchFamily="18" charset="0"/>
              </a:rPr>
              <a:t>Clicked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7239000" y="2362200"/>
            <a:ext cx="381000" cy="533400"/>
          </a:xfrm>
          <a:prstGeom prst="downArrow">
            <a:avLst>
              <a:gd name="adj1" fmla="val 4323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1752600"/>
            <a:ext cx="2667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34" name="TextBox 12"/>
          <p:cNvSpPr txBox="1">
            <a:spLocks noChangeArrowheads="1"/>
          </p:cNvSpPr>
          <p:nvPr/>
        </p:nvSpPr>
        <p:spPr bwMode="auto">
          <a:xfrm>
            <a:off x="7651750" y="1981200"/>
            <a:ext cx="8842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Perpetua" pitchFamily="18" charset="0"/>
              </a:rPr>
              <a:t>Then</a:t>
            </a:r>
          </a:p>
          <a:p>
            <a:r>
              <a:rPr lang="en-US">
                <a:solidFill>
                  <a:srgbClr val="FF0000"/>
                </a:solidFill>
                <a:latin typeface="Perpetua" pitchFamily="18" charset="0"/>
              </a:rPr>
              <a:t>Droped</a:t>
            </a:r>
          </a:p>
          <a:p>
            <a:r>
              <a:rPr lang="en-US">
                <a:solidFill>
                  <a:srgbClr val="FF0000"/>
                </a:solidFill>
                <a:latin typeface="Perpetua" pitchFamily="18" charset="0"/>
              </a:rPr>
              <a:t>Or</a:t>
            </a:r>
          </a:p>
          <a:p>
            <a:r>
              <a:rPr lang="en-US">
                <a:solidFill>
                  <a:srgbClr val="FF0000"/>
                </a:solidFill>
                <a:latin typeface="Perpetua" pitchFamily="18" charset="0"/>
              </a:rPr>
              <a:t>Pulled</a:t>
            </a:r>
          </a:p>
          <a:p>
            <a:r>
              <a:rPr lang="en-US">
                <a:solidFill>
                  <a:srgbClr val="FF0000"/>
                </a:solidFill>
                <a:latin typeface="Perpetua" pitchFamily="18" charset="0"/>
              </a:rPr>
              <a:t>down</a:t>
            </a:r>
          </a:p>
        </p:txBody>
      </p:sp>
      <p:sp>
        <p:nvSpPr>
          <p:cNvPr id="26635" name="Date Placeholder 1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81FE8E5-300F-46E4-851A-09A2B485E319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6636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4C36CA-7C28-43E6-ADB7-36BA7524D95F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Combination Entry/Selection Controls</a:t>
            </a:r>
            <a:endParaRPr lang="en-US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200"/>
            <a:ext cx="26860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133600"/>
            <a:ext cx="1971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191000"/>
            <a:ext cx="1828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4191000"/>
            <a:ext cx="17907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2133600" y="3810000"/>
            <a:ext cx="2051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Combo box - Closed</a:t>
            </a:r>
          </a:p>
        </p:txBody>
      </p:sp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4343400" y="3810000"/>
            <a:ext cx="217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Combo box - Opened</a:t>
            </a:r>
          </a:p>
        </p:txBody>
      </p: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5181600" y="1676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Combo boxes</a:t>
            </a: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990600" y="1916113"/>
            <a:ext cx="117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Spin boxes</a:t>
            </a:r>
          </a:p>
        </p:txBody>
      </p:sp>
      <p:sp>
        <p:nvSpPr>
          <p:cNvPr id="27659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8794B0E-FBE6-429A-8229-6E577466AC5C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7660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878921-8DB3-4AFB-8CDE-29BD84D595A4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Mengidentifikasi karakteristik dan kemampuan dari berbagai layar kontrol </a:t>
            </a:r>
          </a:p>
          <a:p>
            <a:pPr eaLnBrk="1" hangingPunct="1"/>
            <a:r>
              <a:rPr lang="en-US" smtClean="0"/>
              <a:t>Memilih kontrol yang tepat bagi pengguna dan tugasnya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BDC5DA7-8216-412F-B470-BC3CF9FD758D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372AD9D-210C-4DB8-AB79-D7FB8317229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Other Operable Controls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14475"/>
            <a:ext cx="53149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/>
          <a:srcRect b="43214"/>
          <a:stretch>
            <a:fillRect/>
          </a:stretch>
        </p:blipFill>
        <p:spPr bwMode="auto">
          <a:xfrm>
            <a:off x="1104900" y="4038600"/>
            <a:ext cx="37719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981200"/>
            <a:ext cx="20669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295775"/>
            <a:ext cx="28194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5981700" y="396240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Perpetua" pitchFamily="18" charset="0"/>
              </a:rPr>
              <a:t>Tree view</a:t>
            </a:r>
          </a:p>
        </p:txBody>
      </p:sp>
      <p:sp>
        <p:nvSpPr>
          <p:cNvPr id="28680" name="TextBox 8"/>
          <p:cNvSpPr txBox="1">
            <a:spLocks noChangeArrowheads="1"/>
          </p:cNvSpPr>
          <p:nvPr/>
        </p:nvSpPr>
        <p:spPr bwMode="auto">
          <a:xfrm>
            <a:off x="5910263" y="1552575"/>
            <a:ext cx="1243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Perpetua" pitchFamily="18" charset="0"/>
              </a:rPr>
              <a:t>Date picker</a:t>
            </a:r>
          </a:p>
        </p:txBody>
      </p:sp>
      <p:sp>
        <p:nvSpPr>
          <p:cNvPr id="28681" name="TextBox 9"/>
          <p:cNvSpPr txBox="1">
            <a:spLocks noChangeArrowheads="1"/>
          </p:cNvSpPr>
          <p:nvPr/>
        </p:nvSpPr>
        <p:spPr bwMode="auto">
          <a:xfrm>
            <a:off x="352425" y="129540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Perpetua" pitchFamily="18" charset="0"/>
              </a:rPr>
              <a:t>Slider</a:t>
            </a:r>
          </a:p>
        </p:txBody>
      </p:sp>
      <p:sp>
        <p:nvSpPr>
          <p:cNvPr id="28682" name="TextBox 10"/>
          <p:cNvSpPr txBox="1">
            <a:spLocks noChangeArrowheads="1"/>
          </p:cNvSpPr>
          <p:nvPr/>
        </p:nvSpPr>
        <p:spPr bwMode="auto">
          <a:xfrm>
            <a:off x="457200" y="4049713"/>
            <a:ext cx="600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Perpetua" pitchFamily="18" charset="0"/>
              </a:rPr>
              <a:t>Tabs</a:t>
            </a:r>
          </a:p>
        </p:txBody>
      </p:sp>
      <p:sp>
        <p:nvSpPr>
          <p:cNvPr id="28683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7318C37-A3A3-45BD-A793-633303EF414F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8684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3BE0052-C7DF-4191-B0B8-41985C62F865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Implement custom controls with caution</a:t>
            </a:r>
          </a:p>
          <a:p>
            <a:pPr eaLnBrk="1" hangingPunct="1"/>
            <a:r>
              <a:rPr lang="en-US" sz="1800" smtClean="0"/>
              <a:t>The addition of custom controls adds to this learning and increases system complexity</a:t>
            </a: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Custom Controls</a:t>
            </a:r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/>
          <a:srcRect l="40625" t="20000" r="25000" b="24001"/>
          <a:stretch>
            <a:fillRect/>
          </a:stretch>
        </p:blipFill>
        <p:spPr bwMode="auto">
          <a:xfrm>
            <a:off x="2971800" y="2743200"/>
            <a:ext cx="31242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953000" y="5410200"/>
            <a:ext cx="1447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6392863" y="5334000"/>
            <a:ext cx="2527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Perpetua" pitchFamily="18" charset="0"/>
              </a:rPr>
              <a:t>I’m sure this are buttons,</a:t>
            </a:r>
          </a:p>
          <a:p>
            <a:r>
              <a:rPr lang="en-US" sz="1600">
                <a:solidFill>
                  <a:srgbClr val="FF0000"/>
                </a:solidFill>
                <a:latin typeface="Perpetua" pitchFamily="18" charset="0"/>
              </a:rPr>
              <a:t>Because they looks clickable</a:t>
            </a:r>
          </a:p>
        </p:txBody>
      </p:sp>
      <p:sp>
        <p:nvSpPr>
          <p:cNvPr id="8" name="Oval 7"/>
          <p:cNvSpPr/>
          <p:nvPr/>
        </p:nvSpPr>
        <p:spPr>
          <a:xfrm>
            <a:off x="2667000" y="3048000"/>
            <a:ext cx="3810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04" name="TextBox 8"/>
          <p:cNvSpPr txBox="1">
            <a:spLocks noChangeArrowheads="1"/>
          </p:cNvSpPr>
          <p:nvPr/>
        </p:nvSpPr>
        <p:spPr bwMode="auto">
          <a:xfrm>
            <a:off x="6400800" y="3048000"/>
            <a:ext cx="1847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Perpetua" pitchFamily="18" charset="0"/>
              </a:rPr>
              <a:t>Images?? Buttons??</a:t>
            </a:r>
          </a:p>
          <a:p>
            <a:r>
              <a:rPr lang="en-US" sz="1600">
                <a:solidFill>
                  <a:srgbClr val="FF0000"/>
                </a:solidFill>
                <a:latin typeface="Perpetua" pitchFamily="18" charset="0"/>
              </a:rPr>
              <a:t>Are they clickable?</a:t>
            </a:r>
          </a:p>
        </p:txBody>
      </p:sp>
      <p:sp>
        <p:nvSpPr>
          <p:cNvPr id="10" name="Oval 9"/>
          <p:cNvSpPr/>
          <p:nvPr/>
        </p:nvSpPr>
        <p:spPr>
          <a:xfrm>
            <a:off x="2743200" y="3581400"/>
            <a:ext cx="4572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06" name="TextBox 10"/>
          <p:cNvSpPr txBox="1">
            <a:spLocks noChangeArrowheads="1"/>
          </p:cNvSpPr>
          <p:nvPr/>
        </p:nvSpPr>
        <p:spPr bwMode="auto">
          <a:xfrm>
            <a:off x="838200" y="3733800"/>
            <a:ext cx="1804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  <a:latin typeface="Perpetua" pitchFamily="18" charset="0"/>
              </a:rPr>
              <a:t>What is this??</a:t>
            </a:r>
          </a:p>
          <a:p>
            <a:pPr algn="r"/>
            <a:r>
              <a:rPr lang="en-US" sz="1600">
                <a:solidFill>
                  <a:srgbClr val="FF0000"/>
                </a:solidFill>
                <a:latin typeface="Perpetua" pitchFamily="18" charset="0"/>
              </a:rPr>
              <a:t>What will happen if</a:t>
            </a:r>
          </a:p>
          <a:p>
            <a:pPr algn="r"/>
            <a:r>
              <a:rPr lang="en-US" sz="1600">
                <a:solidFill>
                  <a:srgbClr val="FF0000"/>
                </a:solidFill>
                <a:latin typeface="Perpetua" pitchFamily="18" charset="0"/>
              </a:rPr>
              <a:t>I’m clicking it?</a:t>
            </a:r>
          </a:p>
        </p:txBody>
      </p:sp>
      <p:sp>
        <p:nvSpPr>
          <p:cNvPr id="12" name="Oval 11"/>
          <p:cNvSpPr/>
          <p:nvPr/>
        </p:nvSpPr>
        <p:spPr>
          <a:xfrm>
            <a:off x="3124200" y="4800600"/>
            <a:ext cx="1447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12" idx="7"/>
          </p:cNvCxnSpPr>
          <p:nvPr/>
        </p:nvCxnSpPr>
        <p:spPr>
          <a:xfrm rot="5400000" flipH="1" flipV="1">
            <a:off x="5357813" y="3573462"/>
            <a:ext cx="273050" cy="22701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9" name="TextBox 14"/>
          <p:cNvSpPr txBox="1">
            <a:spLocks noChangeArrowheads="1"/>
          </p:cNvSpPr>
          <p:nvPr/>
        </p:nvSpPr>
        <p:spPr bwMode="auto">
          <a:xfrm>
            <a:off x="6705600" y="4343400"/>
            <a:ext cx="1446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Perpetua" pitchFamily="18" charset="0"/>
              </a:rPr>
              <a:t>What task?</a:t>
            </a:r>
          </a:p>
          <a:p>
            <a:r>
              <a:rPr lang="en-US" sz="1600">
                <a:solidFill>
                  <a:srgbClr val="FF0000"/>
                </a:solidFill>
                <a:latin typeface="Perpetua" pitchFamily="18" charset="0"/>
              </a:rPr>
              <a:t>Where to pick?</a:t>
            </a:r>
          </a:p>
        </p:txBody>
      </p:sp>
      <p:sp>
        <p:nvSpPr>
          <p:cNvPr id="29710" name="Date Placeholder 1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2D15D0A-D80C-445C-BFA5-0645935479AC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29711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48BF755-8831-4622-8A66-26C3E80FC07E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Teks statis bidang: informasi read-only tekstual</a:t>
            </a:r>
          </a:p>
          <a:p>
            <a:pPr eaLnBrk="1" hangingPunct="1"/>
            <a:r>
              <a:rPr lang="en-US" sz="2000" smtClean="0"/>
              <a:t>kotak Group: bingkai persegi panjang yang mengelilingi kontrol atau kelompok kontrol; keterangan opsional dapat disertakan.</a:t>
            </a:r>
          </a:p>
          <a:p>
            <a:pPr eaLnBrk="1" hangingPunct="1"/>
            <a:r>
              <a:rPr lang="en-US" sz="2000" smtClean="0"/>
              <a:t>Kolom judul: informasi tekstual read-only yang berfungsi sebagai judul di atas kolom teks atau angka</a:t>
            </a:r>
          </a:p>
          <a:p>
            <a:pPr eaLnBrk="1" hangingPunct="1"/>
            <a:r>
              <a:rPr lang="en-US" sz="2000" smtClean="0"/>
              <a:t>Alat ujung / balon tip: jendela pop-up kecil yang berisi informasi; bisa ditempatkan di balon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Presentation Controls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9CFE35-A313-45C4-80FA-E5907D61F1FD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BFF02D6-011C-43D0-A11F-4EB2501EB2F0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572000"/>
            <a:ext cx="3243263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450" y="2438400"/>
            <a:ext cx="6248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54650" y="993775"/>
            <a:ext cx="24463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975" y="984250"/>
            <a:ext cx="2428875" cy="1076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1111250" y="917575"/>
            <a:ext cx="111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Static text</a:t>
            </a:r>
          </a:p>
        </p:txBody>
      </p:sp>
      <p:sp>
        <p:nvSpPr>
          <p:cNvPr id="9" name="Oval 8"/>
          <p:cNvSpPr/>
          <p:nvPr/>
        </p:nvSpPr>
        <p:spPr>
          <a:xfrm>
            <a:off x="5302250" y="993775"/>
            <a:ext cx="1447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52" name="TextBox 9"/>
          <p:cNvSpPr txBox="1">
            <a:spLocks noChangeArrowheads="1"/>
          </p:cNvSpPr>
          <p:nvPr/>
        </p:nvSpPr>
        <p:spPr bwMode="auto">
          <a:xfrm>
            <a:off x="6673850" y="762000"/>
            <a:ext cx="1403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Perpetua" pitchFamily="18" charset="0"/>
              </a:rPr>
              <a:t>Optional caption</a:t>
            </a:r>
          </a:p>
        </p:txBody>
      </p:sp>
      <p:sp>
        <p:nvSpPr>
          <p:cNvPr id="31753" name="TextBox 10"/>
          <p:cNvSpPr txBox="1">
            <a:spLocks noChangeArrowheads="1"/>
          </p:cNvSpPr>
          <p:nvPr/>
        </p:nvSpPr>
        <p:spPr bwMode="auto">
          <a:xfrm>
            <a:off x="914400" y="4267200"/>
            <a:ext cx="2081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Tool tip / balloon tip</a:t>
            </a:r>
          </a:p>
        </p:txBody>
      </p:sp>
      <p:pic>
        <p:nvPicPr>
          <p:cNvPr id="3175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4648200"/>
            <a:ext cx="931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4724400"/>
            <a:ext cx="2667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6" name="TextBox 13"/>
          <p:cNvSpPr txBox="1">
            <a:spLocks noChangeArrowheads="1"/>
          </p:cNvSpPr>
          <p:nvPr/>
        </p:nvSpPr>
        <p:spPr bwMode="auto">
          <a:xfrm>
            <a:off x="5715000" y="4267200"/>
            <a:ext cx="1951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Progress indicators</a:t>
            </a:r>
          </a:p>
        </p:txBody>
      </p:sp>
      <p:sp>
        <p:nvSpPr>
          <p:cNvPr id="31757" name="Date Placeholder 1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ACC6FB-4F1B-4ABB-BE85-97D537D53977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31758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EB5C32-0D73-4026-93DB-72D145D0F79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Choose familiar controls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Consider the task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Reduce the number of “clicks”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Display as many control choices as possible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to permit text entry?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Permit text entry if any of the following questions can be answered </a:t>
            </a:r>
            <a:r>
              <a:rPr lang="en-US" b="1" dirty="0" smtClean="0"/>
              <a:t>“Yes”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Is the data unlimited in size and scope?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Is the data familiar?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Is the data not conducive to typing errors?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Will typing be faster than choice selection?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Is the user an experienced typist?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Selecting the Proper Controls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8342828-BE04-4C80-A897-C64176F99FFA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4A801A0-5565-4326-8519-15FB9D73FCF8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Buttons or Menus for commands?</a:t>
            </a:r>
          </a:p>
          <a:p>
            <a:pPr lvl="1" eaLnBrk="1" hangingPunct="1"/>
            <a:r>
              <a:rPr lang="en-US" smtClean="0"/>
              <a:t>Consider the following:</a:t>
            </a:r>
          </a:p>
          <a:p>
            <a:pPr lvl="2" eaLnBrk="1" hangingPunct="1"/>
            <a:r>
              <a:rPr lang="en-US" smtClean="0"/>
              <a:t>Whether or not the command is part of a </a:t>
            </a:r>
            <a:r>
              <a:rPr lang="en-US" i="1" u="sng" smtClean="0"/>
              <a:t>standard tool set</a:t>
            </a:r>
            <a:r>
              <a:rPr lang="en-US" smtClean="0"/>
              <a:t>.</a:t>
            </a:r>
          </a:p>
          <a:p>
            <a:pPr lvl="2" eaLnBrk="1" hangingPunct="1"/>
            <a:r>
              <a:rPr lang="en-US" smtClean="0"/>
              <a:t>The total </a:t>
            </a:r>
            <a:r>
              <a:rPr lang="en-US" i="1" u="sng" smtClean="0"/>
              <a:t>number</a:t>
            </a:r>
            <a:r>
              <a:rPr lang="en-US" i="1" smtClean="0"/>
              <a:t> </a:t>
            </a:r>
            <a:r>
              <a:rPr lang="en-US" smtClean="0"/>
              <a:t>of commands in the application.</a:t>
            </a:r>
          </a:p>
          <a:p>
            <a:pPr lvl="2" eaLnBrk="1" hangingPunct="1"/>
            <a:r>
              <a:rPr lang="en-US" smtClean="0"/>
              <a:t>The </a:t>
            </a:r>
            <a:r>
              <a:rPr lang="en-US" i="1" u="sng" smtClean="0"/>
              <a:t>complexity</a:t>
            </a:r>
            <a:r>
              <a:rPr lang="en-US" i="1" smtClean="0"/>
              <a:t> </a:t>
            </a:r>
            <a:r>
              <a:rPr lang="en-US" smtClean="0"/>
              <a:t>of the commands.</a:t>
            </a:r>
          </a:p>
          <a:p>
            <a:pPr lvl="2" eaLnBrk="1" hangingPunct="1"/>
            <a:r>
              <a:rPr lang="en-US" smtClean="0"/>
              <a:t>The </a:t>
            </a:r>
            <a:r>
              <a:rPr lang="en-US" i="1" u="sng" smtClean="0"/>
              <a:t>frequency</a:t>
            </a:r>
            <a:r>
              <a:rPr lang="en-US" i="1" smtClean="0"/>
              <a:t> </a:t>
            </a:r>
            <a:r>
              <a:rPr lang="en-US" smtClean="0"/>
              <a:t>with which commands are used.</a:t>
            </a:r>
          </a:p>
          <a:p>
            <a:pPr lvl="2" eaLnBrk="1" hangingPunct="1"/>
            <a:r>
              <a:rPr lang="en-US" smtClean="0"/>
              <a:t>Whether or not the command is used in </a:t>
            </a:r>
            <a:r>
              <a:rPr lang="en-US" i="1" u="sng" smtClean="0"/>
              <a:t>association with another control</a:t>
            </a:r>
            <a:r>
              <a:rPr lang="en-US" smtClean="0"/>
              <a:t>.</a:t>
            </a:r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Selecting the Proper Controls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01C8F0-21E0-4C8C-93A6-5FE0FDE9C5AB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2658A0-B3CE-465F-A5E0-3454A920AA48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Sometimes called ‘widgets’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Widgets: the elements of a screen that constitute its body.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Definition: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lain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Functions: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i-FI" dirty="0" smtClean="0"/>
              <a:t>Mengizinkan masuk atau pemilihan nilai tertentu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Mengizinkan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penyuntingan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jendela</a:t>
            </a:r>
            <a:r>
              <a:rPr lang="en-US" dirty="0" smtClean="0"/>
              <a:t> pop-up </a:t>
            </a:r>
            <a:r>
              <a:rPr lang="en-US" dirty="0" err="1" smtClean="0"/>
              <a:t>kontekstual</a:t>
            </a:r>
            <a:endParaRPr lang="en-US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Screen Control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900C4E-1A9C-4A48-BD75-12E0A4DABB62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6540975-A42D-47C2-9127-AA3B037CD8B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control must: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Look the way it works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Work the way it looks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“Look” </a:t>
            </a:r>
            <a:r>
              <a:rPr lang="en-US" dirty="0" smtClean="0">
                <a:sym typeface="Wingdings" pitchFamily="2" charset="2"/>
              </a:rPr>
              <a:t> “enter-ability” or “click-ability”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Used exactly as its design intended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Presented in a standard manner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Example:</a:t>
            </a:r>
            <a:endParaRPr lang="en-US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Windows XP: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Raised elements can be pressed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Recessed elements can not be pressed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Elements on a flat white background can be opened, edited, or moved.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Extremely Important Principles</a:t>
            </a:r>
            <a:endParaRPr lang="en-US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875C64D-1B61-43B6-8AE3-30D97F9AA517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669840-4F02-4751-A9C6-24F101859E0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… are those that permit:</a:t>
            </a:r>
          </a:p>
          <a:p>
            <a:pPr lvl="1" eaLnBrk="1" hangingPunct="1"/>
            <a:r>
              <a:rPr lang="en-US" smtClean="0"/>
              <a:t>Entry</a:t>
            </a:r>
          </a:p>
          <a:p>
            <a:pPr lvl="1" eaLnBrk="1" hangingPunct="1"/>
            <a:r>
              <a:rPr lang="en-US" smtClean="0"/>
              <a:t>Selection</a:t>
            </a:r>
          </a:p>
          <a:p>
            <a:pPr lvl="1" eaLnBrk="1" hangingPunct="1"/>
            <a:r>
              <a:rPr lang="en-US" smtClean="0"/>
              <a:t>Changing</a:t>
            </a:r>
          </a:p>
          <a:p>
            <a:pPr lvl="1" eaLnBrk="1" hangingPunct="1"/>
            <a:r>
              <a:rPr lang="en-US" smtClean="0"/>
              <a:t>Editing</a:t>
            </a:r>
          </a:p>
          <a:p>
            <a:pPr lvl="1" eaLnBrk="1" hangingPunct="1"/>
            <a:r>
              <a:rPr lang="en-US" smtClean="0"/>
              <a:t>Cause a command to be performed</a:t>
            </a:r>
          </a:p>
          <a:p>
            <a:pPr eaLnBrk="1" hangingPunct="1"/>
            <a:r>
              <a:rPr lang="en-US" smtClean="0"/>
              <a:t>Here are the classes… (next slide)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Operable Controls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72747C-9E23-46D0-A641-C380CDA32033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9B64F2B-F48E-4316-9F19-F25ACB2EC56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Description</a:t>
            </a:r>
          </a:p>
          <a:p>
            <a:pPr lvl="1" eaLnBrk="1" hangingPunct="1"/>
            <a:r>
              <a:rPr lang="en-US" sz="2000" smtClean="0"/>
              <a:t>Suatu pengendalian persegi atau berbentuk persegi panjang dengan label di dalam yang menunjukkan tindakan yang harus diselesaikan</a:t>
            </a:r>
          </a:p>
          <a:p>
            <a:pPr lvl="1" eaLnBrk="1" hangingPunct="1"/>
            <a:r>
              <a:rPr lang="en-US" sz="2000" smtClean="0"/>
              <a:t>Label dapat terdiri dari teks, grafis, atau keduanya</a:t>
            </a:r>
          </a:p>
          <a:p>
            <a:pPr eaLnBrk="1" hangingPunct="1"/>
            <a:r>
              <a:rPr lang="en-US" sz="2400" smtClean="0"/>
              <a:t>Purpose</a:t>
            </a:r>
          </a:p>
          <a:p>
            <a:pPr lvl="1" eaLnBrk="1" hangingPunct="1"/>
            <a:r>
              <a:rPr lang="en-US" sz="2000" smtClean="0"/>
              <a:t>To start actions</a:t>
            </a:r>
          </a:p>
          <a:p>
            <a:pPr lvl="1" eaLnBrk="1" hangingPunct="1"/>
            <a:r>
              <a:rPr lang="en-US" sz="2000" smtClean="0"/>
              <a:t>To change properties</a:t>
            </a:r>
          </a:p>
          <a:p>
            <a:pPr lvl="1" eaLnBrk="1" hangingPunct="1"/>
            <a:r>
              <a:rPr lang="en-US" sz="2000" smtClean="0"/>
              <a:t>To display a pop-up menu</a:t>
            </a:r>
          </a:p>
          <a:p>
            <a:pPr eaLnBrk="1" hangingPunct="1"/>
            <a:r>
              <a:rPr lang="en-US" sz="2400" smtClean="0"/>
              <a:t>There are two kinds: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1 – Operable Buttons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240338"/>
            <a:ext cx="3257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9650" y="5316538"/>
            <a:ext cx="3714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1524000" y="5726113"/>
            <a:ext cx="1931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Command buttons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5727700" y="5649913"/>
            <a:ext cx="166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Toolbar buttons</a:t>
            </a:r>
          </a:p>
        </p:txBody>
      </p:sp>
      <p:sp>
        <p:nvSpPr>
          <p:cNvPr id="14344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F17AD8-00EF-4644-ABB4-F2B37EE8D3E7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4345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8E15DB-98BF-4281-BC1C-F0AD82CE840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25146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800" dirty="0" err="1" smtClean="0"/>
              <a:t>Keuntungan</a:t>
            </a:r>
            <a:endParaRPr lang="en-US" sz="18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terlihat</a:t>
            </a:r>
            <a:r>
              <a:rPr lang="en-US" sz="1600" dirty="0" smtClean="0"/>
              <a:t>, </a:t>
            </a:r>
            <a:r>
              <a:rPr lang="en-US" sz="1600" dirty="0" err="1" smtClean="0"/>
              <a:t>mengingat</a:t>
            </a:r>
            <a:r>
              <a:rPr lang="en-US" sz="1600" dirty="0" smtClean="0"/>
              <a:t> </a:t>
            </a:r>
            <a:r>
              <a:rPr lang="en-US" sz="1600" dirty="0" err="1" smtClean="0"/>
              <a:t>salah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tersedia</a:t>
            </a:r>
            <a:endParaRPr lang="en-US" sz="16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 err="1" smtClean="0"/>
              <a:t>Mudah</a:t>
            </a:r>
            <a:endParaRPr lang="en-US" sz="16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diselenggarakan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logis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daerah</a:t>
            </a:r>
            <a:endParaRPr lang="en-US" sz="16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gambaran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berarti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tindakan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endParaRPr lang="en-US" sz="16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target </a:t>
            </a:r>
            <a:r>
              <a:rPr lang="en-US" sz="1600" dirty="0" err="1" smtClean="0"/>
              <a:t>seleksi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cepat</a:t>
            </a:r>
            <a:endParaRPr lang="en-US" sz="1200" dirty="0" smtClean="0"/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514600"/>
          </a:xfrm>
        </p:spPr>
        <p:txBody>
          <a:bodyPr>
            <a:normAutofit fontScale="92500" lnSpcReduction="20000"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penampilan</a:t>
            </a:r>
            <a:r>
              <a:rPr lang="en-US" sz="1400" dirty="0" smtClean="0"/>
              <a:t> 3-D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000" dirty="0" err="1" smtClean="0"/>
              <a:t>Menambah</a:t>
            </a:r>
            <a:r>
              <a:rPr lang="en-US" sz="1000" dirty="0" smtClean="0"/>
              <a:t> </a:t>
            </a:r>
            <a:r>
              <a:rPr lang="en-US" sz="1000" dirty="0" err="1" smtClean="0"/>
              <a:t>gaya</a:t>
            </a:r>
            <a:r>
              <a:rPr lang="en-US" sz="1000" dirty="0" smtClean="0"/>
              <a:t> </a:t>
            </a:r>
            <a:r>
              <a:rPr lang="en-US" sz="1000" dirty="0" err="1" smtClean="0"/>
              <a:t>estetis</a:t>
            </a:r>
            <a:r>
              <a:rPr lang="en-US" sz="1000" dirty="0" smtClean="0"/>
              <a:t> </a:t>
            </a:r>
            <a:r>
              <a:rPr lang="en-US" sz="1000" dirty="0" err="1" smtClean="0"/>
              <a:t>menyenangkan</a:t>
            </a:r>
            <a:r>
              <a:rPr lang="en-US" sz="1000" dirty="0" smtClean="0"/>
              <a:t> </a:t>
            </a:r>
            <a:r>
              <a:rPr lang="en-US" sz="1000" dirty="0" err="1" smtClean="0"/>
              <a:t>untuk</a:t>
            </a:r>
            <a:r>
              <a:rPr lang="en-US" sz="1000" dirty="0" smtClean="0"/>
              <a:t> </a:t>
            </a:r>
            <a:r>
              <a:rPr lang="en-US" sz="1000" dirty="0" err="1" smtClean="0"/>
              <a:t>layar</a:t>
            </a:r>
            <a:endParaRPr lang="en-US" sz="1000" dirty="0" smtClean="0"/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000" dirty="0" err="1" smtClean="0"/>
              <a:t>Menyediakan</a:t>
            </a:r>
            <a:r>
              <a:rPr lang="en-US" sz="1000" dirty="0" smtClean="0"/>
              <a:t> </a:t>
            </a:r>
            <a:r>
              <a:rPr lang="en-US" sz="1000" dirty="0" err="1" smtClean="0"/>
              <a:t>umpan</a:t>
            </a:r>
            <a:r>
              <a:rPr lang="en-US" sz="1000" dirty="0" smtClean="0"/>
              <a:t> </a:t>
            </a:r>
            <a:r>
              <a:rPr lang="en-US" sz="1000" dirty="0" err="1" smtClean="0"/>
              <a:t>balik</a:t>
            </a:r>
            <a:r>
              <a:rPr lang="en-US" sz="1000" dirty="0" smtClean="0"/>
              <a:t> visual </a:t>
            </a:r>
            <a:r>
              <a:rPr lang="en-US" sz="1000" dirty="0" err="1" smtClean="0"/>
              <a:t>melalui</a:t>
            </a:r>
            <a:r>
              <a:rPr lang="en-US" sz="1000" dirty="0" smtClean="0"/>
              <a:t> </a:t>
            </a:r>
            <a:r>
              <a:rPr lang="en-US" sz="1000" dirty="0" err="1" smtClean="0"/>
              <a:t>gerakan</a:t>
            </a:r>
            <a:r>
              <a:rPr lang="en-US" sz="1000" dirty="0" smtClean="0"/>
              <a:t> </a:t>
            </a:r>
            <a:r>
              <a:rPr lang="en-US" sz="1000" dirty="0" err="1" smtClean="0"/>
              <a:t>tombol</a:t>
            </a:r>
            <a:r>
              <a:rPr lang="en-US" sz="1000" dirty="0" smtClean="0"/>
              <a:t> </a:t>
            </a:r>
            <a:r>
              <a:rPr lang="en-US" sz="1000" dirty="0" err="1" smtClean="0"/>
              <a:t>bila</a:t>
            </a:r>
            <a:r>
              <a:rPr lang="en-US" sz="1000" dirty="0" smtClean="0"/>
              <a:t> </a:t>
            </a:r>
            <a:r>
              <a:rPr lang="en-US" sz="1000" dirty="0" err="1" smtClean="0"/>
              <a:t>diaktifkan</a:t>
            </a:r>
            <a:endParaRPr lang="en-US" sz="10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mengizinkan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penggunaan</a:t>
            </a:r>
            <a:r>
              <a:rPr lang="en-US" sz="1400" dirty="0" smtClean="0"/>
              <a:t> keyboard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akselerator</a:t>
            </a:r>
            <a:r>
              <a:rPr lang="en-US" sz="1400" dirty="0" smtClean="0"/>
              <a:t> </a:t>
            </a:r>
            <a:r>
              <a:rPr lang="en-US" sz="1400" dirty="0" err="1" smtClean="0"/>
              <a:t>setara</a:t>
            </a:r>
            <a:endParaRPr lang="en-US" sz="1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cepat</a:t>
            </a:r>
            <a:r>
              <a:rPr lang="en-US" sz="1400" dirty="0" smtClean="0"/>
              <a:t> </a:t>
            </a:r>
            <a:r>
              <a:rPr lang="en-US" sz="1400" dirty="0" err="1" smtClean="0"/>
              <a:t>daripada</a:t>
            </a:r>
            <a:r>
              <a:rPr lang="en-US" sz="1400" dirty="0" smtClean="0"/>
              <a:t>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menu bar </a:t>
            </a:r>
            <a:r>
              <a:rPr lang="en-US" sz="1400" dirty="0" err="1" smtClean="0"/>
              <a:t>dua</a:t>
            </a:r>
            <a:r>
              <a:rPr lang="en-US" sz="1400" dirty="0" smtClean="0"/>
              <a:t> </a:t>
            </a:r>
            <a:r>
              <a:rPr lang="en-US" sz="1400" dirty="0" err="1" smtClean="0"/>
              <a:t>langkah</a:t>
            </a:r>
            <a:r>
              <a:rPr lang="en-US" sz="1400" dirty="0" smtClean="0"/>
              <a:t> / </a:t>
            </a:r>
            <a:r>
              <a:rPr lang="en-US" sz="1400" dirty="0" err="1" smtClean="0"/>
              <a:t>urutan</a:t>
            </a:r>
            <a:r>
              <a:rPr lang="en-US" sz="1400" dirty="0" smtClean="0"/>
              <a:t> pull-down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1 – Operable Buttons</a:t>
            </a:r>
          </a:p>
        </p:txBody>
      </p:sp>
      <p:sp>
        <p:nvSpPr>
          <p:cNvPr id="15365" name="Content Placeholder 2"/>
          <p:cNvSpPr txBox="1">
            <a:spLocks/>
          </p:cNvSpPr>
          <p:nvPr/>
        </p:nvSpPr>
        <p:spPr bwMode="auto">
          <a:xfrm>
            <a:off x="2362200" y="4343400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200"/>
              <a:t>Kekurangan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200"/>
              <a:t>Menghabiskan ruang layar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200"/>
              <a:t>Ukuran membatasi jumlah yang dapat ditampilkan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200"/>
              <a:t>Membutuhkan berpaling dari wilayah kerja utama untuk mengaktifkan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200"/>
              <a:t>Membutuhkan memindahkan pointer untuk memilih</a:t>
            </a:r>
            <a:endParaRPr lang="en-US" sz="1200">
              <a:latin typeface="Perpetua" pitchFamily="18" charset="0"/>
            </a:endParaRPr>
          </a:p>
        </p:txBody>
      </p:sp>
      <p:sp>
        <p:nvSpPr>
          <p:cNvPr id="1536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89578C8-3179-4FFD-97A9-F35D25794BE5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07D1031-0B5A-4738-A6AE-2716A8C2D20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5908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smtClean="0"/>
              <a:t>To a window: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smtClean="0"/>
              <a:t>To cause something to happen immediately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smtClean="0"/>
              <a:t>To display another window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smtClean="0"/>
              <a:t>To display a menu of options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smtClean="0"/>
              <a:t>To set a mode or property value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5146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smtClean="0"/>
              <a:t>In a web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smtClean="0"/>
              <a:t>Use links to show information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1 – Operable Buttons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267200"/>
            <a:ext cx="3810000" cy="2362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Things to consider: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Usage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Structure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Labels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Size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Number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Location &amp; layout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00400" y="4267200"/>
            <a:ext cx="3810000" cy="2362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dirty="0">
              <a:latin typeface="+mn-lt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Organization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Intent indicators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Expansion buttons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Default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Keyboard equivalent / accelerators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</a:rPr>
              <a:t>Button activation</a:t>
            </a:r>
          </a:p>
        </p:txBody>
      </p:sp>
      <p:sp>
        <p:nvSpPr>
          <p:cNvPr id="16391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108670D-CE08-408D-991C-42EF7C212FCB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639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820929-A9C8-47CC-ABAA-1A23BC5E8A0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Usually referred as “</a:t>
            </a:r>
            <a:r>
              <a:rPr lang="en-US" i="1" dirty="0" smtClean="0"/>
              <a:t>field” </a:t>
            </a:r>
            <a:r>
              <a:rPr lang="en-US" dirty="0" smtClean="0"/>
              <a:t>or</a:t>
            </a:r>
            <a:r>
              <a:rPr lang="en-US" i="1" dirty="0" smtClean="0"/>
              <a:t> “text-box”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Unprotected</a:t>
            </a:r>
            <a:r>
              <a:rPr lang="en-US" dirty="0" smtClean="0"/>
              <a:t>: a text box into which information can be keyed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Protected</a:t>
            </a:r>
            <a:r>
              <a:rPr lang="en-US" dirty="0" smtClean="0"/>
              <a:t>: A text box used for display purposes only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Description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Usually rectangular in shape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Usually possesses a caption or label describing the kind of information contained within it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Two types exist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Single-line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Multiple-line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first displayed, the box may be blank or contain an initial value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Purpose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To permit the display, entering, or editing of textual information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To display read-only information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2 – Text Entry / Read only controls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B0DF40-DAAC-4561-83AC-8A0D140C23E5}" type="datetime1">
              <a:rPr lang="en-US"/>
              <a:pPr/>
              <a:t>10/25/2011</a:t>
            </a:fld>
            <a:endParaRPr lang="en-US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A2157F-5429-48EF-8813-8BAF18BDC54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1984</TotalTime>
  <Words>1051</Words>
  <Application>Microsoft Office PowerPoint</Application>
  <PresentationFormat>On-screen Show (4:3)</PresentationFormat>
  <Paragraphs>263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Perpetua</vt:lpstr>
      <vt:lpstr>Concourse</vt:lpstr>
      <vt:lpstr>SCREEN – BASED CONTROL</vt:lpstr>
      <vt:lpstr>Agenda</vt:lpstr>
      <vt:lpstr>Screen Control</vt:lpstr>
      <vt:lpstr>Three Extremely Important Principles</vt:lpstr>
      <vt:lpstr>Operable Controls</vt:lpstr>
      <vt:lpstr>1 – Operable Buttons</vt:lpstr>
      <vt:lpstr>1 – Operable Buttons</vt:lpstr>
      <vt:lpstr>1 – Operable Buttons</vt:lpstr>
      <vt:lpstr>2 – Text Entry / Read only controls</vt:lpstr>
      <vt:lpstr>2 – Text Entry / Read only controls</vt:lpstr>
      <vt:lpstr>2 – Text Entry / Read only controls</vt:lpstr>
      <vt:lpstr>3 – Selection Controls</vt:lpstr>
      <vt:lpstr>3 – Selection Controls: Radio button</vt:lpstr>
      <vt:lpstr>3 – Selection Controls: Radio button</vt:lpstr>
      <vt:lpstr>3 – Selection Controls: Check box</vt:lpstr>
      <vt:lpstr>3 – Selection Controls: Palette</vt:lpstr>
      <vt:lpstr>3 – Selection Controls: List box</vt:lpstr>
      <vt:lpstr>3 – Selection Controls: Drop Down/Pull-down</vt:lpstr>
      <vt:lpstr>Combination Entry/Selection Controls</vt:lpstr>
      <vt:lpstr>Other Operable Controls</vt:lpstr>
      <vt:lpstr>Custom Controls</vt:lpstr>
      <vt:lpstr>Presentation Controls</vt:lpstr>
      <vt:lpstr>Slide 23</vt:lpstr>
      <vt:lpstr>Selecting the Proper Controls</vt:lpstr>
      <vt:lpstr>Selecting the Proper Controls</vt:lpstr>
    </vt:vector>
  </TitlesOfParts>
  <Company>PPM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– 7 SCREEN – BASED CONTROL</dc:title>
  <cp:lastModifiedBy>Valued Acer Customer</cp:lastModifiedBy>
  <cp:revision>34</cp:revision>
  <dcterms:created xsi:type="dcterms:W3CDTF">2009-10-12T04:18:27Z</dcterms:created>
  <dcterms:modified xsi:type="dcterms:W3CDTF">2011-10-25T02:37:48Z</dcterms:modified>
</cp:coreProperties>
</file>