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97AE2-CEBD-4F1C-8131-9F7C73F8CF9C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29D6-7690-4A5F-BD5D-B957A53EF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576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TECNOLOGY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(J2ME)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Dosen : Bella Hardiyana, S. Kom</a:t>
            </a:r>
            <a:endParaRPr lang="id-ID" sz="2400" b="1" dirty="0"/>
          </a:p>
        </p:txBody>
      </p:sp>
      <p:pic>
        <p:nvPicPr>
          <p:cNvPr id="4" name="Picture 2" descr="F:\IMAGE\LOGO\Lambang_UNIK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762000"/>
            <a:ext cx="1994496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Generation Mobile Phones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2135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Perbedaan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8822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Standard Mobile Phone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0G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Push to Talk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Mobile Telephone System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Improved Mobile Telephone System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Advanced Mobile Telephone System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900 Mhz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In japan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1G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Nordic Mobile Telephone (1rst cell phone in jerman)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Advanced Mobile Phone System (analog mobile phone)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Analog, Band frekuensi 800 MHz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2G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smtClean="0"/>
              <a:t>Digital System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smtClean="0"/>
              <a:t>Global System for Mobile communications (GSM: originally from </a:t>
            </a:r>
            <a:r>
              <a:rPr lang="en-GB" sz="1600" i="1" smtClean="0"/>
              <a:t>Groupe Spécial Mobile</a:t>
            </a:r>
            <a:r>
              <a:rPr lang="en-GB" sz="1600" smtClean="0"/>
              <a:t>)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The most standard cell phone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smtClean="0"/>
              <a:t>SMS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834902615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Standard Mobile Phone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1413" indent="-2270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GB" sz="2000">
                <a:solidFill>
                  <a:srgbClr val="000000"/>
                </a:solidFill>
              </a:rPr>
              <a:t>Integrated Digital Enhanced Network (iDEN) 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Developed by Motorola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Uses Time Division Multiple Access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GB" sz="2000">
                <a:solidFill>
                  <a:srgbClr val="000000"/>
                </a:solidFill>
              </a:rPr>
              <a:t>Digital AMPS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GB" sz="2000">
                <a:solidFill>
                  <a:srgbClr val="000000"/>
                </a:solidFill>
              </a:rPr>
              <a:t>code division multiple access (CDMAone)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Menggunakan frek: 800, 900, 1800, 1900 MHz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2.5G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General Packet Radio System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</a:rPr>
              <a:t>56 – 114 Kbps, for SMS, MMS, WAP, Internet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2.75G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</a:rPr>
              <a:t>CDMA2000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</a:pPr>
            <a:r>
              <a:rPr lang="en-GB" sz="2000">
                <a:solidFill>
                  <a:srgbClr val="000000"/>
                </a:solidFill>
              </a:rPr>
              <a:t>Enhanced Data rates for GSM Evolution (EDGE) or Enhanced GPRS (EGPRS)</a:t>
            </a:r>
          </a:p>
        </p:txBody>
      </p:sp>
    </p:spTree>
    <p:extLst>
      <p:ext uri="{BB962C8B-B14F-4D97-AF65-F5344CB8AC3E}">
        <p14:creationId xmlns:p14="http://schemas.microsoft.com/office/powerpoint/2010/main" val="1895813577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Standard Mobile Phone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3G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Wideband Code Division Multiple Access (WCDMA)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Universal Mobile Telecommunication System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CDMA 2000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WiMAX (</a:t>
            </a:r>
            <a:r>
              <a:rPr lang="en-GB" sz="2400" smtClean="0"/>
              <a:t>Worldwide Interoperability for Microwave Access)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3.5G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HSDPA (</a:t>
            </a:r>
            <a:r>
              <a:rPr lang="en-GB" sz="2400" smtClean="0"/>
              <a:t>High-Speed Downlink Packet Access)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1.8, 3.6, 7.2 and 14.4 Mbit/s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4G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Ultra Mobile Broadband (UMB)</a:t>
            </a:r>
          </a:p>
        </p:txBody>
      </p:sp>
    </p:spTree>
    <p:extLst>
      <p:ext uri="{BB962C8B-B14F-4D97-AF65-F5344CB8AC3E}">
        <p14:creationId xmlns:p14="http://schemas.microsoft.com/office/powerpoint/2010/main" val="1681179804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Perbedaan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1G: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radio sinyal bersifat analog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Pada frekuensi 800 Mhz &amp; 400 Mhz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Dimulai dari Chicago, dikomersilkan 1983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2G: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radio sinyal bersifat digital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Dimulai dari maret 1993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Menggunakan TDM (Time Division Multiplexing)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Frekuensi 800 – 1900 Mhz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Dikenalnya GSM dan CDMA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2.5G – 3G: digital high speed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4G: IPv6, voice, digital high speed</a:t>
            </a:r>
          </a:p>
        </p:txBody>
      </p:sp>
    </p:spTree>
    <p:extLst>
      <p:ext uri="{BB962C8B-B14F-4D97-AF65-F5344CB8AC3E}">
        <p14:creationId xmlns:p14="http://schemas.microsoft.com/office/powerpoint/2010/main" val="2029172411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3G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Sistem 3G dimaksudkan untuk menyediakan global mobility dengan cakupan layanan yang lebih luas, seperti telephony, paging, messaging, Internet dan broadband data.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International Telecommunication Union (ITU) memulai proses standard sistem 3G dikenal sebagai International Mobile Telecommunications 2000 (IMT-2000).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European Telecommunications Standards Institute (ETSI) bertanggung jawab terhadap proses standarisasi UMTS (universal mobile telecommunication systems).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Tahun 1998, Third Generation Partnership Project (3GPP) dibentuk untuk melanjutkan pekerjaan spesifikasi teknis UMTS.</a:t>
            </a:r>
          </a:p>
        </p:txBody>
      </p:sp>
    </p:spTree>
    <p:extLst>
      <p:ext uri="{BB962C8B-B14F-4D97-AF65-F5344CB8AC3E}">
        <p14:creationId xmlns:p14="http://schemas.microsoft.com/office/powerpoint/2010/main" val="4146457993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3G (2)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Third Generation Partnership Project 2 (3GPP2) dibentuk untuk mengembangkan teknologi cdma2000 yang merupakan anggota keluarga IMT-2000.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Februari 1992, World Radio Conference mengalokasikan untuk pemakaian UMTS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Frekuensi 1885 - 2025 Mhz dan 2110 - 2200 MHz digunakan untuk IMT-2000.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Jaringan 3G menyediakan transmisi data rate lebih  tinggi: 384Kbps, dibandingkan dengan GSM 56Kbps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WCDMA menggunakan lebar 5 MHz sinyal radio dengan chip rate 3.84 Mcps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Lebih besar 3 kali daripada cdmaOne (IS-95), yang menggunakan lebar 1,25 Mhz dengan chip rate 1,22 Mcps.</a:t>
            </a:r>
          </a:p>
        </p:txBody>
      </p:sp>
    </p:spTree>
    <p:extLst>
      <p:ext uri="{BB962C8B-B14F-4D97-AF65-F5344CB8AC3E}">
        <p14:creationId xmlns:p14="http://schemas.microsoft.com/office/powerpoint/2010/main" val="145662466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259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Operator Selular Indonesia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94075" cy="4525963"/>
          </a:xfrm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AMPS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Komselindo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GSM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Telkomsel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Satelindo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mtClean="0"/>
              <a:t>Excelcom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211638" y="1412875"/>
            <a:ext cx="33940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GPRS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Telkomsel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Satelindo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Excelcom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CDMA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Telkom Flexy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Indosat StarOne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Bakrie Telko Esia</a:t>
            </a:r>
          </a:p>
          <a:p>
            <a:pPr marL="741363" lvl="1" indent="-284163">
              <a:spcBef>
                <a:spcPts val="60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400">
                <a:solidFill>
                  <a:srgbClr val="000000"/>
                </a:solidFill>
              </a:rPr>
              <a:t>Mobile-8 Fren</a:t>
            </a:r>
          </a:p>
        </p:txBody>
      </p:sp>
    </p:spTree>
    <p:extLst>
      <p:ext uri="{BB962C8B-B14F-4D97-AF65-F5344CB8AC3E}">
        <p14:creationId xmlns:p14="http://schemas.microsoft.com/office/powerpoint/2010/main" val="151057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576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COMPUTING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Dosen : Bella Hardiyana, S. Kom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0250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GSM Operator Code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Kartika Ekamas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510-01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Satelindo IND SAT-C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510-10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Telekomsel TELKOMSELGSM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510-11 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Excelcom IND-EXCELCOM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510-15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Telekomindo Telekomindo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Sumber: </a:t>
            </a:r>
            <a:r>
              <a:rPr lang="en-GB" sz="2400" smtClean="0"/>
              <a:t>http://www.gsm-security.net/gsm-operator-codes.shtml</a:t>
            </a:r>
          </a:p>
        </p:txBody>
      </p:sp>
    </p:spTree>
    <p:extLst>
      <p:ext uri="{BB962C8B-B14F-4D97-AF65-F5344CB8AC3E}">
        <p14:creationId xmlns:p14="http://schemas.microsoft.com/office/powerpoint/2010/main" val="2847677548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Pengguna CDMA2000 Indonesia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Sumber: </a:t>
            </a:r>
            <a:r>
              <a:rPr lang="en-GB" sz="1800" smtClean="0"/>
              <a:t>http://www.cdg.org/technology/product_pavilion/cdma2000_operators.asp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Bakrie Telecom (1X: Commercial, September 12, 2003)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Indosat (1xEV-DO Rel. 0: Commercial, August 24, 2006) (1X: Commercial, May 29, 2004)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Mobile-8 Telecom (1xEV-DO Rel. 0: Commercial, May 2006) (1X: Commercial, December 8, 2003)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Sampoerna Telekomunikasi Indonesia (1X: Commercial, April 19, 2004)    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Smart Telecom (1X: Commercial, September 3, 2007)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PT TELKOM Indonesia (1X: Commercial, December 5, 2002) </a:t>
            </a:r>
          </a:p>
        </p:txBody>
      </p:sp>
    </p:spTree>
    <p:extLst>
      <p:ext uri="{BB962C8B-B14F-4D97-AF65-F5344CB8AC3E}">
        <p14:creationId xmlns:p14="http://schemas.microsoft.com/office/powerpoint/2010/main" val="2723384046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GSM Coverage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7529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71488" y="188913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XL Area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3238"/>
            <a:ext cx="4343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157913" y="1268413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Indosat</a:t>
            </a:r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43338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4718050" y="5157788"/>
            <a:ext cx="122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Telkomsel</a:t>
            </a:r>
          </a:p>
        </p:txBody>
      </p:sp>
    </p:spTree>
    <p:extLst>
      <p:ext uri="{BB962C8B-B14F-4D97-AF65-F5344CB8AC3E}">
        <p14:creationId xmlns:p14="http://schemas.microsoft.com/office/powerpoint/2010/main" val="11764186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Area Aplikasi Mobile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Business-to-Customer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Personalisasi aplikasi e-commerce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Misal: membandingkan harga barang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Bisnis barang digital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Misal: menjual aplikasi Java MIDP, Video, MP3, ringtone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Improvisasi layanan yang sudah ada</a:t>
            </a:r>
          </a:p>
          <a:p>
            <a:pPr marL="1141413" lvl="2" indent="-2270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Misal: marketing sesuai dengan profile pemakai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Business-to-Business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supply chain management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commerce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Business-to-Employee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Sales Marketing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Government and Public services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Polisi mengecek data SIM, pemilik mobil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perawat mengecek data medis pasien</a:t>
            </a:r>
          </a:p>
        </p:txBody>
      </p:sp>
    </p:spTree>
    <p:extLst>
      <p:ext uri="{BB962C8B-B14F-4D97-AF65-F5344CB8AC3E}">
        <p14:creationId xmlns:p14="http://schemas.microsoft.com/office/powerpoint/2010/main" val="753175190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Aplikasi Mobile Phone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Messaging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SMS, MMS, Instant Messaging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transaction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SMS alert, MMS alert, report analisys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workplace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Email, calender, CRM, Instant Messaging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music and videos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Monotone, RTTTL, Midi, mp3, wav, mp4, screensaver, picture message, A2DP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games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Monochrome games, java games, symbian</a:t>
            </a:r>
          </a:p>
        </p:txBody>
      </p:sp>
    </p:spTree>
    <p:extLst>
      <p:ext uri="{BB962C8B-B14F-4D97-AF65-F5344CB8AC3E}">
        <p14:creationId xmlns:p14="http://schemas.microsoft.com/office/powerpoint/2010/main" val="945998537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Killer Applications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Contoh : email, www, instance messaging, online auction, p2p file sharing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Mobile Entertainment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Th 2003, $3,5 juta diperoleh dari bisnis ringtone (RBT)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Multiplayer Games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Content-based applications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High-impact visual games</a:t>
            </a:r>
          </a:p>
        </p:txBody>
      </p:sp>
    </p:spTree>
    <p:extLst>
      <p:ext uri="{BB962C8B-B14F-4D97-AF65-F5344CB8AC3E}">
        <p14:creationId xmlns:p14="http://schemas.microsoft.com/office/powerpoint/2010/main" val="6670069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Killer Application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Mobile Enterprise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Terhubung ke berbagai kegiatan perusahaan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akses email, database dan im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Pengaksesan file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mobile client untuk download, view dan sinkronisasi dokumen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Menanggapi panggilan dan permintaan melalui layanan pesan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push-based data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Optimisasi penjadwalan dan perpindahan</a:t>
            </a:r>
          </a:p>
          <a:p>
            <a:pPr marL="1141413" lvl="2" indent="-22701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Perlu aplikasi location-aware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Pengaksesan portal web perusahaan</a:t>
            </a:r>
          </a:p>
        </p:txBody>
      </p:sp>
    </p:spTree>
    <p:extLst>
      <p:ext uri="{BB962C8B-B14F-4D97-AF65-F5344CB8AC3E}">
        <p14:creationId xmlns:p14="http://schemas.microsoft.com/office/powerpoint/2010/main" val="278032715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Karakteristik Piranti Mobile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986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Karakteristik Piranti Mobile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65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Karakteristik Piranti Mobile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11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Mobile Computing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Mobile Computing adalah suatu istilah yang digunakan untuk menggambarkan aplikasi pada piranti berukuran kecil, portable, dan wireless serta mendukung komunikasi.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Mobile Computing : A technology that allows transmission of data, via a computer, without having to be connected to a fixed physical link.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Yang termasuk mobile computing: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laptop dengan wireless LAN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phone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wearable computer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Personal Digital Assistant (PDA) dengan Bluetooth atau IRDA</a:t>
            </a:r>
          </a:p>
        </p:txBody>
      </p:sp>
    </p:spTree>
    <p:extLst>
      <p:ext uri="{BB962C8B-B14F-4D97-AF65-F5344CB8AC3E}">
        <p14:creationId xmlns:p14="http://schemas.microsoft.com/office/powerpoint/2010/main" val="302648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Keterbatasan Piranti Mobile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107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Keterbatasan Piranti Mobile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Pengguna Aplikasi Mobile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Worker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Mobile Worker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Melakukan pengecekan email, jadwal, dan kondisi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Memperbarui email, jadwal, dan kondisi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Pertemuan atau rapat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Mengatur pegawai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Membaca atau menulis bisnis dokumen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Sales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Mempersiapkan pertemuan dengan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Pertemuan dengan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Mengunjungi ke tempat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Membaca dan menulis catatan bisnis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Melakukan tugas administrasi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Melakukan follow-up tugas</a:t>
            </a:r>
          </a:p>
        </p:txBody>
      </p:sp>
    </p:spTree>
    <p:extLst>
      <p:ext uri="{BB962C8B-B14F-4D97-AF65-F5344CB8AC3E}">
        <p14:creationId xmlns:p14="http://schemas.microsoft.com/office/powerpoint/2010/main" val="1464053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Pengguna Aplikasi Mobile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Perbaikan / Jasa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Menerima panggilan perbaikan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Mengetahui informasi tugas pesanan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Mengunjungi ke tempat perbaikan untuk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Mengetahui perkerjaan selanjutnya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perbaikan atau follow-up pekerjaan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Pembayaran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Penjadwalan follow-up tugas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tugas administrasi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Konsultan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Bekerja di tempat pelanggan atau kantor sendiri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Mengetahui apa yang akan dilakukan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pelayanan atau follow-up tugas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Pembayaran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Penjadwalan follow-up tugas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Melakukan tugas administrasi</a:t>
            </a:r>
          </a:p>
        </p:txBody>
      </p:sp>
    </p:spTree>
    <p:extLst>
      <p:ext uri="{BB962C8B-B14F-4D97-AF65-F5344CB8AC3E}">
        <p14:creationId xmlns:p14="http://schemas.microsoft.com/office/powerpoint/2010/main" val="1644577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633412"/>
          </a:xfrm>
        </p:spPr>
        <p:txBody>
          <a:bodyPr/>
          <a:lstStyle/>
          <a:p>
            <a:r>
              <a:rPr lang="id-ID" smtClean="0"/>
              <a:t>Mobile technology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45125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0525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Wearable Computer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Suatu computer yang “ditanamkan / embedded” di dalam sebuah peralatan yang dapat digunakan oleh manusia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17764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2286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24685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54298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mtClean="0"/>
              <a:t>Wearable Computer (2) – in fiction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Wearable computers in fiction is that of </a:t>
            </a:r>
            <a:r>
              <a:rPr lang="en-US" sz="2800" b="1" smtClean="0"/>
              <a:t>James Bond</a:t>
            </a:r>
            <a:r>
              <a:rPr lang="en-US" sz="2800" smtClean="0"/>
              <a:t>, usually in the form of a watch.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In the manga and anime </a:t>
            </a:r>
            <a:r>
              <a:rPr lang="en-US" sz="2800" b="1" smtClean="0"/>
              <a:t>Dragon Ball</a:t>
            </a:r>
            <a:r>
              <a:rPr lang="en-US" sz="2800" smtClean="0"/>
              <a:t> series, the </a:t>
            </a:r>
            <a:r>
              <a:rPr lang="en-US" sz="2800" b="1" smtClean="0"/>
              <a:t>Scouter</a:t>
            </a:r>
            <a:r>
              <a:rPr lang="en-US" sz="2800" smtClean="0"/>
              <a:t> is a </a:t>
            </a:r>
            <a:r>
              <a:rPr lang="en-US" sz="2800" b="1" smtClean="0"/>
              <a:t>Head-mounted</a:t>
            </a:r>
            <a:r>
              <a:rPr lang="en-US" sz="2800" smtClean="0"/>
              <a:t> display worn over one eye to determine the relative strength of combatants.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In the movie </a:t>
            </a:r>
            <a:r>
              <a:rPr lang="en-US" sz="2800" b="1" smtClean="0"/>
              <a:t>The Tuxedo</a:t>
            </a:r>
            <a:r>
              <a:rPr lang="en-US" sz="2800" smtClean="0"/>
              <a:t> </a:t>
            </a:r>
            <a:r>
              <a:rPr lang="en-US" sz="2800" b="1" smtClean="0"/>
              <a:t>Jackie Chan</a:t>
            </a:r>
            <a:r>
              <a:rPr lang="en-US" sz="2800" smtClean="0"/>
              <a:t> is using a state-of-the-art spy suit with an advanced wearable computer and electronics. 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smtClean="0"/>
              <a:t>In the video game series </a:t>
            </a:r>
            <a:r>
              <a:rPr lang="en-US" sz="2800" b="1" smtClean="0"/>
              <a:t>Splinter Cell</a:t>
            </a:r>
            <a:r>
              <a:rPr lang="en-US" sz="2800" smtClean="0"/>
              <a:t>, the main character </a:t>
            </a:r>
            <a:r>
              <a:rPr lang="en-US" sz="2800" b="1" smtClean="0"/>
              <a:t>Sam Fisher</a:t>
            </a:r>
            <a:r>
              <a:rPr lang="en-US" sz="2800" smtClean="0"/>
              <a:t> has almost always used a wrist computer called an </a:t>
            </a:r>
            <a:r>
              <a:rPr lang="en-US" sz="2800" b="1" smtClean="0"/>
              <a:t>OPSAT</a:t>
            </a:r>
            <a:r>
              <a:rPr lang="en-US" sz="2800" smtClean="0"/>
              <a:t> on his wrist.   </a:t>
            </a:r>
          </a:p>
        </p:txBody>
      </p:sp>
    </p:spTree>
    <p:extLst>
      <p:ext uri="{BB962C8B-B14F-4D97-AF65-F5344CB8AC3E}">
        <p14:creationId xmlns:p14="http://schemas.microsoft.com/office/powerpoint/2010/main" val="3880285189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Keuntungan mobile technology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Extreme Personalization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Ponsel diantara dompet dan kunci motor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Tempat menyimpan segala informasi pribadi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Pengaksesan Informasi setiap saat dan dimanapun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Memungkinkan kita untuk bekerja, belanja atau bermain tanpa batasan waktu dan tempat (asal terhubung!)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Mobilitas tinggi tanpa kerumitan kabel (W-LAN) &amp; Instalasi jaringan yang cepat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Kompatible yang tinggi dengan teknologi lain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Cocok untuk daerah yang belum ada infrastruktur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Reduksi biaya : dalam kasus pengembangan, pemindahan maupun perubahan konfigurasi LAN</a:t>
            </a:r>
          </a:p>
        </p:txBody>
      </p:sp>
    </p:spTree>
    <p:extLst>
      <p:ext uri="{BB962C8B-B14F-4D97-AF65-F5344CB8AC3E}">
        <p14:creationId xmlns:p14="http://schemas.microsoft.com/office/powerpoint/2010/main" val="2598025447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Kekurangan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Harus LoS (Line of Sight)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Security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Interferences (pesawat?)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Sensitif terhadap cuaca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Keterbatasan jarak (10-100m)</a:t>
            </a:r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Izin penggunaan Frequency</a:t>
            </a:r>
          </a:p>
          <a:p>
            <a:pPr marL="741363" lvl="1" indent="-284163" eaLnBrk="1" hangingPunct="1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/>
              <a:t>Menggunakan frekuensi 2.4 GHz</a:t>
            </a:r>
          </a:p>
        </p:txBody>
      </p:sp>
    </p:spTree>
    <p:extLst>
      <p:ext uri="{BB962C8B-B14F-4D97-AF65-F5344CB8AC3E}">
        <p14:creationId xmlns:p14="http://schemas.microsoft.com/office/powerpoint/2010/main" val="3184996704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Mobile Phone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Mobile phone = cell phone: adalah perangkat elektronik portabel yang berfungsi sebagaimana pesawat telepon normal, yang dapat bergerak pada suatu area yang luas. (bandingkan dengan cordless phone).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smtClean="0"/>
              <a:t>Kebanyakan mobile phone saat ini menggunakan kombinasi </a:t>
            </a:r>
            <a:r>
              <a:rPr lang="en-GB" sz="2400" b="1" smtClean="0"/>
              <a:t>transmisi radio</a:t>
            </a:r>
            <a:r>
              <a:rPr lang="en-GB" sz="2400" smtClean="0"/>
              <a:t> dan </a:t>
            </a:r>
            <a:r>
              <a:rPr lang="en-GB" sz="2400" b="1" smtClean="0"/>
              <a:t>telephone circuit switching</a:t>
            </a:r>
            <a:r>
              <a:rPr lang="en-GB" sz="2400" smtClean="0"/>
              <a:t> (PSTN) konvensional, walaupun </a:t>
            </a:r>
            <a:r>
              <a:rPr lang="en-GB" sz="2400" b="1" smtClean="0"/>
              <a:t>packet switching</a:t>
            </a:r>
            <a:r>
              <a:rPr lang="en-GB" sz="2400" smtClean="0"/>
              <a:t> sudah digunakan untuk beberapa bagian jaringan mobile phone, khususnya untuk layanan akses Internet dan WAP.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/>
              <a:t>Mampu: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Voice function, SMS, packet switching untuk Internet, MMS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9424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Perubahan Telekomunikasi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Fleksibilitas pemakaian 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Menggeser penggunaan telepon kabel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Tidak dibatasi dalam suatu ruang tertentu (selama dalam area hot spot)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Bentuk dan ukuran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Jumlah pemakai yang meningkat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2000 sampai 2005 - kurang lebih 200 juta pelanggan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2006 – kurang lebih 800 juta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Jumlah network provider yang meningkat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Bukan merupakan barang mewah, tetapi menjadi “part of life”.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Fasilitas layanan yang meningkat : internet dan multimedia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smtClean="0"/>
              <a:t>Kapasitas memori yang memungkinkan 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Penyimpanan nomor telepon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Pesan singkat (SMS)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Gambar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smtClean="0"/>
              <a:t>Aplikasi</a:t>
            </a:r>
          </a:p>
        </p:txBody>
      </p:sp>
    </p:spTree>
    <p:extLst>
      <p:ext uri="{BB962C8B-B14F-4D97-AF65-F5344CB8AC3E}">
        <p14:creationId xmlns:p14="http://schemas.microsoft.com/office/powerpoint/2010/main" val="292598634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1411</Words>
  <Application>Microsoft Office PowerPoint</Application>
  <PresentationFormat>On-screen Show (4:3)</PresentationFormat>
  <Paragraphs>250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Adjacency</vt:lpstr>
      <vt:lpstr>MOBILE TECNOLOGY (J2ME)</vt:lpstr>
      <vt:lpstr>MOBILE COMPUTING</vt:lpstr>
      <vt:lpstr>Mobile Computing</vt:lpstr>
      <vt:lpstr>Wearable Computer</vt:lpstr>
      <vt:lpstr>Wearable Computer (2) – in fiction</vt:lpstr>
      <vt:lpstr>Keuntungan mobile technology</vt:lpstr>
      <vt:lpstr>Kekurangan</vt:lpstr>
      <vt:lpstr>Mobile Phone</vt:lpstr>
      <vt:lpstr>Perubahan Telekomunikasi</vt:lpstr>
      <vt:lpstr>Generation Mobile Phones</vt:lpstr>
      <vt:lpstr>Perbedaan</vt:lpstr>
      <vt:lpstr>Standard Mobile Phone</vt:lpstr>
      <vt:lpstr>Standard Mobile Phone</vt:lpstr>
      <vt:lpstr>Standard Mobile Phone</vt:lpstr>
      <vt:lpstr>Perbedaan</vt:lpstr>
      <vt:lpstr>3G</vt:lpstr>
      <vt:lpstr>3G (2)</vt:lpstr>
      <vt:lpstr>PowerPoint Presentation</vt:lpstr>
      <vt:lpstr>Operator Selular Indonesia</vt:lpstr>
      <vt:lpstr>GSM Operator Code</vt:lpstr>
      <vt:lpstr>Pengguna CDMA2000 Indonesia</vt:lpstr>
      <vt:lpstr>GSM Coverage</vt:lpstr>
      <vt:lpstr>Area Aplikasi Mobile</vt:lpstr>
      <vt:lpstr>Aplikasi Mobile Phone</vt:lpstr>
      <vt:lpstr>Mobile Killer Applications</vt:lpstr>
      <vt:lpstr>Mobile Killer Application</vt:lpstr>
      <vt:lpstr>Karakteristik Piranti Mobile</vt:lpstr>
      <vt:lpstr>Karakteristik Piranti Mobile</vt:lpstr>
      <vt:lpstr>Karakteristik Piranti Mobile</vt:lpstr>
      <vt:lpstr>Keterbatasan Piranti Mobile</vt:lpstr>
      <vt:lpstr>Keterbatasan Piranti Mobile</vt:lpstr>
      <vt:lpstr>Pengguna Aplikasi Mobile</vt:lpstr>
      <vt:lpstr>Pengguna Aplikasi Mobile</vt:lpstr>
      <vt:lpstr>Mobile technology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/>
  <cp:lastModifiedBy>Phantom Assassin</cp:lastModifiedBy>
  <cp:revision>45</cp:revision>
  <dcterms:created xsi:type="dcterms:W3CDTF">2006-08-16T00:00:00Z</dcterms:created>
  <dcterms:modified xsi:type="dcterms:W3CDTF">2012-04-30T14:36:30Z</dcterms:modified>
</cp:coreProperties>
</file>