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92AA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393" autoAdjust="0"/>
    <p:restoredTop sz="94660"/>
  </p:normalViewPr>
  <p:slideViewPr>
    <p:cSldViewPr>
      <p:cViewPr varScale="1">
        <p:scale>
          <a:sx n="72" d="100"/>
          <a:sy n="72" d="100"/>
        </p:scale>
        <p:origin x="-5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336DF3-8D9C-4ED0-8693-6A309AF9F87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Freeform 17"/>
          <p:cNvSpPr>
            <a:spLocks/>
          </p:cNvSpPr>
          <p:nvPr/>
        </p:nvSpPr>
        <p:spPr bwMode="gray">
          <a:xfrm>
            <a:off x="-9525" y="1447800"/>
            <a:ext cx="9164638" cy="3832225"/>
          </a:xfrm>
          <a:custGeom>
            <a:avLst/>
            <a:gdLst/>
            <a:ahLst/>
            <a:cxnLst>
              <a:cxn ang="0">
                <a:pos x="12" y="124"/>
              </a:cxn>
              <a:cxn ang="0">
                <a:pos x="1381" y="12"/>
              </a:cxn>
              <a:cxn ang="0">
                <a:pos x="4064" y="581"/>
              </a:cxn>
              <a:cxn ang="0">
                <a:pos x="5773" y="118"/>
              </a:cxn>
              <a:cxn ang="0">
                <a:pos x="5766" y="2151"/>
              </a:cxn>
              <a:cxn ang="0">
                <a:pos x="3966" y="2263"/>
              </a:cxn>
              <a:cxn ang="0">
                <a:pos x="1963" y="1897"/>
              </a:cxn>
              <a:cxn ang="0">
                <a:pos x="6" y="2407"/>
              </a:cxn>
              <a:cxn ang="0">
                <a:pos x="12" y="124"/>
              </a:cxn>
            </a:cxnLst>
            <a:rect l="0" t="0" r="r" b="b"/>
            <a:pathLst>
              <a:path w="5773" h="2414">
                <a:moveTo>
                  <a:pt x="12" y="124"/>
                </a:moveTo>
                <a:cubicBezTo>
                  <a:pt x="150" y="76"/>
                  <a:pt x="581" y="0"/>
                  <a:pt x="1381" y="12"/>
                </a:cubicBezTo>
                <a:cubicBezTo>
                  <a:pt x="2181" y="23"/>
                  <a:pt x="3370" y="437"/>
                  <a:pt x="4064" y="581"/>
                </a:cubicBezTo>
                <a:cubicBezTo>
                  <a:pt x="4758" y="725"/>
                  <a:pt x="5635" y="219"/>
                  <a:pt x="5773" y="118"/>
                </a:cubicBezTo>
                <a:lnTo>
                  <a:pt x="5766" y="2151"/>
                </a:lnTo>
                <a:cubicBezTo>
                  <a:pt x="4994" y="2407"/>
                  <a:pt x="4326" y="2311"/>
                  <a:pt x="3966" y="2263"/>
                </a:cubicBezTo>
                <a:cubicBezTo>
                  <a:pt x="3606" y="2215"/>
                  <a:pt x="2715" y="1873"/>
                  <a:pt x="1963" y="1897"/>
                </a:cubicBezTo>
                <a:cubicBezTo>
                  <a:pt x="1305" y="1893"/>
                  <a:pt x="0" y="2402"/>
                  <a:pt x="6" y="2407"/>
                </a:cubicBezTo>
                <a:cubicBezTo>
                  <a:pt x="12" y="2414"/>
                  <a:pt x="12" y="568"/>
                  <a:pt x="12" y="124"/>
                </a:cubicBezTo>
                <a:close/>
              </a:path>
            </a:pathLst>
          </a:custGeom>
          <a:solidFill>
            <a:schemeClr val="accent1">
              <a:alpha val="41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090" name="Freeform 18"/>
          <p:cNvSpPr>
            <a:spLocks/>
          </p:cNvSpPr>
          <p:nvPr/>
        </p:nvSpPr>
        <p:spPr bwMode="gray">
          <a:xfrm>
            <a:off x="-9525" y="1730375"/>
            <a:ext cx="9150350" cy="3265488"/>
          </a:xfrm>
          <a:custGeom>
            <a:avLst/>
            <a:gdLst/>
            <a:ahLst/>
            <a:cxnLst>
              <a:cxn ang="0">
                <a:pos x="6" y="272"/>
              </a:cxn>
              <a:cxn ang="0">
                <a:pos x="1453" y="10"/>
              </a:cxn>
              <a:cxn ang="0">
                <a:pos x="4182" y="482"/>
              </a:cxn>
              <a:cxn ang="0">
                <a:pos x="5764" y="154"/>
              </a:cxn>
              <a:cxn ang="0">
                <a:pos x="5764" y="1806"/>
              </a:cxn>
              <a:cxn ang="0">
                <a:pos x="4005" y="1994"/>
              </a:cxn>
              <a:cxn ang="0">
                <a:pos x="1891" y="1522"/>
              </a:cxn>
              <a:cxn ang="0">
                <a:pos x="6" y="1967"/>
              </a:cxn>
              <a:cxn ang="0">
                <a:pos x="6" y="272"/>
              </a:cxn>
            </a:cxnLst>
            <a:rect l="0" t="0" r="r" b="b"/>
            <a:pathLst>
              <a:path w="5764" h="2057">
                <a:moveTo>
                  <a:pt x="6" y="272"/>
                </a:moveTo>
                <a:cubicBezTo>
                  <a:pt x="144" y="233"/>
                  <a:pt x="656" y="0"/>
                  <a:pt x="1453" y="10"/>
                </a:cubicBezTo>
                <a:cubicBezTo>
                  <a:pt x="2250" y="20"/>
                  <a:pt x="3475" y="403"/>
                  <a:pt x="4182" y="482"/>
                </a:cubicBezTo>
                <a:cubicBezTo>
                  <a:pt x="4890" y="561"/>
                  <a:pt x="5626" y="237"/>
                  <a:pt x="5764" y="154"/>
                </a:cubicBezTo>
                <a:lnTo>
                  <a:pt x="5764" y="1806"/>
                </a:lnTo>
                <a:cubicBezTo>
                  <a:pt x="4919" y="2052"/>
                  <a:pt x="4485" y="2057"/>
                  <a:pt x="4005" y="1994"/>
                </a:cubicBezTo>
                <a:cubicBezTo>
                  <a:pt x="3526" y="1929"/>
                  <a:pt x="2640" y="1502"/>
                  <a:pt x="1891" y="1522"/>
                </a:cubicBezTo>
                <a:cubicBezTo>
                  <a:pt x="1234" y="1519"/>
                  <a:pt x="0" y="1962"/>
                  <a:pt x="6" y="1967"/>
                </a:cubicBezTo>
                <a:cubicBezTo>
                  <a:pt x="12" y="1972"/>
                  <a:pt x="6" y="641"/>
                  <a:pt x="6" y="272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grpSp>
        <p:nvGrpSpPr>
          <p:cNvPr id="3091" name="Group 19"/>
          <p:cNvGrpSpPr>
            <a:grpSpLocks/>
          </p:cNvGrpSpPr>
          <p:nvPr/>
        </p:nvGrpSpPr>
        <p:grpSpPr bwMode="auto">
          <a:xfrm>
            <a:off x="7086600" y="1947863"/>
            <a:ext cx="533400" cy="533400"/>
            <a:chOff x="4752" y="1200"/>
            <a:chExt cx="288" cy="288"/>
          </a:xfrm>
        </p:grpSpPr>
        <p:sp>
          <p:nvSpPr>
            <p:cNvPr id="3092" name="Oval 20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288" cy="288"/>
            </a:xfrm>
            <a:prstGeom prst="ellipse">
              <a:avLst/>
            </a:prstGeom>
            <a:gradFill rotWithShape="1">
              <a:gsLst>
                <a:gs pos="0">
                  <a:schemeClr val="tx2">
                    <a:gamma/>
                    <a:tint val="25490"/>
                    <a:invGamma/>
                  </a:schemeClr>
                </a:gs>
                <a:gs pos="100000">
                  <a:schemeClr val="tx2">
                    <a:alpha val="3100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093" name="Oval 21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3094" name="Group 22"/>
          <p:cNvGrpSpPr>
            <a:grpSpLocks/>
          </p:cNvGrpSpPr>
          <p:nvPr/>
        </p:nvGrpSpPr>
        <p:grpSpPr bwMode="auto">
          <a:xfrm>
            <a:off x="7620000" y="1371600"/>
            <a:ext cx="914400" cy="914400"/>
            <a:chOff x="4992" y="816"/>
            <a:chExt cx="576" cy="576"/>
          </a:xfrm>
        </p:grpSpPr>
        <p:sp>
          <p:nvSpPr>
            <p:cNvPr id="3095" name="Oval 23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accent1">
                <a:alpha val="53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096" name="Oval 24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3097" name="Group 25"/>
          <p:cNvGrpSpPr>
            <a:grpSpLocks/>
          </p:cNvGrpSpPr>
          <p:nvPr/>
        </p:nvGrpSpPr>
        <p:grpSpPr bwMode="auto">
          <a:xfrm>
            <a:off x="304800" y="3429000"/>
            <a:ext cx="1295400" cy="1371600"/>
            <a:chOff x="4992" y="816"/>
            <a:chExt cx="576" cy="576"/>
          </a:xfrm>
        </p:grpSpPr>
        <p:sp>
          <p:nvSpPr>
            <p:cNvPr id="3098" name="Oval 26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tx2">
                <a:alpha val="53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099" name="Oval 27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fld id="{EE560A8C-3EC1-4390-98D7-FF3BD881867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228600" y="304800"/>
            <a:ext cx="1079500" cy="633413"/>
            <a:chOff x="2680" y="3678"/>
            <a:chExt cx="680" cy="399"/>
          </a:xfrm>
        </p:grpSpPr>
        <p:sp>
          <p:nvSpPr>
            <p:cNvPr id="3086" name="Text Box 14"/>
            <p:cNvSpPr txBox="1">
              <a:spLocks noChangeArrowheads="1"/>
            </p:cNvSpPr>
            <p:nvPr/>
          </p:nvSpPr>
          <p:spPr bwMode="gray">
            <a:xfrm>
              <a:off x="2680" y="3789"/>
              <a:ext cx="6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chemeClr val="tx2"/>
                  </a:solidFill>
                </a:rPr>
                <a:t>LOGO</a:t>
              </a:r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gray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590800"/>
            <a:ext cx="7086600" cy="1012825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295400" y="3581400"/>
            <a:ext cx="6705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B85B1B-0BD9-434F-8994-5B9B609E74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DCBDFE-5ABA-4548-8E96-2D90A14A5C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914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4A800ED5-9188-4DBA-84E5-44C0DF9CAD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C9BA4B-21AB-45B5-A56F-9D60897048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4A870-D2A9-4B03-A9D5-23BAFCDA89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C9DEC-D87E-4C4C-999F-6DBE0001F9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67E7A-16C1-496C-A4FD-8163A3354C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C1A6A-1D59-4687-BC0D-C9E7C86D8C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761DE-F9AB-4281-AD9F-9477293CC7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A2919C-1ED7-4575-AF3E-7B42473EF3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1CFEDA-4E47-40DD-BCDB-10CC71EEA8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1" name="Object 27"/>
          <p:cNvGraphicFramePr>
            <a:graphicFrameLocks noChangeAspect="1"/>
          </p:cNvGraphicFramePr>
          <p:nvPr/>
        </p:nvGraphicFramePr>
        <p:xfrm>
          <a:off x="0" y="0"/>
          <a:ext cx="9144000" cy="1200150"/>
        </p:xfrm>
        <a:graphic>
          <a:graphicData uri="http://schemas.openxmlformats.org/presentationml/2006/ole">
            <p:oleObj spid="_x0000_s1051" name="Image" r:id="rId15" imgW="9561905" imgH="1600000" progId="">
              <p:embed/>
            </p:oleObj>
          </a:graphicData>
        </a:graphic>
      </p:graphicFrame>
      <p:sp>
        <p:nvSpPr>
          <p:cNvPr id="1040" name="Freeform 16"/>
          <p:cNvSpPr>
            <a:spLocks/>
          </p:cNvSpPr>
          <p:nvPr/>
        </p:nvSpPr>
        <p:spPr bwMode="gray">
          <a:xfrm>
            <a:off x="-11113" y="280988"/>
            <a:ext cx="9155113" cy="1620837"/>
          </a:xfrm>
          <a:custGeom>
            <a:avLst/>
            <a:gdLst/>
            <a:ahLst/>
            <a:cxnLst>
              <a:cxn ang="0">
                <a:pos x="6" y="109"/>
              </a:cxn>
              <a:cxn ang="0">
                <a:pos x="1427" y="46"/>
              </a:cxn>
              <a:cxn ang="0">
                <a:pos x="4032" y="255"/>
              </a:cxn>
              <a:cxn ang="0">
                <a:pos x="5767" y="0"/>
              </a:cxn>
              <a:cxn ang="0">
                <a:pos x="5767" y="776"/>
              </a:cxn>
              <a:cxn ang="0">
                <a:pos x="4065" y="831"/>
              </a:cxn>
              <a:cxn ang="0">
                <a:pos x="1984" y="674"/>
              </a:cxn>
              <a:cxn ang="0">
                <a:pos x="14" y="995"/>
              </a:cxn>
              <a:cxn ang="0">
                <a:pos x="6" y="109"/>
              </a:cxn>
            </a:cxnLst>
            <a:rect l="0" t="0" r="r" b="b"/>
            <a:pathLst>
              <a:path w="5767" h="1021">
                <a:moveTo>
                  <a:pt x="6" y="109"/>
                </a:moveTo>
                <a:cubicBezTo>
                  <a:pt x="144" y="93"/>
                  <a:pt x="626" y="42"/>
                  <a:pt x="1427" y="46"/>
                </a:cubicBezTo>
                <a:cubicBezTo>
                  <a:pt x="2228" y="50"/>
                  <a:pt x="3321" y="224"/>
                  <a:pt x="4032" y="255"/>
                </a:cubicBezTo>
                <a:cubicBezTo>
                  <a:pt x="4742" y="286"/>
                  <a:pt x="5649" y="91"/>
                  <a:pt x="5767" y="0"/>
                </a:cubicBezTo>
                <a:lnTo>
                  <a:pt x="5767" y="776"/>
                </a:lnTo>
                <a:cubicBezTo>
                  <a:pt x="4948" y="879"/>
                  <a:pt x="4543" y="844"/>
                  <a:pt x="4065" y="831"/>
                </a:cubicBezTo>
                <a:cubicBezTo>
                  <a:pt x="3587" y="818"/>
                  <a:pt x="2973" y="694"/>
                  <a:pt x="1984" y="674"/>
                </a:cubicBezTo>
                <a:cubicBezTo>
                  <a:pt x="995" y="654"/>
                  <a:pt x="28" y="969"/>
                  <a:pt x="14" y="995"/>
                </a:cubicBezTo>
                <a:cubicBezTo>
                  <a:pt x="0" y="1021"/>
                  <a:pt x="6" y="255"/>
                  <a:pt x="6" y="109"/>
                </a:cubicBezTo>
                <a:close/>
              </a:path>
            </a:pathLst>
          </a:custGeom>
          <a:solidFill>
            <a:schemeClr val="accent1">
              <a:alpha val="41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041" name="Freeform 17"/>
          <p:cNvSpPr>
            <a:spLocks/>
          </p:cNvSpPr>
          <p:nvPr/>
        </p:nvSpPr>
        <p:spPr bwMode="gray">
          <a:xfrm>
            <a:off x="-20638" y="533400"/>
            <a:ext cx="9161463" cy="1006475"/>
          </a:xfrm>
          <a:custGeom>
            <a:avLst/>
            <a:gdLst/>
            <a:ahLst/>
            <a:cxnLst>
              <a:cxn ang="0">
                <a:pos x="20" y="109"/>
              </a:cxn>
              <a:cxn ang="0">
                <a:pos x="1442" y="3"/>
              </a:cxn>
              <a:cxn ang="0">
                <a:pos x="4150" y="148"/>
              </a:cxn>
              <a:cxn ang="0">
                <a:pos x="5771" y="37"/>
              </a:cxn>
              <a:cxn ang="0">
                <a:pos x="5771" y="557"/>
              </a:cxn>
              <a:cxn ang="0">
                <a:pos x="3942" y="592"/>
              </a:cxn>
              <a:cxn ang="0">
                <a:pos x="1839" y="456"/>
              </a:cxn>
              <a:cxn ang="0">
                <a:pos x="6" y="620"/>
              </a:cxn>
              <a:cxn ang="0">
                <a:pos x="20" y="109"/>
              </a:cxn>
            </a:cxnLst>
            <a:rect l="0" t="0" r="r" b="b"/>
            <a:pathLst>
              <a:path w="5771" h="634">
                <a:moveTo>
                  <a:pt x="20" y="109"/>
                </a:moveTo>
                <a:cubicBezTo>
                  <a:pt x="26" y="109"/>
                  <a:pt x="645" y="0"/>
                  <a:pt x="1442" y="3"/>
                </a:cubicBezTo>
                <a:cubicBezTo>
                  <a:pt x="2239" y="6"/>
                  <a:pt x="3443" y="123"/>
                  <a:pt x="4150" y="148"/>
                </a:cubicBezTo>
                <a:cubicBezTo>
                  <a:pt x="4858" y="173"/>
                  <a:pt x="5633" y="63"/>
                  <a:pt x="5771" y="37"/>
                </a:cubicBezTo>
                <a:lnTo>
                  <a:pt x="5771" y="557"/>
                </a:lnTo>
                <a:cubicBezTo>
                  <a:pt x="4926" y="634"/>
                  <a:pt x="4422" y="612"/>
                  <a:pt x="3942" y="592"/>
                </a:cubicBezTo>
                <a:cubicBezTo>
                  <a:pt x="3463" y="572"/>
                  <a:pt x="2588" y="450"/>
                  <a:pt x="1839" y="456"/>
                </a:cubicBezTo>
                <a:cubicBezTo>
                  <a:pt x="1182" y="455"/>
                  <a:pt x="0" y="618"/>
                  <a:pt x="6" y="620"/>
                </a:cubicBezTo>
                <a:cubicBezTo>
                  <a:pt x="12" y="621"/>
                  <a:pt x="14" y="109"/>
                  <a:pt x="20" y="109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grpSp>
        <p:nvGrpSpPr>
          <p:cNvPr id="1042" name="Group 18"/>
          <p:cNvGrpSpPr>
            <a:grpSpLocks/>
          </p:cNvGrpSpPr>
          <p:nvPr/>
        </p:nvGrpSpPr>
        <p:grpSpPr bwMode="auto">
          <a:xfrm>
            <a:off x="7740650" y="347663"/>
            <a:ext cx="387350" cy="366712"/>
            <a:chOff x="4752" y="1200"/>
            <a:chExt cx="288" cy="288"/>
          </a:xfrm>
        </p:grpSpPr>
        <p:sp>
          <p:nvSpPr>
            <p:cNvPr id="1043" name="Oval 19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288" cy="288"/>
            </a:xfrm>
            <a:prstGeom prst="ellipse">
              <a:avLst/>
            </a:prstGeom>
            <a:gradFill rotWithShape="1">
              <a:gsLst>
                <a:gs pos="0">
                  <a:schemeClr val="tx2">
                    <a:gamma/>
                    <a:tint val="25490"/>
                    <a:invGamma/>
                  </a:schemeClr>
                </a:gs>
                <a:gs pos="100000">
                  <a:schemeClr val="tx2">
                    <a:alpha val="3100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44" name="Oval 20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1045" name="Group 21"/>
          <p:cNvGrpSpPr>
            <a:grpSpLocks/>
          </p:cNvGrpSpPr>
          <p:nvPr/>
        </p:nvGrpSpPr>
        <p:grpSpPr bwMode="auto">
          <a:xfrm>
            <a:off x="8153400" y="53975"/>
            <a:ext cx="609600" cy="592138"/>
            <a:chOff x="4992" y="816"/>
            <a:chExt cx="576" cy="576"/>
          </a:xfrm>
        </p:grpSpPr>
        <p:sp>
          <p:nvSpPr>
            <p:cNvPr id="1046" name="Oval 22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accent1">
                <a:alpha val="53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47" name="Oval 23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1048" name="Group 24"/>
          <p:cNvGrpSpPr>
            <a:grpSpLocks/>
          </p:cNvGrpSpPr>
          <p:nvPr/>
        </p:nvGrpSpPr>
        <p:grpSpPr bwMode="auto">
          <a:xfrm>
            <a:off x="171450" y="819150"/>
            <a:ext cx="720725" cy="762000"/>
            <a:chOff x="4992" y="816"/>
            <a:chExt cx="576" cy="576"/>
          </a:xfrm>
        </p:grpSpPr>
        <p:sp>
          <p:nvSpPr>
            <p:cNvPr id="1049" name="Oval 25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tx2">
                <a:alpha val="53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50" name="Oval 26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0948395-1F38-421E-B7A1-8E5234E017E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914400" y="685800"/>
            <a:ext cx="7391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2643182"/>
            <a:ext cx="7407275" cy="147161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SISTEM KOMUNIKASI INTERPERSONAL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714356"/>
            <a:ext cx="7391400" cy="5635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Proses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Pengelolaan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Kesan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714348" y="1643050"/>
            <a:ext cx="8229600" cy="4937125"/>
          </a:xfrm>
        </p:spPr>
        <p:txBody>
          <a:bodyPr/>
          <a:lstStyle/>
          <a:p>
            <a:r>
              <a:rPr lang="en-US" dirty="0" smtClean="0"/>
              <a:t>Usaha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petunjuk-petunjuk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kesan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penanggap</a:t>
            </a:r>
            <a:r>
              <a:rPr lang="en-US" dirty="0" smtClean="0"/>
              <a:t> (</a:t>
            </a:r>
            <a:r>
              <a:rPr lang="en-US" dirty="0" err="1" smtClean="0"/>
              <a:t>menurut</a:t>
            </a:r>
            <a:r>
              <a:rPr lang="en-US" dirty="0" smtClean="0"/>
              <a:t> Irving </a:t>
            </a:r>
            <a:r>
              <a:rPr lang="en-US" dirty="0" err="1" smtClean="0"/>
              <a:t>Goffman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impression management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Perlengkaan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Front.</a:t>
            </a:r>
            <a:r>
              <a:rPr lang="en-US" dirty="0" smtClean="0"/>
              <a:t> </a:t>
            </a:r>
            <a:r>
              <a:rPr lang="en-US" i="1" dirty="0" smtClean="0"/>
              <a:t>Front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:</a:t>
            </a:r>
          </a:p>
          <a:p>
            <a:r>
              <a:rPr lang="en-US" dirty="0" smtClean="0"/>
              <a:t>Setting (</a:t>
            </a:r>
            <a:r>
              <a:rPr lang="en-US" dirty="0" err="1" smtClean="0"/>
              <a:t>panggung</a:t>
            </a:r>
            <a:r>
              <a:rPr lang="en-US" dirty="0" smtClean="0"/>
              <a:t>) :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1571612"/>
            <a:ext cx="8229600" cy="4937125"/>
          </a:xfrm>
        </p:spPr>
        <p:txBody>
          <a:bodyPr/>
          <a:lstStyle/>
          <a:p>
            <a:pPr marL="365125" indent="-282575">
              <a:buFont typeface="Wingdings 2" pitchFamily="18" charset="2"/>
              <a:buChar char=""/>
            </a:pPr>
            <a:r>
              <a:rPr lang="en-US" dirty="0" err="1" smtClean="0"/>
              <a:t>Penampilan</a:t>
            </a:r>
            <a:r>
              <a:rPr lang="en-US" dirty="0" smtClean="0"/>
              <a:t> :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pertunjuk</a:t>
            </a:r>
            <a:r>
              <a:rPr lang="en-US" dirty="0" smtClean="0"/>
              <a:t> </a:t>
            </a:r>
            <a:r>
              <a:rPr lang="en-US" dirty="0" err="1" smtClean="0"/>
              <a:t>artifaktual</a:t>
            </a:r>
            <a:r>
              <a:rPr lang="en-US" dirty="0" smtClean="0"/>
              <a:t>.</a:t>
            </a:r>
          </a:p>
          <a:p>
            <a:pPr marL="365125" indent="-282575">
              <a:buFont typeface="Wingdings 2" pitchFamily="18" charset="2"/>
              <a:buChar char=""/>
            </a:pPr>
            <a:r>
              <a:rPr lang="en-US" dirty="0" smtClean="0"/>
              <a:t>Gaya </a:t>
            </a:r>
            <a:r>
              <a:rPr lang="en-US" dirty="0" err="1" smtClean="0"/>
              <a:t>bertingkah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(</a:t>
            </a:r>
            <a:r>
              <a:rPr lang="en-US" i="1" dirty="0" smtClean="0"/>
              <a:t>manner</a:t>
            </a:r>
            <a:r>
              <a:rPr lang="en-US" dirty="0" smtClean="0"/>
              <a:t>) :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, </a:t>
            </a:r>
            <a:r>
              <a:rPr lang="en-US" dirty="0" err="1" smtClean="0"/>
              <a:t>duduk</a:t>
            </a:r>
            <a:r>
              <a:rPr lang="en-US" dirty="0" smtClean="0"/>
              <a:t>, </a:t>
            </a:r>
            <a:r>
              <a:rPr lang="en-US" dirty="0" err="1" smtClean="0"/>
              <a:t>berbicara</a:t>
            </a:r>
            <a:r>
              <a:rPr lang="en-US" dirty="0" smtClean="0"/>
              <a:t>, </a:t>
            </a:r>
            <a:r>
              <a:rPr lang="en-US" dirty="0" err="1" smtClean="0"/>
              <a:t>memandang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pPr marL="365125" indent="-282575">
              <a:buFont typeface="Wingdings 2" pitchFamily="18" charset="2"/>
              <a:buChar char=""/>
            </a:pP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 interpersonal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interpersonal :</a:t>
            </a:r>
          </a:p>
          <a:p>
            <a:pPr marL="365125" indent="-282575">
              <a:buFont typeface="Wingdings 2" pitchFamily="18" charset="2"/>
              <a:buChar char=""/>
            </a:pPr>
            <a:r>
              <a:rPr lang="en-US" dirty="0" smtClean="0"/>
              <a:t>“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berperilaku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, </a:t>
            </a:r>
            <a:r>
              <a:rPr lang="en-US" dirty="0" err="1" smtClean="0"/>
              <a:t>terjadilah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self-fulfilling prophecy </a:t>
            </a:r>
            <a:r>
              <a:rPr lang="en-US" dirty="0" smtClean="0"/>
              <a:t>(</a:t>
            </a:r>
            <a:r>
              <a:rPr lang="en-US" dirty="0" err="1" smtClean="0"/>
              <a:t>nubuat</a:t>
            </a:r>
            <a:r>
              <a:rPr lang="en-US" dirty="0" smtClean="0"/>
              <a:t> yang </a:t>
            </a:r>
            <a:r>
              <a:rPr lang="en-US" dirty="0" err="1" smtClean="0"/>
              <a:t>dipenuhi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PERSEPSI INTERPERSONAL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71472" y="2214554"/>
          <a:ext cx="8229600" cy="3210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PERSEPSI OBJEK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PERSEPSI INTERPERSONAL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Stimuli </a:t>
                      </a:r>
                      <a:r>
                        <a:rPr lang="en-US" dirty="0" err="1" smtClean="0"/>
                        <a:t>ditangkap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oleh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alat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indera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melalui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benda-benda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fisik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Stimuli </a:t>
                      </a:r>
                      <a:r>
                        <a:rPr lang="en-US" dirty="0" err="1" smtClean="0"/>
                        <a:t>disampaikan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</a:t>
                      </a:r>
                      <a:r>
                        <a:rPr lang="en-US" dirty="0" err="1" smtClean="0"/>
                        <a:t>elalui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lambang</a:t>
                      </a:r>
                      <a:r>
                        <a:rPr lang="en-US" dirty="0" smtClean="0"/>
                        <a:t> verbal </a:t>
                      </a:r>
                      <a:r>
                        <a:rPr lang="en-US" dirty="0" err="1" smtClean="0"/>
                        <a:t>atau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grafis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disampaikan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pihak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ketiga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meneliti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sifat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batiniah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Mencoba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memahami</a:t>
                      </a:r>
                      <a:r>
                        <a:rPr lang="en-US" dirty="0" smtClean="0"/>
                        <a:t> motif </a:t>
                      </a:r>
                      <a:r>
                        <a:rPr lang="en-US" dirty="0" err="1" smtClean="0"/>
                        <a:t>dari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suatu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tindakan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Objek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berreaksi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kepada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manusia,kitapun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tidak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memberikan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reaksi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emosional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Adanya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proses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saling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mempengaruhi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secara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emosional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Objek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relatif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tetap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Manusia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berubah-ubah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Faktor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Situasional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Pada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Persepsi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Interpersonal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8229600" cy="4513275"/>
          </a:xfrm>
        </p:spPr>
        <p:txBody>
          <a:bodyPr/>
          <a:lstStyle/>
          <a:p>
            <a:r>
              <a:rPr lang="en-US" dirty="0" err="1" smtClean="0"/>
              <a:t>Deskripsi</a:t>
            </a:r>
            <a:r>
              <a:rPr lang="en-US" dirty="0" smtClean="0"/>
              <a:t> Verbal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Primacy Effect </a:t>
            </a:r>
            <a:r>
              <a:rPr lang="en-US" dirty="0" smtClean="0"/>
              <a:t>: </a:t>
            </a:r>
            <a:r>
              <a:rPr lang="en-US" dirty="0" err="1" smtClean="0"/>
              <a:t>kata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mengarahkan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2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sz="quarter" idx="1"/>
          </p:nvPr>
        </p:nvSpPr>
        <p:spPr>
          <a:xfrm>
            <a:off x="714348" y="1714488"/>
            <a:ext cx="8229600" cy="4937125"/>
          </a:xfrm>
        </p:spPr>
        <p:txBody>
          <a:bodyPr/>
          <a:lstStyle/>
          <a:p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Prosemik</a:t>
            </a:r>
            <a:r>
              <a:rPr lang="en-US" dirty="0" smtClean="0"/>
              <a:t> :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.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Keakraban</a:t>
            </a:r>
            <a:endParaRPr lang="en-US" dirty="0" smtClean="0"/>
          </a:p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 lain</a:t>
            </a:r>
          </a:p>
          <a:p>
            <a:r>
              <a:rPr lang="en-US" dirty="0" smtClean="0"/>
              <a:t>Cara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 ,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8229600" cy="4714908"/>
          </a:xfrm>
        </p:spPr>
        <p:txBody>
          <a:bodyPr/>
          <a:lstStyle/>
          <a:p>
            <a:pPr marL="365125" indent="-282575">
              <a:buFont typeface="Wingdings 2" pitchFamily="18" charset="2"/>
              <a:buChar char=""/>
            </a:pPr>
            <a:r>
              <a:rPr lang="en-US" sz="2400" dirty="0" err="1" smtClean="0"/>
              <a:t>Petunjuk</a:t>
            </a:r>
            <a:r>
              <a:rPr lang="en-US" sz="2400" dirty="0" smtClean="0"/>
              <a:t> </a:t>
            </a:r>
            <a:r>
              <a:rPr lang="en-US" sz="2400" dirty="0" err="1" smtClean="0"/>
              <a:t>kinesik</a:t>
            </a:r>
            <a:r>
              <a:rPr lang="en-US" sz="2400" dirty="0" smtClean="0"/>
              <a:t> :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 </a:t>
            </a:r>
            <a:r>
              <a:rPr lang="en-US" sz="2400" dirty="0" err="1" smtClean="0"/>
              <a:t>tubuh</a:t>
            </a:r>
            <a:r>
              <a:rPr lang="en-US" sz="2400" dirty="0" smtClean="0"/>
              <a:t>,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mempercayainya</a:t>
            </a:r>
            <a:r>
              <a:rPr lang="en-US" sz="2400" dirty="0" smtClean="0"/>
              <a:t> </a:t>
            </a:r>
            <a:r>
              <a:rPr lang="en-US" sz="2400" dirty="0" err="1" smtClean="0"/>
              <a:t>dibandingkan</a:t>
            </a:r>
            <a:r>
              <a:rPr lang="en-US" sz="2400" dirty="0" smtClean="0"/>
              <a:t> </a:t>
            </a:r>
            <a:r>
              <a:rPr lang="en-US" sz="2400" dirty="0" err="1" smtClean="0"/>
              <a:t>petunjuk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.</a:t>
            </a:r>
          </a:p>
          <a:p>
            <a:pPr marL="365125" indent="-282575">
              <a:buFont typeface="Wingdings 2" pitchFamily="18" charset="2"/>
              <a:buChar char=""/>
            </a:pPr>
            <a:r>
              <a:rPr lang="en-US" sz="2400" dirty="0" err="1" smtClean="0"/>
              <a:t>Petunjuk</a:t>
            </a:r>
            <a:r>
              <a:rPr lang="en-US" sz="2400" dirty="0" smtClean="0"/>
              <a:t> </a:t>
            </a:r>
            <a:r>
              <a:rPr lang="en-US" sz="2400" dirty="0" err="1" smtClean="0"/>
              <a:t>wajah</a:t>
            </a:r>
            <a:r>
              <a:rPr lang="en-US" sz="2400" dirty="0" smtClean="0"/>
              <a:t> :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mengungkapkan</a:t>
            </a:r>
            <a:r>
              <a:rPr lang="en-US" sz="2400" dirty="0" smtClean="0"/>
              <a:t> </a:t>
            </a:r>
            <a:r>
              <a:rPr lang="en-US" sz="2400" dirty="0" err="1" smtClean="0"/>
              <a:t>emosi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, </a:t>
            </a: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sensitif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ekspresi</a:t>
            </a:r>
            <a:r>
              <a:rPr lang="en-US" sz="2400" dirty="0" smtClean="0"/>
              <a:t> </a:t>
            </a:r>
            <a:r>
              <a:rPr lang="en-US" sz="2400" dirty="0" err="1" smtClean="0"/>
              <a:t>wajah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.</a:t>
            </a:r>
          </a:p>
          <a:p>
            <a:pPr marL="365125" indent="-282575">
              <a:buFont typeface="Wingdings 2" pitchFamily="18" charset="2"/>
              <a:buChar char=""/>
            </a:pPr>
            <a:r>
              <a:rPr lang="en-US" sz="2400" dirty="0" err="1" smtClean="0"/>
              <a:t>Petunjuk</a:t>
            </a:r>
            <a:r>
              <a:rPr lang="en-US" sz="2400" dirty="0" smtClean="0"/>
              <a:t> </a:t>
            </a:r>
            <a:r>
              <a:rPr lang="en-US" sz="2400" dirty="0" err="1" smtClean="0"/>
              <a:t>paralinguistik</a:t>
            </a:r>
            <a:r>
              <a:rPr lang="en-US" sz="2400" dirty="0" smtClean="0"/>
              <a:t> :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mengucapkan</a:t>
            </a:r>
            <a:r>
              <a:rPr lang="en-US" sz="2400" dirty="0" smtClean="0"/>
              <a:t> </a:t>
            </a:r>
            <a:r>
              <a:rPr lang="en-US" sz="2400" dirty="0" err="1" smtClean="0"/>
              <a:t>lambang-lambang</a:t>
            </a:r>
            <a:r>
              <a:rPr lang="en-US" sz="2400" dirty="0" smtClean="0"/>
              <a:t> verbal,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nada </a:t>
            </a:r>
            <a:r>
              <a:rPr lang="en-US" sz="2400" dirty="0" err="1" smtClean="0"/>
              <a:t>suara</a:t>
            </a:r>
            <a:r>
              <a:rPr lang="en-US" sz="2400" dirty="0" smtClean="0"/>
              <a:t>, volume </a:t>
            </a:r>
            <a:r>
              <a:rPr lang="en-US" sz="2400" dirty="0" err="1" smtClean="0"/>
              <a:t>suara</a:t>
            </a:r>
            <a:r>
              <a:rPr lang="en-US" sz="2400" dirty="0" smtClean="0"/>
              <a:t>, tempo, </a:t>
            </a:r>
            <a:r>
              <a:rPr lang="en-US" sz="2400" dirty="0" err="1" smtClean="0"/>
              <a:t>gaya</a:t>
            </a:r>
            <a:r>
              <a:rPr lang="en-US" sz="2400" dirty="0" smtClean="0"/>
              <a:t> verbal/</a:t>
            </a:r>
            <a:r>
              <a:rPr lang="en-US" sz="2400" dirty="0" err="1" smtClean="0"/>
              <a:t>dialek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interaksi</a:t>
            </a:r>
            <a:r>
              <a:rPr lang="en-US" sz="2400" dirty="0" smtClean="0"/>
              <a:t> (</a:t>
            </a:r>
            <a:r>
              <a:rPr lang="en-US" sz="2400" dirty="0" err="1" smtClean="0"/>
              <a:t>perolaku</a:t>
            </a:r>
            <a:r>
              <a:rPr lang="en-US" sz="2400" dirty="0" smtClean="0"/>
              <a:t>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).</a:t>
            </a:r>
          </a:p>
          <a:p>
            <a:pPr marL="365125" indent="-282575">
              <a:buFont typeface="Wingdings 2" pitchFamily="18" charset="2"/>
              <a:buChar char=""/>
            </a:pPr>
            <a:r>
              <a:rPr lang="en-US" sz="2400" dirty="0" err="1" smtClean="0"/>
              <a:t>Petunjuk</a:t>
            </a:r>
            <a:r>
              <a:rPr lang="en-US" sz="2400" dirty="0" smtClean="0"/>
              <a:t> </a:t>
            </a:r>
            <a:r>
              <a:rPr lang="en-US" sz="2400" dirty="0" err="1" smtClean="0"/>
              <a:t>artifaktual</a:t>
            </a:r>
            <a:r>
              <a:rPr lang="en-US" sz="2400" dirty="0" smtClean="0"/>
              <a:t> : </a:t>
            </a:r>
            <a:r>
              <a:rPr lang="en-US" sz="2400" dirty="0" err="1" smtClean="0"/>
              <a:t>penampilan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Faktor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Personal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Pada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Persepsi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Interpersonal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8229600" cy="4441837"/>
          </a:xfrm>
        </p:spPr>
        <p:txBody>
          <a:bodyPr/>
          <a:lstStyle/>
          <a:p>
            <a:r>
              <a:rPr lang="en-US" dirty="0" err="1" smtClean="0"/>
              <a:t>Pengalaman</a:t>
            </a:r>
            <a:endParaRPr lang="en-US" dirty="0" smtClean="0"/>
          </a:p>
          <a:p>
            <a:r>
              <a:rPr lang="en-US" dirty="0" err="1" smtClean="0"/>
              <a:t>Motivasi</a:t>
            </a:r>
            <a:endParaRPr lang="en-US" dirty="0" smtClean="0"/>
          </a:p>
          <a:p>
            <a:r>
              <a:rPr lang="en-US" dirty="0" err="1" smtClean="0"/>
              <a:t>Kepribadian</a:t>
            </a:r>
            <a:r>
              <a:rPr lang="en-US" dirty="0" smtClean="0"/>
              <a:t>,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proyeksi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mengeksternalisasikan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subjektif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endParaRPr lang="en-US" dirty="0" smtClean="0"/>
          </a:p>
          <a:p>
            <a:r>
              <a:rPr lang="en-US" dirty="0" err="1" smtClean="0"/>
              <a:t>Persepsi</a:t>
            </a:r>
            <a:r>
              <a:rPr lang="en-US" dirty="0" smtClean="0"/>
              <a:t> interpersonal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interpersonal,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interpersonal.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Proses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pembentukan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Kesan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8229600" cy="4584713"/>
          </a:xfrm>
        </p:spPr>
        <p:txBody>
          <a:bodyPr/>
          <a:lstStyle/>
          <a:p>
            <a:pPr marL="365125" indent="-282575">
              <a:buFont typeface="Wingdings 2" pitchFamily="18" charset="2"/>
              <a:buChar char=""/>
            </a:pPr>
            <a:r>
              <a:rPr lang="en-US" i="1" dirty="0" smtClean="0"/>
              <a:t>Stereotyping</a:t>
            </a:r>
            <a:r>
              <a:rPr lang="en-US" dirty="0" smtClean="0"/>
              <a:t> :</a:t>
            </a:r>
            <a:r>
              <a:rPr lang="en-US" dirty="0" err="1" smtClean="0"/>
              <a:t>pengalaman-pengalaman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dimasukan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laci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kesamaannya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.</a:t>
            </a:r>
          </a:p>
          <a:p>
            <a:pPr marL="365125" indent="-282575">
              <a:buFont typeface="Wingdings 2" pitchFamily="18" charset="2"/>
              <a:buChar char=""/>
            </a:pPr>
            <a:r>
              <a:rPr lang="en-US" i="1" dirty="0" smtClean="0"/>
              <a:t>Implicit Personality Theory </a:t>
            </a:r>
            <a:r>
              <a:rPr lang="en-US" dirty="0" smtClean="0"/>
              <a:t>: </a:t>
            </a:r>
            <a:r>
              <a:rPr lang="en-US" dirty="0" err="1" smtClean="0"/>
              <a:t>teori</a:t>
            </a:r>
            <a:r>
              <a:rPr lang="en-US" dirty="0" smtClean="0"/>
              <a:t> yang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kesan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menggunakannya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bebrperan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psikolog</a:t>
            </a:r>
            <a:r>
              <a:rPr lang="en-US" dirty="0" smtClean="0"/>
              <a:t> </a:t>
            </a:r>
            <a:r>
              <a:rPr lang="en-US" dirty="0" err="1" smtClean="0"/>
              <a:t>amatiran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71736" y="3286124"/>
            <a:ext cx="6072230" cy="313932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1.  </a:t>
            </a:r>
            <a:r>
              <a:rPr lang="en-US" dirty="0" err="1"/>
              <a:t>Atribusi</a:t>
            </a:r>
            <a:r>
              <a:rPr lang="en-US" dirty="0"/>
              <a:t> </a:t>
            </a:r>
            <a:r>
              <a:rPr lang="en-US" dirty="0" err="1"/>
              <a:t>kausalitas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kausalitas</a:t>
            </a:r>
            <a:r>
              <a:rPr lang="en-US" dirty="0"/>
              <a:t> internal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	</a:t>
            </a:r>
            <a:r>
              <a:rPr lang="en-US" dirty="0" err="1"/>
              <a:t>Kausalitas</a:t>
            </a:r>
            <a:r>
              <a:rPr lang="en-US" dirty="0"/>
              <a:t> internal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: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/>
              <a:t>Konsensus</a:t>
            </a:r>
            <a:r>
              <a:rPr lang="en-US" dirty="0"/>
              <a:t> :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 </a:t>
            </a:r>
            <a:r>
              <a:rPr lang="en-US" dirty="0" err="1"/>
              <a:t>bertindak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penanggap</a:t>
            </a: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/>
              <a:t>Konsistensi</a:t>
            </a:r>
            <a:r>
              <a:rPr lang="en-US" dirty="0"/>
              <a:t> :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penanggap</a:t>
            </a:r>
            <a:r>
              <a:rPr lang="en-US" dirty="0"/>
              <a:t> </a:t>
            </a:r>
            <a:r>
              <a:rPr lang="en-US" dirty="0" err="1"/>
              <a:t>bertindak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lain.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/>
              <a:t>Kekhasan</a:t>
            </a:r>
            <a:r>
              <a:rPr lang="en-US" dirty="0"/>
              <a:t> :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bertindak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lain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/>
              <a:t>Apabila</a:t>
            </a:r>
            <a:r>
              <a:rPr lang="en-US" dirty="0"/>
              <a:t> 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atribusi</a:t>
            </a:r>
            <a:r>
              <a:rPr lang="en-US" dirty="0"/>
              <a:t> </a:t>
            </a:r>
            <a:r>
              <a:rPr lang="en-US" dirty="0" err="1"/>
              <a:t>kausalitas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714348" y="1714488"/>
            <a:ext cx="5572164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/>
              <a:t>Atribusi</a:t>
            </a:r>
            <a:r>
              <a:rPr lang="en-US" dirty="0"/>
              <a:t> :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menyimpulkan</a:t>
            </a:r>
            <a:r>
              <a:rPr lang="en-US" dirty="0"/>
              <a:t> motif, </a:t>
            </a:r>
            <a:r>
              <a:rPr lang="en-US" dirty="0" err="1"/>
              <a:t>maksud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perilakunya</a:t>
            </a:r>
            <a:r>
              <a:rPr lang="en-US" dirty="0"/>
              <a:t> yang </a:t>
            </a:r>
            <a:r>
              <a:rPr lang="en-US" dirty="0" err="1"/>
              <a:t>tampak</a:t>
            </a:r>
            <a:r>
              <a:rPr lang="en-US" dirty="0"/>
              <a:t>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	</a:t>
            </a:r>
            <a:r>
              <a:rPr lang="en-US" dirty="0" err="1"/>
              <a:t>Atribusi</a:t>
            </a:r>
            <a:r>
              <a:rPr lang="en-US" dirty="0"/>
              <a:t> </a:t>
            </a:r>
            <a:r>
              <a:rPr lang="en-US" dirty="0" err="1"/>
              <a:t>terbagi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57224" y="2643182"/>
            <a:ext cx="7715288" cy="20313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en-US" dirty="0" smtClean="0"/>
              <a:t>2.Tribusi </a:t>
            </a:r>
            <a:r>
              <a:rPr lang="en-US" dirty="0" err="1" smtClean="0"/>
              <a:t>kejujuran</a:t>
            </a:r>
            <a:r>
              <a:rPr lang="en-US" dirty="0" smtClean="0"/>
              <a:t> </a:t>
            </a:r>
            <a:r>
              <a:rPr lang="en-US" dirty="0" smtClean="0"/>
              <a:t>:</a:t>
            </a:r>
            <a:endParaRPr lang="id-ID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Sejauhmana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menyimpang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yang </a:t>
            </a:r>
            <a:r>
              <a:rPr lang="en-US" dirty="0" err="1" smtClean="0"/>
              <a:t>populer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endParaRPr lang="id-ID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Sejauhmana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Blue Bubble">
  <a:themeElements>
    <a:clrScheme name="Office Theme 1">
      <a:dk1>
        <a:srgbClr val="000000"/>
      </a:dk1>
      <a:lt1>
        <a:srgbClr val="FFFFFF"/>
      </a:lt1>
      <a:dk2>
        <a:srgbClr val="233DA9"/>
      </a:dk2>
      <a:lt2>
        <a:srgbClr val="DDDDDD"/>
      </a:lt2>
      <a:accent1>
        <a:srgbClr val="65AAE9"/>
      </a:accent1>
      <a:accent2>
        <a:srgbClr val="B2B2B2"/>
      </a:accent2>
      <a:accent3>
        <a:srgbClr val="FFFFFF"/>
      </a:accent3>
      <a:accent4>
        <a:srgbClr val="000000"/>
      </a:accent4>
      <a:accent5>
        <a:srgbClr val="B8D2F2"/>
      </a:accent5>
      <a:accent6>
        <a:srgbClr val="A1A1A1"/>
      </a:accent6>
      <a:hlink>
        <a:srgbClr val="7DA0D3"/>
      </a:hlink>
      <a:folHlink>
        <a:srgbClr val="B2E385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233DA9"/>
        </a:dk2>
        <a:lt2>
          <a:srgbClr val="DDDDDD"/>
        </a:lt2>
        <a:accent1>
          <a:srgbClr val="65AAE9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B8D2F2"/>
        </a:accent5>
        <a:accent6>
          <a:srgbClr val="A1A1A1"/>
        </a:accent6>
        <a:hlink>
          <a:srgbClr val="7DA0D3"/>
        </a:hlink>
        <a:folHlink>
          <a:srgbClr val="B2E3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632769"/>
        </a:dk2>
        <a:lt2>
          <a:srgbClr val="DDDDDD"/>
        </a:lt2>
        <a:accent1>
          <a:srgbClr val="8B8DE1"/>
        </a:accent1>
        <a:accent2>
          <a:srgbClr val="FF997D"/>
        </a:accent2>
        <a:accent3>
          <a:srgbClr val="FFFFFF"/>
        </a:accent3>
        <a:accent4>
          <a:srgbClr val="000000"/>
        </a:accent4>
        <a:accent5>
          <a:srgbClr val="C4C5EE"/>
        </a:accent5>
        <a:accent6>
          <a:srgbClr val="E78A71"/>
        </a:accent6>
        <a:hlink>
          <a:srgbClr val="58AFD2"/>
        </a:hlink>
        <a:folHlink>
          <a:srgbClr val="BFDF6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37737F"/>
        </a:dk2>
        <a:lt2>
          <a:srgbClr val="DDDDDD"/>
        </a:lt2>
        <a:accent1>
          <a:srgbClr val="52BCB2"/>
        </a:accent1>
        <a:accent2>
          <a:srgbClr val="E0A56A"/>
        </a:accent2>
        <a:accent3>
          <a:srgbClr val="FFFFFF"/>
        </a:accent3>
        <a:accent4>
          <a:srgbClr val="000000"/>
        </a:accent4>
        <a:accent5>
          <a:srgbClr val="B3DAD5"/>
        </a:accent5>
        <a:accent6>
          <a:srgbClr val="CB955F"/>
        </a:accent6>
        <a:hlink>
          <a:srgbClr val="A0C264"/>
        </a:hlink>
        <a:folHlink>
          <a:srgbClr val="DCDC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Bubble</Template>
  <TotalTime>16</TotalTime>
  <Words>392</Words>
  <Application>Microsoft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Blue Bubble</vt:lpstr>
      <vt:lpstr>Image</vt:lpstr>
      <vt:lpstr>SISTEM KOMUNIKASI INTERPERSONAL</vt:lpstr>
      <vt:lpstr>PERSEPSI INTERPERSONAL</vt:lpstr>
      <vt:lpstr>Faktor Situasional Pada Persepsi Interpersonal</vt:lpstr>
      <vt:lpstr>Slide 4</vt:lpstr>
      <vt:lpstr>Slide 5</vt:lpstr>
      <vt:lpstr>Faktor Personal Pada Persepsi Interpersonal</vt:lpstr>
      <vt:lpstr>Proses pembentukan Kesan</vt:lpstr>
      <vt:lpstr>Slide 8</vt:lpstr>
      <vt:lpstr>Slide 9</vt:lpstr>
      <vt:lpstr>Proses Pengelolaan Kesan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KOMUNIKASI INTERPERSONAL</dc:title>
  <dc:creator>khanza</dc:creator>
  <cp:lastModifiedBy>TOSHIBA</cp:lastModifiedBy>
  <cp:revision>3</cp:revision>
  <dcterms:created xsi:type="dcterms:W3CDTF">2012-02-27T10:49:29Z</dcterms:created>
  <dcterms:modified xsi:type="dcterms:W3CDTF">2012-02-28T04:55:06Z</dcterms:modified>
</cp:coreProperties>
</file>