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5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56471-BBC3-4E5C-9EBA-E06EFBC132A0}" type="datetimeFigureOut">
              <a:rPr lang="id-ID" smtClean="0"/>
              <a:pPr/>
              <a:t>28/02/2012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E145C-C0FA-44B5-8793-617BA12F5C2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6DCAE-B2EC-41C5-851D-DCF760E3C3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0" y="0"/>
            <a:ext cx="767715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72" y="0"/>
              </a:cxn>
              <a:cxn ang="0">
                <a:pos x="2832" y="4320"/>
              </a:cxn>
              <a:cxn ang="0">
                <a:pos x="0" y="4320"/>
              </a:cxn>
              <a:cxn ang="0">
                <a:pos x="0" y="0"/>
              </a:cxn>
            </a:cxnLst>
            <a:rect l="0" t="0" r="r" b="b"/>
            <a:pathLst>
              <a:path w="4272" h="4320">
                <a:moveTo>
                  <a:pt x="0" y="0"/>
                </a:moveTo>
                <a:lnTo>
                  <a:pt x="4272" y="0"/>
                </a:lnTo>
                <a:lnTo>
                  <a:pt x="2832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19216"/>
                  <a:invGamma/>
                </a:schemeClr>
              </a:gs>
              <a:gs pos="100000">
                <a:schemeClr val="folHlink">
                  <a:alpha val="23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762000"/>
            <a:ext cx="9144000" cy="2386013"/>
          </a:xfrm>
          <a:prstGeom prst="rect">
            <a:avLst/>
          </a:prstGeom>
          <a:solidFill>
            <a:schemeClr val="hlink">
              <a:alpha val="96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rgbClr val="969696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92" name="Freeform 20" descr="gbc_1"/>
          <p:cNvSpPr>
            <a:spLocks/>
          </p:cNvSpPr>
          <p:nvPr/>
        </p:nvSpPr>
        <p:spPr bwMode="gray">
          <a:xfrm>
            <a:off x="0" y="914400"/>
            <a:ext cx="7326313" cy="2233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15" y="0"/>
              </a:cxn>
              <a:cxn ang="0">
                <a:pos x="4092" y="1386"/>
              </a:cxn>
              <a:cxn ang="0">
                <a:pos x="0" y="1407"/>
              </a:cxn>
              <a:cxn ang="0">
                <a:pos x="0" y="0"/>
              </a:cxn>
            </a:cxnLst>
            <a:rect l="0" t="0" r="r" b="b"/>
            <a:pathLst>
              <a:path w="4615" h="1407">
                <a:moveTo>
                  <a:pt x="0" y="0"/>
                </a:moveTo>
                <a:lnTo>
                  <a:pt x="4615" y="0"/>
                </a:lnTo>
                <a:lnTo>
                  <a:pt x="4092" y="1386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0" y="3124200"/>
            <a:ext cx="9144000" cy="762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239000" cy="609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5334000" y="6038850"/>
            <a:ext cx="3581400" cy="304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6375"/>
            <a:ext cx="2133600" cy="134938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578600"/>
            <a:ext cx="2895600" cy="171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58200" y="6588125"/>
            <a:ext cx="457200" cy="168275"/>
          </a:xfr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fld id="{67BA03A2-A971-4B0D-908A-794603452E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176213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CB2539-6849-4311-8A24-65FCF1D2A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12750"/>
            <a:ext cx="2076450" cy="5911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2750"/>
            <a:ext cx="6076950" cy="5911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C604A4-EC09-47AA-B32F-2BC0EE0ED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275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70663"/>
            <a:ext cx="2133600" cy="1920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62400" y="6553200"/>
            <a:ext cx="1219200" cy="227013"/>
          </a:xfrm>
        </p:spPr>
        <p:txBody>
          <a:bodyPr/>
          <a:lstStyle>
            <a:lvl1pPr>
              <a:defRPr/>
            </a:lvl1pPr>
          </a:lstStyle>
          <a:p>
            <a:fld id="{8187ADEB-8F91-461B-A21A-8E6D83313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560" y="228839"/>
            <a:ext cx="6400323" cy="12192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559" y="1600678"/>
            <a:ext cx="3142952" cy="2190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95931" y="1600678"/>
            <a:ext cx="3142952" cy="2190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438560" y="3905748"/>
            <a:ext cx="6400323" cy="2190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560" y="6248957"/>
            <a:ext cx="1902219" cy="45648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3884" y="6248957"/>
            <a:ext cx="2896236" cy="4564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81" y="6248957"/>
            <a:ext cx="1904603" cy="456485"/>
          </a:xfrm>
        </p:spPr>
        <p:txBody>
          <a:bodyPr/>
          <a:lstStyle>
            <a:lvl1pPr>
              <a:defRPr/>
            </a:lvl1pPr>
          </a:lstStyle>
          <a:p>
            <a:fld id="{A22593BA-D3D5-4749-9E06-9C53389C0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0792BD-75A8-4B76-A459-C4A774854A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BBD68C-83F5-42F4-81E9-C112EEA7F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A411C7-1078-4F57-BD77-1ECB80D5A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D687C5-9FBD-462A-BAAE-697982461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2AE448-55E9-4D14-934E-F2D7C13AC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03E842-1538-4C49-BFF2-76AD8971B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ED4B53-79D8-4430-AC3F-70F566DD7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F1A2F7-2226-4DFF-BB24-F8BC42E74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rgbClr val="969696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44" name="Freeform 20" descr="gbc_3"/>
          <p:cNvSpPr>
            <a:spLocks/>
          </p:cNvSpPr>
          <p:nvPr/>
        </p:nvSpPr>
        <p:spPr bwMode="gray">
          <a:xfrm>
            <a:off x="0" y="0"/>
            <a:ext cx="8915400" cy="1014413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5465" y="563"/>
              </a:cxn>
              <a:cxn ang="0">
                <a:pos x="561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5616" h="576">
                <a:moveTo>
                  <a:pt x="0" y="576"/>
                </a:moveTo>
                <a:lnTo>
                  <a:pt x="5465" y="563"/>
                </a:lnTo>
                <a:lnTo>
                  <a:pt x="5616" y="0"/>
                </a:lnTo>
                <a:lnTo>
                  <a:pt x="0" y="0"/>
                </a:lnTo>
                <a:lnTo>
                  <a:pt x="0" y="576"/>
                </a:lnTo>
                <a:close/>
              </a:path>
            </a:pathLst>
          </a:cu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43" name="Freeform 19"/>
          <p:cNvSpPr>
            <a:spLocks/>
          </p:cNvSpPr>
          <p:nvPr/>
        </p:nvSpPr>
        <p:spPr bwMode="gray">
          <a:xfrm>
            <a:off x="0" y="0"/>
            <a:ext cx="8924925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22" y="0"/>
              </a:cxn>
              <a:cxn ang="0">
                <a:pos x="4457" y="4313"/>
              </a:cxn>
              <a:cxn ang="0">
                <a:pos x="0" y="4320"/>
              </a:cxn>
              <a:cxn ang="0">
                <a:pos x="0" y="0"/>
              </a:cxn>
            </a:cxnLst>
            <a:rect l="0" t="0" r="r" b="b"/>
            <a:pathLst>
              <a:path w="5622" h="4320">
                <a:moveTo>
                  <a:pt x="0" y="0"/>
                </a:moveTo>
                <a:lnTo>
                  <a:pt x="5622" y="0"/>
                </a:lnTo>
                <a:lnTo>
                  <a:pt x="4457" y="4313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1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403225"/>
            <a:ext cx="9144000" cy="609600"/>
          </a:xfrm>
          <a:prstGeom prst="rect">
            <a:avLst/>
          </a:prstGeom>
          <a:solidFill>
            <a:srgbClr val="173D89">
              <a:alpha val="7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0663"/>
            <a:ext cx="21336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553200"/>
            <a:ext cx="12192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fld id="{2A8761D5-D141-4016-9C6B-EDF7AC3D69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gray">
          <a:xfrm>
            <a:off x="8664575" y="403225"/>
            <a:ext cx="477838" cy="6096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384"/>
              </a:cxn>
              <a:cxn ang="0">
                <a:pos x="288" y="384"/>
              </a:cxn>
              <a:cxn ang="0">
                <a:pos x="288" y="0"/>
              </a:cxn>
              <a:cxn ang="0">
                <a:pos x="96" y="0"/>
              </a:cxn>
            </a:cxnLst>
            <a:rect l="0" t="0" r="r" b="b"/>
            <a:pathLst>
              <a:path w="288" h="384">
                <a:moveTo>
                  <a:pt x="96" y="0"/>
                </a:moveTo>
                <a:lnTo>
                  <a:pt x="0" y="384"/>
                </a:lnTo>
                <a:lnTo>
                  <a:pt x="288" y="384"/>
                </a:lnTo>
                <a:lnTo>
                  <a:pt x="288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41275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543800" y="64897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214290"/>
            <a:ext cx="463492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5400" dirty="0" smtClean="0"/>
              <a:t>KONSEP DIRI</a:t>
            </a:r>
            <a:endParaRPr lang="id-ID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7" name="Group 45"/>
          <p:cNvGraphicFramePr>
            <a:graphicFrameLocks noGrp="1"/>
          </p:cNvGraphicFramePr>
          <p:nvPr>
            <p:ph sz="quarter" idx="1"/>
          </p:nvPr>
        </p:nvGraphicFramePr>
        <p:xfrm>
          <a:off x="571472" y="1142984"/>
          <a:ext cx="3123883" cy="2133441"/>
        </p:xfrm>
        <a:graphic>
          <a:graphicData uri="http://schemas.openxmlformats.org/drawingml/2006/table">
            <a:tbl>
              <a:tblPr/>
              <a:tblGrid>
                <a:gridCol w="837883"/>
                <a:gridCol w="2286000"/>
              </a:tblGrid>
              <a:tr h="67698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456461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28718" name="Group 46"/>
          <p:cNvGraphicFramePr>
            <a:graphicFrameLocks noGrp="1"/>
          </p:cNvGraphicFramePr>
          <p:nvPr>
            <p:ph sz="quarter" idx="2"/>
          </p:nvPr>
        </p:nvGraphicFramePr>
        <p:xfrm>
          <a:off x="4929190" y="1142984"/>
          <a:ext cx="3123882" cy="2057162"/>
        </p:xfrm>
        <a:graphic>
          <a:graphicData uri="http://schemas.openxmlformats.org/drawingml/2006/table">
            <a:tbl>
              <a:tblPr/>
              <a:tblGrid>
                <a:gridCol w="2286000"/>
                <a:gridCol w="837882"/>
              </a:tblGrid>
              <a:tr h="1278873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</a:tr>
              <a:tr h="77828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28713" name="WordArt 41"/>
          <p:cNvSpPr>
            <a:spLocks noChangeArrowheads="1" noChangeShapeType="1" noTextEdit="1"/>
          </p:cNvSpPr>
          <p:nvPr/>
        </p:nvSpPr>
        <p:spPr bwMode="auto">
          <a:xfrm>
            <a:off x="3810398" y="2591119"/>
            <a:ext cx="380205" cy="532765"/>
          </a:xfrm>
          <a:prstGeom prst="rect">
            <a:avLst/>
          </a:prstGeom>
        </p:spPr>
        <p:txBody>
          <a:bodyPr wrap="none" lIns="68634" tIns="34317" rIns="68634" bIns="3431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28714" name="WordArt 42"/>
          <p:cNvSpPr>
            <a:spLocks noChangeArrowheads="1" noChangeShapeType="1" noTextEdit="1"/>
          </p:cNvSpPr>
          <p:nvPr/>
        </p:nvSpPr>
        <p:spPr bwMode="auto">
          <a:xfrm>
            <a:off x="8358214" y="2643182"/>
            <a:ext cx="357190" cy="500066"/>
          </a:xfrm>
          <a:prstGeom prst="rect">
            <a:avLst/>
          </a:prstGeom>
        </p:spPr>
        <p:txBody>
          <a:bodyPr wrap="none" lIns="68634" tIns="34317" rIns="68634" bIns="3431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1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B</a:t>
            </a:r>
          </a:p>
        </p:txBody>
      </p:sp>
      <p:pic>
        <p:nvPicPr>
          <p:cNvPr id="28715" name="Picture 43" descr="garuk_kepal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571876"/>
            <a:ext cx="1982074" cy="2589926"/>
          </a:xfrm>
          <a:prstGeom prst="rect">
            <a:avLst/>
          </a:prstGeom>
          <a:noFill/>
        </p:spPr>
      </p:pic>
      <p:pic>
        <p:nvPicPr>
          <p:cNvPr id="28716" name="Picture 44" descr="kiss_by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643314"/>
            <a:ext cx="2500330" cy="25136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3" grpId="0"/>
      <p:bldP spid="287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22" y="785794"/>
            <a:ext cx="6400323" cy="2286000"/>
          </a:xfrm>
        </p:spPr>
        <p:txBody>
          <a:bodyPr>
            <a:normAutofit/>
          </a:bodyPr>
          <a:lstStyle/>
          <a:p>
            <a:pPr algn="just"/>
            <a:endParaRPr lang="en-US" sz="28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438559" y="3123883"/>
            <a:ext cx="6476603" cy="3352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4282" y="1071546"/>
            <a:ext cx="6929454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  :</a:t>
            </a:r>
            <a:br>
              <a:rPr lang="en-US" sz="2400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Adalah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individu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yang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kurang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memahami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diri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sendiri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tingkah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lakunya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terbatas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perasaannya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kurang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terbuka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kurang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luas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cara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pandang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dan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variasi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hidupnya</a:t>
            </a:r>
            <a:r>
              <a:rPr lang="en-US" sz="24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lang="id-ID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57356" y="3286124"/>
            <a:ext cx="6858048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  <a:buClr>
                <a:srgbClr val="5FB6F1"/>
              </a:buClr>
            </a:pPr>
            <a:r>
              <a:rPr lang="en-US" sz="2000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 :</a:t>
            </a:r>
          </a:p>
          <a:p>
            <a:pPr lvl="0" algn="just">
              <a:spcBef>
                <a:spcPct val="20000"/>
              </a:spcBef>
              <a:buClr>
                <a:srgbClr val="5FB6F1"/>
              </a:buClr>
            </a:pP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terbuka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dunia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sekelilingnya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potensi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disadari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perasaan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pikirannnya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terbuka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menyedihkan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menyenangkan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sebagainya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 algn="just">
              <a:spcBef>
                <a:spcPct val="20000"/>
              </a:spcBef>
              <a:buClr>
                <a:srgbClr val="5FB6F1"/>
              </a:buClr>
            </a:pP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spontan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bersikap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jujur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lain.</a:t>
            </a:r>
            <a:endParaRPr lang="id-ID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045" y="152559"/>
            <a:ext cx="8229838" cy="1066721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PERBEDAAN KARAKTERISTIK </a:t>
            </a:r>
            <a:b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ORANG YANG TERBUKA DAN ORANG TERTUTUP</a:t>
            </a:r>
          </a:p>
        </p:txBody>
      </p:sp>
      <p:graphicFrame>
        <p:nvGraphicFramePr>
          <p:cNvPr id="31787" name="Group 43"/>
          <p:cNvGraphicFramePr>
            <a:graphicFrameLocks noGrp="1"/>
          </p:cNvGraphicFramePr>
          <p:nvPr>
            <p:ph idx="1"/>
          </p:nvPr>
        </p:nvGraphicFramePr>
        <p:xfrm>
          <a:off x="2000232" y="1857363"/>
          <a:ext cx="5929354" cy="3992852"/>
        </p:xfrm>
        <a:graphic>
          <a:graphicData uri="http://schemas.openxmlformats.org/drawingml/2006/table">
            <a:tbl>
              <a:tblPr/>
              <a:tblGrid>
                <a:gridCol w="2964677"/>
                <a:gridCol w="2964677"/>
              </a:tblGrid>
              <a:tr h="27573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itannic Bold" pitchFamily="34" charset="0"/>
                        </a:rPr>
                        <a:t>SIKAP TERBUKA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itannic Bold" pitchFamily="34" charset="0"/>
                        </a:rPr>
                        <a:t>SIKAP TERTUTUP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Menilai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scr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objektif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menggunakan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data &amp;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keajengan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logika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Menilai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berdasarkan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motif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9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Membedakan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mudah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melihat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suasana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Berpikir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simplisis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berpikir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hitam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putih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tanpa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nuansa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Berorientasi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pada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Bersandar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lebih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banyak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pd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pada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62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informasi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berbagai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informasi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tentang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orang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sumbernya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sendiri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bukan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orang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lain.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Lebih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bersifat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provisionalisme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bersedia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mengubah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Secara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kaku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mempertahankan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memegang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teguh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sistem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9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pengertian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tidak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sesuai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dengan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rangkaian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Menolak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mengabaikan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menolak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yg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tdk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konsisten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sistem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ATRAKSI : </a:t>
            </a:r>
            <a:r>
              <a:rPr lang="en-US" sz="3200" dirty="0" err="1" smtClean="0"/>
              <a:t>Kesukaan</a:t>
            </a:r>
            <a:r>
              <a:rPr lang="en-US" sz="3200" dirty="0" smtClean="0"/>
              <a:t>, </a:t>
            </a:r>
            <a:r>
              <a:rPr lang="en-US" sz="3200" dirty="0" err="1" smtClean="0"/>
              <a:t>sikap</a:t>
            </a:r>
            <a:r>
              <a:rPr lang="en-US" sz="3200" dirty="0" smtClean="0"/>
              <a:t> </a:t>
            </a:r>
            <a:r>
              <a:rPr lang="en-US" sz="3200" dirty="0" err="1" smtClean="0"/>
              <a:t>positif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tarik</a:t>
            </a:r>
            <a:r>
              <a:rPr lang="en-US" sz="3200" dirty="0" smtClean="0"/>
              <a:t> </a:t>
            </a:r>
            <a:r>
              <a:rPr lang="en-US" sz="3200" dirty="0" err="1" smtClean="0"/>
              <a:t>seseorang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interpersonal,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Rakhmat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Faktor-faktor personal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1. Kesamaan Karakteristik Personal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Orang-orang yang memiliki kesamaan dalam nilai-nilai, sikap, keyakinan, tingkat sosioekonomi, agama, ideologis cenderung saling menyukai.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2. Tekanan Emosional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Orang yang berada dalam keadaan yang mencemaskannya atau harus memikul tekanan emosional, ia akan menginginkan kehadiran orang lain.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3. Harga Diri yang Rendah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Harga diri direndahkan, hasrat afiliasi (bergabung dengan orang lain) bertambah, dan ia makin responsif untuk menerima kasih sayang orang lain.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4. Isolasi Sosial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Manusia adalah mahluk sosial. Manusia mungkin tahan hidup terasing beberapa waktu, tetapi tidak untuk waktu lama. Isolasi sosial adalah pengalaman yang tidak enak.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47968" cy="5286412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Faktor-faktor situasional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Daya Tarik Fisik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Beberapa penelitian telah mengungkapkan bahwa daya tarik fisik sering menjadi penyebab utama atraksi personal. Kita senang pada orang yang tampan atau cantik.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Ganjaran (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Reward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Ganjaran itu berupa bantuan, dorongan moril, pujian atau hal-hal yang meningkatkan harga diri kita.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i="1" dirty="0" smtClean="0">
                <a:latin typeface="Arial" pitchFamily="34" charset="0"/>
                <a:cs typeface="Arial" pitchFamily="34" charset="0"/>
              </a:rPr>
              <a:t>Familiarity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i="1" dirty="0" smtClean="0">
                <a:latin typeface="Arial" pitchFamily="34" charset="0"/>
                <a:cs typeface="Arial" pitchFamily="34" charset="0"/>
              </a:rPr>
              <a:t>	Familiarity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artinya sering kita lihat atau sudah kita kenal dengan baik. Prinsip 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Familiarity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dicerminkan dalam peribahasa Indonesia ”Kalau tak kenal maka tak sayang”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Kedekatan (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Proximity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familiarity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Kemampuan (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Competence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Kita cenderung menyenangi orang-orang yang memiliki kemampuan lebih tinggi dari pada kita atau lebih berhasil dala</a:t>
            </a:r>
            <a:r>
              <a:rPr lang="fi-FI" dirty="0" smtClean="0"/>
              <a:t>m kehidupannya.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HUBUNGAN 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Interpersonal: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terlibat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nemurut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William Wilmot :</a:t>
            </a:r>
          </a:p>
          <a:p>
            <a:pPr marL="596622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khusus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menampilkan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wajah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berbeda-beda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Triad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642918"/>
            <a:ext cx="8219340" cy="56054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ingin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dikerjakan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pendek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investasi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596622" indent="-514350"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keintiman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Biasa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Akrab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inti</a:t>
            </a:r>
            <a:r>
              <a:rPr lang="en-US" dirty="0" err="1" smtClean="0"/>
              <a:t>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Why do we get involved in intimate relationship ?</a:t>
            </a:r>
          </a:p>
          <a:p>
            <a:pPr>
              <a:buNone/>
            </a:pPr>
            <a:endParaRPr lang="en-US" sz="36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Need to belong</a:t>
            </a:r>
          </a:p>
          <a:p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Better mental and </a:t>
            </a:r>
            <a:r>
              <a:rPr lang="en-US" sz="36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phycical</a:t>
            </a:r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health</a:t>
            </a:r>
            <a:endParaRPr lang="en-US" sz="36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372476" cy="9286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PERKEMBANGAN HUBUNGAN INTERPERSONAL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INISIASI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perolehan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pribadi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EKSPLORASI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penjajakan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mengumpulkan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motif,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INTENSIFIKASI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memutuskan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verbal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nonverbal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dilanjutkan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FORMALISASI: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meresmikan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simbol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REDEFINISI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DETERIOASI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kemunduran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melemahnya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orientasi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KONSEP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Brooks,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OBJEK &amp; SUBJEK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persepsi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Cooley,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looking glass self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cermin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Persepsi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PSIKOLOGIS, SOSIAL, &amp; FISIK.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make  relationships intimate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/>
              <a:t>Knowledge</a:t>
            </a:r>
          </a:p>
          <a:p>
            <a:r>
              <a:rPr lang="en-US" i="1" dirty="0" smtClean="0"/>
              <a:t>Caring</a:t>
            </a:r>
          </a:p>
          <a:p>
            <a:r>
              <a:rPr lang="en-US" i="1" dirty="0" smtClean="0"/>
              <a:t>Interdependence</a:t>
            </a:r>
          </a:p>
          <a:p>
            <a:r>
              <a:rPr lang="en-US" i="1" dirty="0" smtClean="0"/>
              <a:t>Mutuality</a:t>
            </a:r>
          </a:p>
          <a:p>
            <a:r>
              <a:rPr lang="en-US" i="1" dirty="0" smtClean="0"/>
              <a:t>Trust</a:t>
            </a:r>
          </a:p>
          <a:p>
            <a:r>
              <a:rPr lang="en-US" i="1" dirty="0" smtClean="0"/>
              <a:t>Commitment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Freestyle Script" pitchFamily="66" charset="0"/>
              </a:rPr>
              <a:t>INTIMACY DOES NOT EQUAL SEX !</a:t>
            </a:r>
            <a:endParaRPr lang="en-US" sz="4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afektif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significant others.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reference group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Nubuat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dipenuhi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NEGATIF 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3.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hiperkritis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4.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5.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Pesimis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KONSEP DIRI POSITIF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476" indent="-514204" algn="just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malu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keinginan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seluruhnya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disetujui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KONSEP DIRI NEGATIF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menganggap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Haus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sanggup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kelebihan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lain.</a:t>
            </a:r>
          </a:p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Enggan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berkompetisi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KETERBUKAAN DAN KESADARAN DIRI</a:t>
            </a:r>
          </a:p>
          <a:p>
            <a:pPr>
              <a:buNone/>
            </a:pP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i="1" dirty="0" smtClean="0"/>
              <a:t>self awareness</a:t>
            </a:r>
            <a:r>
              <a:rPr lang="en-US" dirty="0" smtClean="0"/>
              <a:t>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Tingkat </a:t>
            </a:r>
            <a:r>
              <a:rPr lang="en-US" dirty="0" err="1" smtClean="0"/>
              <a:t>keterbukaan</a:t>
            </a:r>
            <a:r>
              <a:rPr lang="en-US" dirty="0" smtClean="0"/>
              <a:t> (</a:t>
            </a:r>
            <a:r>
              <a:rPr lang="en-US" i="1" dirty="0" smtClean="0"/>
              <a:t>self disclosure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</a:t>
            </a:r>
            <a:r>
              <a:rPr lang="en-US" dirty="0" err="1" smtClean="0"/>
              <a:t>Johari</a:t>
            </a:r>
            <a:r>
              <a:rPr lang="en-US" dirty="0" smtClean="0"/>
              <a:t> Window (</a:t>
            </a:r>
            <a:r>
              <a:rPr lang="en-US" dirty="0" err="1" smtClean="0"/>
              <a:t>penemu</a:t>
            </a:r>
            <a:r>
              <a:rPr lang="en-US" dirty="0" smtClean="0"/>
              <a:t> :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14290"/>
            <a:ext cx="6400323" cy="914162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>
                <a:latin typeface="Arial" pitchFamily="34" charset="0"/>
                <a:cs typeface="Arial" pitchFamily="34" charset="0"/>
              </a:rPr>
              <a:t> JOHARI WINDOWS</a:t>
            </a:r>
          </a:p>
        </p:txBody>
      </p:sp>
      <p:graphicFrame>
        <p:nvGraphicFramePr>
          <p:cNvPr id="26659" name="Group 35"/>
          <p:cNvGraphicFramePr>
            <a:graphicFrameLocks noGrp="1"/>
          </p:cNvGraphicFramePr>
          <p:nvPr>
            <p:ph idx="1"/>
          </p:nvPr>
        </p:nvGraphicFramePr>
        <p:xfrm>
          <a:off x="1142976" y="1571612"/>
          <a:ext cx="6572296" cy="4579624"/>
        </p:xfrm>
        <a:graphic>
          <a:graphicData uri="http://schemas.openxmlformats.org/drawingml/2006/table">
            <a:tbl>
              <a:tblPr/>
              <a:tblGrid>
                <a:gridCol w="3286149"/>
                <a:gridCol w="3286147"/>
              </a:tblGrid>
              <a:tr h="224786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TERBUKA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lain)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BUTA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Tidak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tapi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1764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TERSEMBUNYI / RAHASIA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tapi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tidak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GELAP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(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tidak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maupun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lain)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</p:bldLst>
  </p:timing>
</p:sld>
</file>

<file path=ppt/theme/theme1.xml><?xml version="1.0" encoding="utf-8"?>
<a:theme xmlns:a="http://schemas.openxmlformats.org/drawingml/2006/main" name="Bubble">
  <a:themeElements>
    <a:clrScheme name="sample 3">
      <a:dk1>
        <a:srgbClr val="000000"/>
      </a:dk1>
      <a:lt1>
        <a:srgbClr val="FFFFFF"/>
      </a:lt1>
      <a:dk2>
        <a:srgbClr val="173D89"/>
      </a:dk2>
      <a:lt2>
        <a:srgbClr val="969696"/>
      </a:lt2>
      <a:accent1>
        <a:srgbClr val="9181E1"/>
      </a:accent1>
      <a:accent2>
        <a:srgbClr val="4CD2AF"/>
      </a:accent2>
      <a:accent3>
        <a:srgbClr val="FFFFFF"/>
      </a:accent3>
      <a:accent4>
        <a:srgbClr val="000000"/>
      </a:accent4>
      <a:accent5>
        <a:srgbClr val="C7C1EE"/>
      </a:accent5>
      <a:accent6>
        <a:srgbClr val="44BE9E"/>
      </a:accent6>
      <a:hlink>
        <a:srgbClr val="5FB6F1"/>
      </a:hlink>
      <a:folHlink>
        <a:srgbClr val="94B1EC"/>
      </a:folHlink>
    </a:clrScheme>
    <a:fontScheme name="sampl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7E6256"/>
        </a:dk2>
        <a:lt2>
          <a:srgbClr val="969696"/>
        </a:lt2>
        <a:accent1>
          <a:srgbClr val="E4CF84"/>
        </a:accent1>
        <a:accent2>
          <a:srgbClr val="92A5E0"/>
        </a:accent2>
        <a:accent3>
          <a:srgbClr val="FFFFFF"/>
        </a:accent3>
        <a:accent4>
          <a:srgbClr val="000000"/>
        </a:accent4>
        <a:accent5>
          <a:srgbClr val="EFE4C2"/>
        </a:accent5>
        <a:accent6>
          <a:srgbClr val="8495CB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8DB1F3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7FA0D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73D89"/>
        </a:dk2>
        <a:lt2>
          <a:srgbClr val="969696"/>
        </a:lt2>
        <a:accent1>
          <a:srgbClr val="9181E1"/>
        </a:accent1>
        <a:accent2>
          <a:srgbClr val="4CD2AF"/>
        </a:accent2>
        <a:accent3>
          <a:srgbClr val="FFFFFF"/>
        </a:accent3>
        <a:accent4>
          <a:srgbClr val="000000"/>
        </a:accent4>
        <a:accent5>
          <a:srgbClr val="C7C1EE"/>
        </a:accent5>
        <a:accent6>
          <a:srgbClr val="44BE9E"/>
        </a:accent6>
        <a:hlink>
          <a:srgbClr val="5FB6F1"/>
        </a:hlink>
        <a:folHlink>
          <a:srgbClr val="94B1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</Template>
  <TotalTime>24</TotalTime>
  <Words>695</Words>
  <Application>Microsoft PowerPoint</Application>
  <PresentationFormat>On-screen Show (4:3)</PresentationFormat>
  <Paragraphs>135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Bubble</vt:lpstr>
      <vt:lpstr>Slide 1</vt:lpstr>
      <vt:lpstr>PENGERTIAN KONSEP DIRI</vt:lpstr>
      <vt:lpstr>Komponen Konsep diri</vt:lpstr>
      <vt:lpstr>Faktor-faktor Yang Mempengaruhi Konsep diri</vt:lpstr>
      <vt:lpstr>Pengaruh Konsep Diri Terhadap Komunikasi Interpersonal</vt:lpstr>
      <vt:lpstr>KONSEP DIRI POSITIF</vt:lpstr>
      <vt:lpstr>KONSEP DIRI NEGATIF</vt:lpstr>
      <vt:lpstr>Slide 8</vt:lpstr>
      <vt:lpstr>Teori JOHARI WINDOWS</vt:lpstr>
      <vt:lpstr>Slide 10</vt:lpstr>
      <vt:lpstr>Slide 11</vt:lpstr>
      <vt:lpstr>PERBEDAAN KARAKTERISTIK  ORANG YANG TERBUKA DAN ORANG TERTUTUP</vt:lpstr>
      <vt:lpstr>ATRAKSI : Kesukaan, sikap positif dan daya tarik seseorang</vt:lpstr>
      <vt:lpstr>Slide 14</vt:lpstr>
      <vt:lpstr>HUBUNGAN INTERPERSONAL</vt:lpstr>
      <vt:lpstr>Slide 16</vt:lpstr>
      <vt:lpstr>Slide 17</vt:lpstr>
      <vt:lpstr>PERKEMBANGAN HUBUNGAN INTERPERSONAL</vt:lpstr>
      <vt:lpstr>Slide 19</vt:lpstr>
      <vt:lpstr>What does make  relationships intimate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khanza</dc:creator>
  <cp:lastModifiedBy>TOSHIBA</cp:lastModifiedBy>
  <cp:revision>5</cp:revision>
  <dcterms:created xsi:type="dcterms:W3CDTF">2012-02-27T10:52:31Z</dcterms:created>
  <dcterms:modified xsi:type="dcterms:W3CDTF">2012-02-28T08:12:33Z</dcterms:modified>
</cp:coreProperties>
</file>