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5CA"/>
    <a:srgbClr val="5F5F5F"/>
    <a:srgbClr val="AAC1DA"/>
    <a:srgbClr val="D1DBEB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449" autoAdjust="0"/>
    <p:restoredTop sz="94660" autoAdjust="0"/>
  </p:normalViewPr>
  <p:slideViewPr>
    <p:cSldViewPr>
      <p:cViewPr varScale="1">
        <p:scale>
          <a:sx n="73" d="100"/>
          <a:sy n="73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3C279-A498-4214-BE02-0B4A5EA93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/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FCF9AE-09D1-4E83-B5F8-4AEAFAF8BF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ECBB7-C51E-40C8-A4E9-668D8491D0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718E1224-2CCB-4B6E-AEFA-81E31259EF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C74456-1E18-4CA1-926E-77CC47FE29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A620B-B1B9-426B-A5FD-D8541A29FD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CB1E80-4481-4664-AB0E-FBA0E5129F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713586-F4EA-4F4B-A887-9ECD624D7A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A0D1E-C2C8-40C5-BF4B-FFF933B8F5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B1A875-8F2D-4284-BCD6-578C8C59DC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F9C920-A508-414F-8E72-78004DDE69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846F9-B58E-4681-B964-5E326F29D5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9171F3-9064-4FA4-8B64-AC9A76E06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6725" y="2357438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SISTEM KOMUNIKASI MASSA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komunikator-komunikan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non-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non-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yang </a:t>
            </a:r>
            <a:r>
              <a:rPr lang="en-US" dirty="0" err="1" smtClean="0"/>
              <a:t>anonim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peranannya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. </a:t>
            </a:r>
            <a:r>
              <a:rPr lang="en-US" dirty="0" err="1" smtClean="0"/>
              <a:t>Sifat</a:t>
            </a:r>
            <a:r>
              <a:rPr lang="en-US" dirty="0" smtClean="0"/>
              <a:t> non-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(</a:t>
            </a:r>
            <a:r>
              <a:rPr lang="en-US" i="1" dirty="0" smtClean="0"/>
              <a:t>one way communication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ratio output-input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komunikator-komunikan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, </a:t>
            </a:r>
            <a:r>
              <a:rPr lang="en-US" dirty="0" err="1" smtClean="0"/>
              <a:t>korespondensi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(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).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14422"/>
            <a:ext cx="7499350" cy="5391150"/>
          </a:xfr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fontScale="700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Kita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sepintas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penjelasan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Melvin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DeFleur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Sandra Ball-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Rokeach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teori-teori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uses and gratification.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DeFleur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Ball-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Rokeach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kelompok-kelompok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hubungan-hubungan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penerimaan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penyampaian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memperjelas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ambilah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pengunaan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berpendidikan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menonton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Eksekutif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rubrik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niaga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majalah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diteliti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menengah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midlle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class)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menyukai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Contoh-contoh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membawa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uses and gratificatio</a:t>
            </a:r>
            <a:r>
              <a:rPr lang="en-US" i="1" dirty="0" smtClean="0"/>
              <a:t>n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214422"/>
            <a:ext cx="7499350" cy="5391149"/>
          </a:xfrm>
          <a:solidFill>
            <a:schemeClr val="accent5">
              <a:lumMod val="75000"/>
            </a:schemeClr>
          </a:solidFill>
        </p:spPr>
        <p:txBody>
          <a:bodyPr>
            <a:normAutofit fontScale="925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Uses and Gratification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uses and gratification,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bereaksi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pula.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lanjut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anggota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model,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meresahkan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>
            <a:normAutofit fontScale="700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dinyatakan</a:t>
            </a:r>
            <a:r>
              <a:rPr lang="en-US" dirty="0" smtClean="0"/>
              <a:t> Donald K. Robert (Schramm </a:t>
            </a:r>
            <a:r>
              <a:rPr lang="en-US" dirty="0" err="1" smtClean="0"/>
              <a:t>dan</a:t>
            </a:r>
            <a:r>
              <a:rPr lang="en-US" dirty="0" smtClean="0"/>
              <a:t> Roberts, 1917: 359) </a:t>
            </a:r>
            <a:r>
              <a:rPr lang="en-US" dirty="0" err="1" smtClean="0"/>
              <a:t>beranggapan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”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diterpa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”.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fokusnya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media,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mengesampingkan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Steven M. Chaffee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Wilhoid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Harrold</a:t>
            </a:r>
            <a:r>
              <a:rPr lang="en-US" dirty="0" smtClean="0"/>
              <a:t> </a:t>
            </a:r>
            <a:r>
              <a:rPr lang="en-US" dirty="0" err="1" smtClean="0"/>
              <a:t>Debock</a:t>
            </a:r>
            <a:r>
              <a:rPr lang="en-US" dirty="0" smtClean="0"/>
              <a:t>, 1980: 78),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lain,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afektif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behavior.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yang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kehadiran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Mc.Luhan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perpanjangan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indera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telepon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perpanjangan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telinga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perpanjangan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Mc.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menulis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praktis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medium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akibat-akibat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personola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soaila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perpanjangan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dimasukkan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kehidupan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mengendalikan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skala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(Mc.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1964: 23-24).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85860"/>
            <a:ext cx="7499350" cy="52149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Steven H. Chaffee </a:t>
            </a:r>
            <a:r>
              <a:rPr lang="en-US" dirty="0" err="1" smtClean="0"/>
              <a:t>menyebutkan</a:t>
            </a:r>
            <a:r>
              <a:rPr lang="en-US" dirty="0" smtClean="0"/>
              <a:t> lima </a:t>
            </a:r>
            <a:r>
              <a:rPr lang="en-US" dirty="0" err="1" smtClean="0"/>
              <a:t>hal</a:t>
            </a:r>
            <a:r>
              <a:rPr lang="en-US" dirty="0" smtClean="0"/>
              <a:t> :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mengerakkan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konsumsi”jasa</a:t>
            </a:r>
            <a:r>
              <a:rPr lang="en-US" dirty="0" smtClean="0"/>
              <a:t>” media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</a:p>
          <a:p>
            <a:pPr marL="640080" lvl="1" indent="-237744" algn="just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Joyco</a:t>
            </a:r>
            <a:r>
              <a:rPr lang="en-US" dirty="0" smtClean="0"/>
              <a:t> </a:t>
            </a:r>
            <a:r>
              <a:rPr lang="en-US" dirty="0" err="1" smtClean="0"/>
              <a:t>Cramond</a:t>
            </a:r>
            <a:r>
              <a:rPr lang="en-US" dirty="0" smtClean="0"/>
              <a:t> (1976)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alihan</a:t>
            </a:r>
            <a:r>
              <a:rPr lang="en-US" dirty="0" smtClean="0"/>
              <a:t> (</a:t>
            </a:r>
            <a:r>
              <a:rPr lang="en-US" i="1" dirty="0" err="1" smtClean="0"/>
              <a:t>displacemen</a:t>
            </a:r>
            <a:r>
              <a:rPr lang="en-US" i="1" dirty="0" smtClean="0"/>
              <a:t> </a:t>
            </a:r>
            <a:r>
              <a:rPr lang="en-US" i="1" dirty="0" err="1" smtClean="0"/>
              <a:t>efeks</a:t>
            </a:r>
            <a:r>
              <a:rPr lang="en-US" dirty="0" smtClean="0"/>
              <a:t>)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reorganisasi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kerena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;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waktunya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menonton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.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alihan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radio transistor, video recorder, CB, radio paging device, </a:t>
            </a:r>
            <a:r>
              <a:rPr lang="en-US" dirty="0" err="1" smtClean="0"/>
              <a:t>termin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mereorganisasikan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penghilangan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kehadiran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Steven H. Chaffee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;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tumbuhnya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media, </a:t>
            </a:r>
            <a:r>
              <a:rPr lang="en-US" dirty="0" err="1" smtClean="0"/>
              <a:t>tumbuhnya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senang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diperhatikan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disiarkannya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Efek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Kognitif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Komunikasi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Massa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886968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mengakibatkan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berubah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diperolehnya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Wilbur Schramm (1977: 13)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ketidakpastian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mengurangi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lazim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image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Robert (1977)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diolah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diorganisasikan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disimpan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 Citra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selalu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suasana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142984"/>
            <a:ext cx="7499350" cy="5286412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u="sng" dirty="0" smtClean="0">
                <a:latin typeface="Arial" pitchFamily="34" charset="0"/>
                <a:cs typeface="Arial" pitchFamily="34" charset="0"/>
              </a:rPr>
              <a:t>Agenda Setting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Dampak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individu-individu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dijuluki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agenda setting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sinilah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menstruktur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(McCombs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Shaw, 1974:1).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agenda setting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asumsi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menyaring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artikel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tulisan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disiarkannya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”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gatekeepers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penyuting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redaksi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wartawan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diberitakan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disembunyikan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bersama-sama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52538"/>
            <a:ext cx="7499350" cy="5462610"/>
          </a:xfrm>
          <a:solidFill>
            <a:schemeClr val="accent2"/>
          </a:solidFill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u="sng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u="sng" dirty="0" err="1" smtClean="0">
                <a:latin typeface="Arial" pitchFamily="34" charset="0"/>
                <a:cs typeface="Arial" pitchFamily="34" charset="0"/>
              </a:rPr>
              <a:t>Prososial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u="sng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Apabila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disungguhkan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bermanfaat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menyebabkan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Indonesia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televisi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diminatinya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ditampilkan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kabar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Majalah-majalah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diterbitkan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pembacanya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peradaban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peradaban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mewariskan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nilai-nilai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perpendaharaan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kontribusinya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285992"/>
            <a:ext cx="8001056" cy="41052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i="1" u="sng" dirty="0" err="1" smtClean="0"/>
              <a:t>Pembentukan</a:t>
            </a:r>
            <a:r>
              <a:rPr lang="en-US" sz="1800" i="1" u="sng" dirty="0" smtClean="0"/>
              <a:t> </a:t>
            </a:r>
            <a:r>
              <a:rPr lang="en-US" sz="1800" i="1" u="sng" dirty="0" err="1" smtClean="0"/>
              <a:t>dan</a:t>
            </a:r>
            <a:r>
              <a:rPr lang="en-US" sz="1800" i="1" u="sng" dirty="0" smtClean="0"/>
              <a:t> </a:t>
            </a:r>
            <a:r>
              <a:rPr lang="en-US" sz="1800" i="1" u="sng" dirty="0" err="1" smtClean="0"/>
              <a:t>Perubahan</a:t>
            </a:r>
            <a:r>
              <a:rPr lang="en-US" sz="1800" i="1" u="sng" dirty="0" smtClean="0"/>
              <a:t> </a:t>
            </a:r>
            <a:r>
              <a:rPr lang="en-US" sz="1800" i="1" u="sng" dirty="0" err="1" smtClean="0"/>
              <a:t>Sikap</a:t>
            </a:r>
            <a:endParaRPr lang="en-US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	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1960, Joseph </a:t>
            </a:r>
            <a:r>
              <a:rPr lang="en-US" sz="1800" dirty="0" err="1" smtClean="0"/>
              <a:t>Klapper</a:t>
            </a:r>
            <a:r>
              <a:rPr lang="en-US" sz="1800" dirty="0" smtClean="0"/>
              <a:t> </a:t>
            </a:r>
            <a:r>
              <a:rPr lang="en-US" sz="1800" dirty="0" err="1" smtClean="0"/>
              <a:t>melaporkan</a:t>
            </a:r>
            <a:r>
              <a:rPr lang="en-US" sz="1800" dirty="0" smtClean="0"/>
              <a:t> </a:t>
            </a:r>
            <a:r>
              <a:rPr lang="en-US" sz="1800" dirty="0" err="1" smtClean="0"/>
              <a:t>hasil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penelitiannya</a:t>
            </a:r>
            <a:r>
              <a:rPr lang="en-US" sz="1800" dirty="0" smtClean="0"/>
              <a:t> yang </a:t>
            </a:r>
            <a:r>
              <a:rPr lang="en-US" sz="1800" dirty="0" err="1" smtClean="0"/>
              <a:t>komprehensif</a:t>
            </a:r>
            <a:r>
              <a:rPr lang="en-US" sz="1800" dirty="0" smtClean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efek</a:t>
            </a:r>
            <a:r>
              <a:rPr lang="en-US" sz="1800" dirty="0" smtClean="0"/>
              <a:t> media </a:t>
            </a:r>
            <a:r>
              <a:rPr lang="en-US" sz="1800" dirty="0" err="1" smtClean="0"/>
              <a:t>massa</a:t>
            </a:r>
            <a:r>
              <a:rPr lang="en-US" sz="1800" dirty="0" smtClean="0"/>
              <a:t>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hubungannya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, </a:t>
            </a:r>
            <a:r>
              <a:rPr lang="en-US" sz="1800" dirty="0" err="1" smtClean="0"/>
              <a:t>pengaruh</a:t>
            </a:r>
            <a:r>
              <a:rPr lang="en-US" sz="1800" dirty="0" smtClean="0"/>
              <a:t> media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disimpulkan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lima </a:t>
            </a:r>
            <a:r>
              <a:rPr lang="en-US" sz="1800" dirty="0" err="1" smtClean="0"/>
              <a:t>prinsip</a:t>
            </a:r>
            <a:r>
              <a:rPr lang="en-US" sz="1800" dirty="0" smtClean="0"/>
              <a:t>: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err="1" smtClean="0"/>
              <a:t>Pengaruh</a:t>
            </a:r>
            <a:r>
              <a:rPr lang="en-US" sz="1800" dirty="0" smtClean="0"/>
              <a:t>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 err="1" smtClean="0"/>
              <a:t>diantarai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faktor-faktor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predisposisi</a:t>
            </a:r>
            <a:r>
              <a:rPr lang="en-US" sz="1800" dirty="0" smtClean="0"/>
              <a:t> personal,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selektif</a:t>
            </a:r>
            <a:r>
              <a:rPr lang="en-US" sz="1800" dirty="0" smtClean="0"/>
              <a:t>, </a:t>
            </a:r>
            <a:r>
              <a:rPr lang="en-US" sz="1800" dirty="0" err="1" smtClean="0"/>
              <a:t>keanggotaan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, (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hal-hal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desebut</a:t>
            </a:r>
            <a:r>
              <a:rPr lang="en-US" sz="1800" dirty="0" smtClean="0"/>
              <a:t> </a:t>
            </a:r>
            <a:r>
              <a:rPr lang="en-US" sz="1800" dirty="0" err="1" smtClean="0"/>
              <a:t>faktor</a:t>
            </a:r>
            <a:r>
              <a:rPr lang="en-US" sz="1800" dirty="0" smtClean="0"/>
              <a:t> personal).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faktoe-faktor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komunikasi</a:t>
            </a:r>
            <a:r>
              <a:rPr lang="en-US" sz="1800" dirty="0" smtClean="0"/>
              <a:t> </a:t>
            </a:r>
            <a:r>
              <a:rPr lang="en-US" sz="1800" dirty="0" err="1" smtClean="0"/>
              <a:t>massa</a:t>
            </a:r>
            <a:r>
              <a:rPr lang="en-US" sz="1800" dirty="0" smtClean="0"/>
              <a:t> </a:t>
            </a:r>
            <a:r>
              <a:rPr lang="en-US" sz="1800" dirty="0" err="1" smtClean="0"/>
              <a:t>biasanya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memperkokoh</a:t>
            </a:r>
            <a:r>
              <a:rPr lang="en-US" sz="1800" dirty="0" smtClean="0"/>
              <a:t> </a:t>
            </a:r>
            <a:r>
              <a:rPr lang="en-US" sz="1800" dirty="0" err="1" smtClean="0"/>
              <a:t>sikap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ada</a:t>
            </a:r>
            <a:r>
              <a:rPr lang="en-US" sz="1800" dirty="0" smtClean="0"/>
              <a:t>, </a:t>
            </a:r>
            <a:r>
              <a:rPr lang="en-US" sz="1800" dirty="0" err="1" smtClean="0"/>
              <a:t>walaupun</a:t>
            </a:r>
            <a:r>
              <a:rPr lang="en-US" sz="1800" dirty="0" smtClean="0"/>
              <a:t> </a:t>
            </a:r>
            <a:r>
              <a:rPr lang="en-US" sz="1800" dirty="0" err="1" smtClean="0"/>
              <a:t>kadang-kadang</a:t>
            </a:r>
            <a:r>
              <a:rPr lang="en-US" sz="1800" dirty="0" smtClean="0"/>
              <a:t> </a:t>
            </a:r>
            <a:r>
              <a:rPr lang="en-US" sz="1800" dirty="0" err="1" smtClean="0"/>
              <a:t>berfungsi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pengubah</a:t>
            </a:r>
            <a:r>
              <a:rPr lang="en-US" sz="1800" dirty="0" smtClean="0"/>
              <a:t> (</a:t>
            </a:r>
            <a:r>
              <a:rPr lang="en-US" sz="1800" i="1" dirty="0" smtClean="0"/>
              <a:t>agent of change</a:t>
            </a:r>
            <a:r>
              <a:rPr lang="en-US" sz="1800" dirty="0" smtClean="0"/>
              <a:t>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14546" y="214290"/>
            <a:ext cx="671517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886968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600" dirty="0" err="1"/>
              <a:t>Efek</a:t>
            </a:r>
            <a:r>
              <a:rPr lang="en-US" sz="1600" dirty="0"/>
              <a:t> </a:t>
            </a:r>
            <a:r>
              <a:rPr lang="en-US" sz="1600" dirty="0" err="1"/>
              <a:t>Afektif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Massa,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mana</a:t>
            </a:r>
            <a:r>
              <a:rPr lang="en-US" sz="1600" dirty="0"/>
              <a:t> </a:t>
            </a:r>
            <a:r>
              <a:rPr lang="en-US" sz="1600" dirty="0" err="1"/>
              <a:t>pesan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massa</a:t>
            </a:r>
            <a:r>
              <a:rPr lang="en-US" sz="1600" dirty="0"/>
              <a:t> </a:t>
            </a:r>
            <a:r>
              <a:rPr lang="en-US" sz="1600" dirty="0" err="1"/>
              <a:t>mengakibatkan</a:t>
            </a:r>
            <a:r>
              <a:rPr lang="en-US" sz="1600" dirty="0"/>
              <a:t> </a:t>
            </a:r>
            <a:r>
              <a:rPr lang="en-US" sz="1600" dirty="0" err="1"/>
              <a:t>berubahnya</a:t>
            </a:r>
            <a:r>
              <a:rPr lang="en-US" sz="1600" dirty="0"/>
              <a:t> </a:t>
            </a:r>
            <a:r>
              <a:rPr lang="en-US" sz="1600" dirty="0" err="1"/>
              <a:t>perasaan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khalayak</a:t>
            </a:r>
            <a:r>
              <a:rPr lang="en-US" sz="1600" dirty="0"/>
              <a:t>. </a:t>
            </a:r>
            <a:r>
              <a:rPr lang="en-US" sz="1600" dirty="0" err="1"/>
              <a:t>Orang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lebih</a:t>
            </a:r>
            <a:r>
              <a:rPr lang="en-US" sz="1600" dirty="0"/>
              <a:t> </a:t>
            </a:r>
            <a:r>
              <a:rPr lang="en-US" sz="1600" dirty="0" err="1"/>
              <a:t>marah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berkurang</a:t>
            </a:r>
            <a:r>
              <a:rPr lang="en-US" sz="1600" dirty="0"/>
              <a:t> rasa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senangnya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sesuatu</a:t>
            </a:r>
            <a:r>
              <a:rPr lang="en-US" sz="1600" dirty="0"/>
              <a:t> </a:t>
            </a:r>
            <a:r>
              <a:rPr lang="en-US" sz="1600" dirty="0" err="1"/>
              <a:t>akibat</a:t>
            </a:r>
            <a:r>
              <a:rPr lang="en-US" sz="1600" dirty="0"/>
              <a:t> </a:t>
            </a:r>
            <a:r>
              <a:rPr lang="en-US" sz="1600" dirty="0" err="1"/>
              <a:t>membaca</a:t>
            </a:r>
            <a:r>
              <a:rPr lang="en-US" sz="1600" dirty="0"/>
              <a:t> </a:t>
            </a:r>
            <a:r>
              <a:rPr lang="en-US" sz="1600" dirty="0" err="1"/>
              <a:t>surat</a:t>
            </a:r>
            <a:r>
              <a:rPr lang="en-US" sz="1600" dirty="0"/>
              <a:t> </a:t>
            </a:r>
            <a:r>
              <a:rPr lang="en-US" sz="1600" dirty="0" err="1"/>
              <a:t>kabar</a:t>
            </a:r>
            <a:r>
              <a:rPr lang="en-US" sz="1600" dirty="0"/>
              <a:t>, </a:t>
            </a:r>
            <a:r>
              <a:rPr lang="en-US" sz="1600" dirty="0" err="1"/>
              <a:t>mendengar</a:t>
            </a:r>
            <a:r>
              <a:rPr lang="en-US" sz="1600" dirty="0"/>
              <a:t> radio,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menonton</a:t>
            </a:r>
            <a:r>
              <a:rPr lang="en-US" sz="1600" dirty="0"/>
              <a:t> </a:t>
            </a:r>
            <a:r>
              <a:rPr lang="en-US" sz="1600" dirty="0" err="1"/>
              <a:t>televisi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395413"/>
            <a:ext cx="7499350" cy="460535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,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massa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kabar</a:t>
            </a:r>
            <a:r>
              <a:rPr lang="en-US" sz="2400" dirty="0" smtClean="0"/>
              <a:t>, </a:t>
            </a:r>
            <a:r>
              <a:rPr lang="en-US" sz="2400" dirty="0" err="1" smtClean="0"/>
              <a:t>majalah</a:t>
            </a:r>
            <a:r>
              <a:rPr lang="en-US" sz="2400" dirty="0" smtClean="0"/>
              <a:t>, radio, </a:t>
            </a:r>
            <a:r>
              <a:rPr lang="en-US" sz="2400" dirty="0" err="1" smtClean="0"/>
              <a:t>televisi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film,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, (1)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; (2)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, 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peserta-peserta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; (3)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terbuka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public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anonym; (4)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public yang </a:t>
            </a:r>
            <a:r>
              <a:rPr lang="en-US" sz="2400" dirty="0" err="1" smtClean="0"/>
              <a:t>seara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tersebar</a:t>
            </a:r>
            <a:r>
              <a:rPr lang="en-US" sz="2400" dirty="0" smtClean="0"/>
              <a:t>(</a:t>
            </a:r>
            <a:r>
              <a:rPr lang="en-US" sz="2400" dirty="0" err="1" smtClean="0"/>
              <a:t>Rakhmat</a:t>
            </a:r>
            <a:r>
              <a:rPr lang="en-US" sz="2400" dirty="0" smtClean="0"/>
              <a:t>, 1991:99-100) .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fontScale="92500"/>
          </a:bodyPr>
          <a:lstStyle/>
          <a:p>
            <a:pPr marL="640080" lvl="1" indent="-237744" algn="just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“</a:t>
            </a:r>
            <a:r>
              <a:rPr lang="en-US" dirty="0" err="1" smtClean="0"/>
              <a:t>konversi</a:t>
            </a:r>
            <a:r>
              <a:rPr lang="en-US" dirty="0" smtClean="0"/>
              <a:t>” (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yang lain.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.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afektif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predisposisi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diperteguh</a:t>
            </a:r>
            <a:r>
              <a:rPr lang="en-US" dirty="0" smtClean="0"/>
              <a:t> (</a:t>
            </a:r>
            <a:r>
              <a:rPr lang="en-US" dirty="0" err="1" smtClean="0"/>
              <a:t>Oskamp</a:t>
            </a:r>
            <a:r>
              <a:rPr lang="en-US" dirty="0" smtClean="0"/>
              <a:t>, 1977: 149)..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572560" cy="40719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Behavioral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Massa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i="1" u="sng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1800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u="sng" dirty="0" err="1" smtClean="0">
                <a:latin typeface="Arial" pitchFamily="34" charset="0"/>
                <a:cs typeface="Arial" pitchFamily="34" charset="0"/>
              </a:rPr>
              <a:t>Prososial</a:t>
            </a:r>
            <a:r>
              <a:rPr lang="en-US" sz="1800" i="1" u="sng" dirty="0" smtClean="0">
                <a:latin typeface="Arial" pitchFamily="34" charset="0"/>
                <a:cs typeface="Arial" pitchFamily="34" charset="0"/>
              </a:rPr>
              <a:t> Behavioral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prososial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bermanfaat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lain.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saluran-saluran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interpersonal: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tua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atasan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pelatih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guru.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dunia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modern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mendidik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efek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prososial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Bandura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Bandura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peniruan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peneladanan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(modeling).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memilki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bila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jalinan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stimuli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amati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Bandura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tahapan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perhatian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pengingatan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reproduksi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motoris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motivasional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285861"/>
            <a:ext cx="7358114" cy="5357850"/>
          </a:xfrm>
        </p:spPr>
        <p:txBody>
          <a:bodyPr>
            <a:normAutofit/>
          </a:bodyPr>
          <a:lstStyle/>
          <a:p>
            <a:pPr marL="886968" lvl="2" algn="just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sederhana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dirumuskan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Bitner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(1980: 10)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mass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comunication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is messages communicated trough a mass medium to a large number of  people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”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dikomunikasikan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lain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memperinci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Gerbner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(1967)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menulis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“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mass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comunication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is the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technologycally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and institutionally based production distribution of the most broadly shared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continous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flow of messages in industrial societies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distribusi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berlandaskan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teknologi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kontiyu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dimiliki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214422"/>
            <a:ext cx="7499350" cy="52864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khas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nampak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arus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umpan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balik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stimulasi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indra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proporsi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unsure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Alvinaro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Luliati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Komala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komunikasi-komunikasi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terlembagakan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umum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Komunikannya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anonym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heterogen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keserempakan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mengutamakan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ketimbang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hubungan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arah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Stimulasi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indra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“terbatas”5</a:t>
            </a:r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Umpan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balik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tertunda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499350" cy="514351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 marL="886968" lvl="2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Sumber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kompleks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mengeluarkan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mengirimkan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(audience)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ditujukan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diingini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difokuskan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rata-rata.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merangkul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85860"/>
            <a:ext cx="7499350" cy="52149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milik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pesan-pesan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media-media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lihat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pesan-pesan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penerima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hampir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selisih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mengalirnya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dasarnya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seleksi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dasarnya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penerima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penerima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dikembalikan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kecuali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berupa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umpan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balik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angket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semacamnya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khalayak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seleksi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media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menyeleksi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raih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pemirsa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pembaca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pendengar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menyeleksi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media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ikuti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i="1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berlangsung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Media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media.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kata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lain,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transaksional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media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lain.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857224" y="1214423"/>
            <a:ext cx="7499350" cy="4714908"/>
          </a:xfr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/>
          <a:lstStyle/>
          <a:p>
            <a:pPr algn="just" eaLnBrk="1" hangingPunct="1"/>
            <a:r>
              <a:rPr lang="en-US" dirty="0" err="1" smtClean="0">
                <a:latin typeface="Arial" charset="0"/>
                <a:cs typeface="Arial" charset="0"/>
              </a:rPr>
              <a:t>Komunikasi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massa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sebenarnya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merupakan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suatu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proses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melukiskan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bagaimana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komunikator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secara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profesional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menggunakan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teknologi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pembagi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dalam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menyebarluaskan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pengalamannya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melampaui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jarak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untuk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mempengaruhi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khalayak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dalam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jumlah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banyak</a:t>
            </a:r>
            <a:r>
              <a:rPr lang="en-US" dirty="0" smtClean="0">
                <a:latin typeface="Arial" charset="0"/>
                <a:cs typeface="Arial" charset="0"/>
              </a:rPr>
              <a:t>. </a:t>
            </a:r>
            <a:r>
              <a:rPr lang="en-US" dirty="0" err="1" smtClean="0">
                <a:latin typeface="Arial" charset="0"/>
                <a:cs typeface="Arial" charset="0"/>
              </a:rPr>
              <a:t>Prosesnya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memiliki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satu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unsur</a:t>
            </a:r>
            <a:r>
              <a:rPr lang="en-US" dirty="0" smtClean="0">
                <a:latin typeface="Arial" charset="0"/>
                <a:cs typeface="Arial" charset="0"/>
              </a:rPr>
              <a:t> yang </a:t>
            </a:r>
            <a:r>
              <a:rPr lang="en-US" dirty="0" err="1" smtClean="0">
                <a:latin typeface="Arial" charset="0"/>
                <a:cs typeface="Arial" charset="0"/>
              </a:rPr>
              <a:t>istimewa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yaitu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saluran</a:t>
            </a:r>
            <a:r>
              <a:rPr lang="en-US" dirty="0" smtClean="0">
                <a:latin typeface="Arial" charset="0"/>
                <a:cs typeface="Arial" charset="0"/>
              </a:rPr>
              <a:t>/media.(</a:t>
            </a:r>
            <a:r>
              <a:rPr lang="en-US" dirty="0" err="1" smtClean="0">
                <a:latin typeface="Arial" charset="0"/>
                <a:cs typeface="Arial" charset="0"/>
              </a:rPr>
              <a:t>Alo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Liliweri</a:t>
            </a:r>
            <a:r>
              <a:rPr lang="en-US" dirty="0" smtClean="0">
                <a:latin typeface="Arial" charset="0"/>
                <a:cs typeface="Arial" charset="0"/>
              </a:rPr>
              <a:t>: 1991)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714348" y="1214422"/>
            <a:ext cx="8220102" cy="5286412"/>
          </a:xfr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eaLnBrk="1" hangingPunct="1"/>
            <a:r>
              <a:rPr lang="en-US" sz="1800" dirty="0" err="1" smtClean="0">
                <a:latin typeface="Arial" charset="0"/>
                <a:cs typeface="Arial" charset="0"/>
              </a:rPr>
              <a:t>Seseorang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akan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menggunakan</a:t>
            </a:r>
            <a:r>
              <a:rPr lang="en-US" sz="1800" dirty="0" smtClean="0">
                <a:latin typeface="Arial" charset="0"/>
                <a:cs typeface="Arial" charset="0"/>
              </a:rPr>
              <a:t> media </a:t>
            </a:r>
            <a:r>
              <a:rPr lang="en-US" sz="1800" dirty="0" err="1" smtClean="0">
                <a:latin typeface="Arial" charset="0"/>
                <a:cs typeface="Arial" charset="0"/>
              </a:rPr>
              <a:t>massa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sebagai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alat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melakukan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kegiatan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komunikasinya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perlu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memahami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karakteristik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komunikasi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massa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yakni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sebagai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berikut</a:t>
            </a:r>
            <a:r>
              <a:rPr lang="en-US" sz="1800" dirty="0" smtClean="0">
                <a:latin typeface="Arial" charset="0"/>
                <a:cs typeface="Arial" charset="0"/>
              </a:rPr>
              <a:t> :</a:t>
            </a:r>
          </a:p>
          <a:p>
            <a:pPr algn="just" eaLnBrk="1" hangingPunct="1"/>
            <a:r>
              <a:rPr lang="en-US" sz="1800" dirty="0" err="1" smtClean="0">
                <a:latin typeface="Arial" charset="0"/>
                <a:cs typeface="Arial" charset="0"/>
              </a:rPr>
              <a:t>Komunikasi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massa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bersifat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umum</a:t>
            </a:r>
            <a:r>
              <a:rPr lang="en-US" sz="18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sz="1800" dirty="0" err="1" smtClean="0">
                <a:latin typeface="Arial" charset="0"/>
                <a:cs typeface="Arial" charset="0"/>
              </a:rPr>
              <a:t>Pesan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komunikasi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disampaikan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melalui</a:t>
            </a:r>
            <a:r>
              <a:rPr lang="en-US" sz="1800" dirty="0" smtClean="0">
                <a:latin typeface="Arial" charset="0"/>
                <a:cs typeface="Arial" charset="0"/>
              </a:rPr>
              <a:t> media </a:t>
            </a:r>
            <a:r>
              <a:rPr lang="en-US" sz="1800" dirty="0" err="1" smtClean="0">
                <a:latin typeface="Arial" charset="0"/>
                <a:cs typeface="Arial" charset="0"/>
              </a:rPr>
              <a:t>massa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adalah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terbuka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semua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orang</a:t>
            </a:r>
            <a:r>
              <a:rPr lang="en-US" sz="1800" dirty="0" smtClean="0">
                <a:latin typeface="Arial" charset="0"/>
                <a:cs typeface="Arial" charset="0"/>
              </a:rPr>
              <a:t>. Benda-</a:t>
            </a:r>
            <a:r>
              <a:rPr lang="en-US" sz="1800" dirty="0" err="1" smtClean="0">
                <a:latin typeface="Arial" charset="0"/>
                <a:cs typeface="Arial" charset="0"/>
              </a:rPr>
              <a:t>benda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tercetak</a:t>
            </a:r>
            <a:r>
              <a:rPr lang="en-US" sz="1800" dirty="0" smtClean="0">
                <a:latin typeface="Arial" charset="0"/>
                <a:cs typeface="Arial" charset="0"/>
              </a:rPr>
              <a:t>, film, radio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televisi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apabila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pergunakan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keperluan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pribadi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dalam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lingkungan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organisasi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tertutup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tidak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dapat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dikatakan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komunikasi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massa</a:t>
            </a:r>
            <a:r>
              <a:rPr lang="en-US" sz="1800" dirty="0" smtClean="0">
                <a:latin typeface="Arial" charset="0"/>
                <a:cs typeface="Arial" charset="0"/>
              </a:rPr>
              <a:t>. </a:t>
            </a:r>
            <a:r>
              <a:rPr lang="en-US" sz="1800" dirty="0" err="1" smtClean="0">
                <a:latin typeface="Arial" charset="0"/>
                <a:cs typeface="Arial" charset="0"/>
              </a:rPr>
              <a:t>Meskipun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sifat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komunikasi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bersifat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umum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terbuka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sama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sekali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terbuka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juga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jarang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diperoleh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disebabkan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faktor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bersifat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paksaan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timbul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karena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struktur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sosial.pengawasan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terhadap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faktor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tesebut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dapat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dilakukan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secara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resmi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sejauh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bersangkutan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larangan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dalam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bentuk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hukum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terutama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berhubungan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penyiaran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luar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negeri</a:t>
            </a:r>
            <a:r>
              <a:rPr lang="en-US" sz="1800" dirty="0" smtClean="0">
                <a:latin typeface="Arial" charset="0"/>
                <a:cs typeface="Arial" charset="0"/>
              </a:rPr>
              <a:t>. </a:t>
            </a:r>
            <a:r>
              <a:rPr lang="en-US" sz="1800" dirty="0" err="1" smtClean="0">
                <a:latin typeface="Arial" charset="0"/>
                <a:cs typeface="Arial" charset="0"/>
              </a:rPr>
              <a:t>Rintangan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tidak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ada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pada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akan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timbul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dari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perbedaan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bahasa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kebudayaan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pendidikan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pendapatan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kelas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sosial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pembatasan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bersifat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teknik</a:t>
            </a:r>
            <a:r>
              <a:rPr lang="en-US" sz="1800" dirty="0" smtClean="0">
                <a:latin typeface="Arial" charset="0"/>
                <a:cs typeface="Arial" charset="0"/>
              </a:rPr>
              <a:t>. </a:t>
            </a:r>
            <a:r>
              <a:rPr lang="en-US" sz="1800" dirty="0" err="1" smtClean="0">
                <a:latin typeface="Arial" charset="0"/>
                <a:cs typeface="Arial" charset="0"/>
              </a:rPr>
              <a:t>Penggunaan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lebih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banyak</a:t>
            </a:r>
            <a:r>
              <a:rPr lang="en-US" sz="1800" dirty="0" smtClean="0">
                <a:latin typeface="Arial" charset="0"/>
                <a:cs typeface="Arial" charset="0"/>
              </a:rPr>
              <a:t> media audio visual, </a:t>
            </a:r>
            <a:r>
              <a:rPr lang="en-US" sz="1800" dirty="0" err="1" smtClean="0">
                <a:latin typeface="Arial" charset="0"/>
                <a:cs typeface="Arial" charset="0"/>
              </a:rPr>
              <a:t>kemajuan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tehnik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mencapai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jarak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jauh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perluasan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usaha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bebas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buta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huruf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cenderung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untuk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mempercepat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menuju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keterbukaan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luas</a:t>
            </a:r>
            <a:r>
              <a:rPr lang="en-US" sz="1800" dirty="0" smtClean="0"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362978" cy="5357850"/>
          </a:xfrm>
          <a:solidFill>
            <a:schemeClr val="accent1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heterogen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Perpaduan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keterbukaan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pesan-pesan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sekali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heterogen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Massa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orang-orang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heterogen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kebudayaan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beragam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lapisan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berjenis-jenis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derajat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kehormatan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kekuasaan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menimbulkan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keserempakan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keserempakan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keserempakan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penduduk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terpisah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penyebaran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kelangsungan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tanggapan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keserempakan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keseragaman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interpretasi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pesan-pesan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pesan-pesan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sederhana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lain.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17</TotalTime>
  <Words>1816</Words>
  <Application>Microsoft PowerPoint</Application>
  <PresentationFormat>On-screen Show (4:3)</PresentationFormat>
  <Paragraphs>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Blue</vt:lpstr>
      <vt:lpstr>SISTEM KOMUNIKASI MASSA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Efek Kognitif Komunikasi Massa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MASSA</dc:title>
  <dc:creator>khanza</dc:creator>
  <cp:lastModifiedBy>TOSHIBA</cp:lastModifiedBy>
  <cp:revision>4</cp:revision>
  <dcterms:created xsi:type="dcterms:W3CDTF">2012-02-27T11:00:23Z</dcterms:created>
  <dcterms:modified xsi:type="dcterms:W3CDTF">2012-02-28T10:03:42Z</dcterms:modified>
</cp:coreProperties>
</file>