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FAA9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804" autoAdjust="0"/>
    <p:restoredTop sz="94660"/>
  </p:normalViewPr>
  <p:slideViewPr>
    <p:cSldViewPr>
      <p:cViewPr varScale="1">
        <p:scale>
          <a:sx n="72" d="100"/>
          <a:sy n="72" d="100"/>
        </p:scale>
        <p:origin x="-12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E3E8A9-13E2-49D3-9D1C-6850A3A2674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836B6-54D8-4306-B9E0-C1360E691B04}" type="datetimeFigureOut">
              <a:rPr lang="id-ID" smtClean="0"/>
              <a:pPr/>
              <a:t>28/02/2012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0F5CB-38D3-40A3-868D-CDF0E737911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AE266-B442-4E6B-8FED-FF56AA98939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39" name="Object 67"/>
          <p:cNvGraphicFramePr>
            <a:graphicFrameLocks noChangeAspect="1"/>
          </p:cNvGraphicFramePr>
          <p:nvPr/>
        </p:nvGraphicFramePr>
        <p:xfrm>
          <a:off x="0" y="0"/>
          <a:ext cx="5029200" cy="5878513"/>
        </p:xfrm>
        <a:graphic>
          <a:graphicData uri="http://schemas.openxmlformats.org/presentationml/2006/ole">
            <p:oleObj spid="_x0000_s3139" name="Image" r:id="rId3" imgW="7415873" imgH="7225397" progId="">
              <p:embed/>
            </p:oleObj>
          </a:graphicData>
        </a:graphic>
      </p:graphicFrame>
      <p:sp>
        <p:nvSpPr>
          <p:cNvPr id="3130" name="Freeform 58"/>
          <p:cNvSpPr>
            <a:spLocks/>
          </p:cNvSpPr>
          <p:nvPr/>
        </p:nvSpPr>
        <p:spPr bwMode="gray">
          <a:xfrm>
            <a:off x="0" y="4483100"/>
            <a:ext cx="4122738" cy="2368550"/>
          </a:xfrm>
          <a:custGeom>
            <a:avLst/>
            <a:gdLst/>
            <a:ahLst/>
            <a:cxnLst>
              <a:cxn ang="0">
                <a:pos x="0" y="489"/>
              </a:cxn>
              <a:cxn ang="0">
                <a:pos x="1328" y="840"/>
              </a:cxn>
              <a:cxn ang="0">
                <a:pos x="2488" y="0"/>
              </a:cxn>
              <a:cxn ang="0">
                <a:pos x="1712" y="1124"/>
              </a:cxn>
              <a:cxn ang="0">
                <a:pos x="636" y="1492"/>
              </a:cxn>
              <a:cxn ang="0">
                <a:pos x="1" y="1492"/>
              </a:cxn>
              <a:cxn ang="0">
                <a:pos x="0" y="489"/>
              </a:cxn>
            </a:cxnLst>
            <a:rect l="0" t="0" r="r" b="b"/>
            <a:pathLst>
              <a:path w="2597" h="1492">
                <a:moveTo>
                  <a:pt x="0" y="489"/>
                </a:moveTo>
                <a:cubicBezTo>
                  <a:pt x="247" y="671"/>
                  <a:pt x="632" y="920"/>
                  <a:pt x="1328" y="840"/>
                </a:cubicBezTo>
                <a:cubicBezTo>
                  <a:pt x="2024" y="760"/>
                  <a:pt x="2360" y="131"/>
                  <a:pt x="2488" y="0"/>
                </a:cubicBezTo>
                <a:cubicBezTo>
                  <a:pt x="2597" y="53"/>
                  <a:pt x="1792" y="1068"/>
                  <a:pt x="1712" y="1124"/>
                </a:cubicBezTo>
                <a:cubicBezTo>
                  <a:pt x="1632" y="1180"/>
                  <a:pt x="921" y="1431"/>
                  <a:pt x="636" y="1492"/>
                </a:cubicBezTo>
                <a:lnTo>
                  <a:pt x="1" y="1492"/>
                </a:lnTo>
                <a:lnTo>
                  <a:pt x="0" y="489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2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131" name="Freeform 59"/>
          <p:cNvSpPr>
            <a:spLocks/>
          </p:cNvSpPr>
          <p:nvPr/>
        </p:nvSpPr>
        <p:spPr bwMode="gray">
          <a:xfrm>
            <a:off x="-12700" y="4149725"/>
            <a:ext cx="4152900" cy="2708275"/>
          </a:xfrm>
          <a:custGeom>
            <a:avLst/>
            <a:gdLst/>
            <a:ahLst/>
            <a:cxnLst>
              <a:cxn ang="0">
                <a:pos x="0" y="1688"/>
              </a:cxn>
              <a:cxn ang="0">
                <a:pos x="0" y="1112"/>
              </a:cxn>
              <a:cxn ang="0">
                <a:pos x="2576" y="0"/>
              </a:cxn>
              <a:cxn ang="0">
                <a:pos x="2135" y="826"/>
              </a:cxn>
              <a:cxn ang="0">
                <a:pos x="635" y="1688"/>
              </a:cxn>
              <a:cxn ang="0">
                <a:pos x="0" y="1688"/>
              </a:cxn>
            </a:cxnLst>
            <a:rect l="0" t="0" r="r" b="b"/>
            <a:pathLst>
              <a:path w="2576" h="1688">
                <a:moveTo>
                  <a:pt x="0" y="1688"/>
                </a:moveTo>
                <a:lnTo>
                  <a:pt x="0" y="1112"/>
                </a:lnTo>
                <a:cubicBezTo>
                  <a:pt x="1960" y="1464"/>
                  <a:pt x="2419" y="304"/>
                  <a:pt x="2576" y="0"/>
                </a:cubicBezTo>
                <a:lnTo>
                  <a:pt x="2135" y="826"/>
                </a:lnTo>
                <a:cubicBezTo>
                  <a:pt x="1618" y="1315"/>
                  <a:pt x="1286" y="1456"/>
                  <a:pt x="635" y="1688"/>
                </a:cubicBezTo>
                <a:lnTo>
                  <a:pt x="0" y="1688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132" name="Freeform 60"/>
          <p:cNvSpPr>
            <a:spLocks/>
          </p:cNvSpPr>
          <p:nvPr/>
        </p:nvSpPr>
        <p:spPr bwMode="white">
          <a:xfrm>
            <a:off x="2271713" y="-9525"/>
            <a:ext cx="6892925" cy="6880225"/>
          </a:xfrm>
          <a:custGeom>
            <a:avLst/>
            <a:gdLst/>
            <a:ahLst/>
            <a:cxnLst>
              <a:cxn ang="0">
                <a:pos x="148" y="0"/>
              </a:cxn>
              <a:cxn ang="0">
                <a:pos x="561" y="193"/>
              </a:cxn>
              <a:cxn ang="0">
                <a:pos x="943" y="501"/>
              </a:cxn>
              <a:cxn ang="0">
                <a:pos x="1221" y="967"/>
              </a:cxn>
              <a:cxn ang="0">
                <a:pos x="1413" y="1630"/>
              </a:cxn>
              <a:cxn ang="0">
                <a:pos x="1290" y="2660"/>
              </a:cxn>
              <a:cxn ang="0">
                <a:pos x="0" y="4342"/>
              </a:cxn>
              <a:cxn ang="0">
                <a:pos x="4349" y="4342"/>
              </a:cxn>
              <a:cxn ang="0">
                <a:pos x="4362" y="7"/>
              </a:cxn>
              <a:cxn ang="0">
                <a:pos x="148" y="0"/>
              </a:cxn>
            </a:cxnLst>
            <a:rect l="0" t="0" r="r" b="b"/>
            <a:pathLst>
              <a:path w="4362" h="4342">
                <a:moveTo>
                  <a:pt x="148" y="0"/>
                </a:moveTo>
                <a:lnTo>
                  <a:pt x="561" y="193"/>
                </a:lnTo>
                <a:lnTo>
                  <a:pt x="943" y="501"/>
                </a:lnTo>
                <a:lnTo>
                  <a:pt x="1221" y="967"/>
                </a:lnTo>
                <a:lnTo>
                  <a:pt x="1413" y="1630"/>
                </a:lnTo>
                <a:lnTo>
                  <a:pt x="1290" y="2660"/>
                </a:lnTo>
                <a:lnTo>
                  <a:pt x="0" y="4342"/>
                </a:lnTo>
                <a:lnTo>
                  <a:pt x="4349" y="4342"/>
                </a:lnTo>
                <a:lnTo>
                  <a:pt x="4362" y="7"/>
                </a:lnTo>
                <a:lnTo>
                  <a:pt x="148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867400" y="6477000"/>
            <a:ext cx="2895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4290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E37723B-7B63-4C0E-B03E-F2A5D561FA1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black">
          <a:xfrm>
            <a:off x="7391400" y="5867400"/>
            <a:ext cx="1384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800" b="1" i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724400" y="2362200"/>
            <a:ext cx="4267200" cy="1219200"/>
          </a:xfrm>
        </p:spPr>
        <p:txBody>
          <a:bodyPr/>
          <a:lstStyle>
            <a:lvl1pPr algn="l">
              <a:defRPr sz="4000" b="0" i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25" name="Text Box 53"/>
          <p:cNvSpPr txBox="1">
            <a:spLocks noChangeArrowheads="1"/>
          </p:cNvSpPr>
          <p:nvPr/>
        </p:nvSpPr>
        <p:spPr bwMode="black">
          <a:xfrm>
            <a:off x="5562600" y="457200"/>
            <a:ext cx="327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i="1">
                <a:solidFill>
                  <a:schemeClr val="folHlink"/>
                </a:solidFill>
              </a:rPr>
              <a:t>“ Add your company slogan ”</a:t>
            </a:r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White">
          <a:xfrm>
            <a:off x="4284663" y="3933825"/>
            <a:ext cx="4875212" cy="431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35" name="Line 63"/>
          <p:cNvSpPr>
            <a:spLocks noChangeShapeType="1"/>
          </p:cNvSpPr>
          <p:nvPr/>
        </p:nvSpPr>
        <p:spPr bwMode="grayWhite">
          <a:xfrm>
            <a:off x="4284663" y="3933825"/>
            <a:ext cx="48593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136" name="Line 64"/>
          <p:cNvSpPr>
            <a:spLocks noChangeShapeType="1"/>
          </p:cNvSpPr>
          <p:nvPr/>
        </p:nvSpPr>
        <p:spPr bwMode="grayWhite">
          <a:xfrm>
            <a:off x="4284663" y="4365625"/>
            <a:ext cx="48593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133" name="Freeform 61"/>
          <p:cNvSpPr>
            <a:spLocks/>
          </p:cNvSpPr>
          <p:nvPr/>
        </p:nvSpPr>
        <p:spPr bwMode="gray">
          <a:xfrm>
            <a:off x="965200" y="-11113"/>
            <a:ext cx="3822700" cy="6881813"/>
          </a:xfrm>
          <a:custGeom>
            <a:avLst/>
            <a:gdLst/>
            <a:ahLst/>
            <a:cxnLst>
              <a:cxn ang="0">
                <a:pos x="858" y="0"/>
              </a:cxn>
              <a:cxn ang="0">
                <a:pos x="1984" y="2583"/>
              </a:cxn>
              <a:cxn ang="0">
                <a:pos x="0" y="4327"/>
              </a:cxn>
              <a:cxn ang="0">
                <a:pos x="1208" y="4335"/>
              </a:cxn>
              <a:cxn ang="0">
                <a:pos x="2272" y="2567"/>
              </a:cxn>
              <a:cxn ang="0">
                <a:pos x="998" y="3"/>
              </a:cxn>
              <a:cxn ang="0">
                <a:pos x="858" y="0"/>
              </a:cxn>
            </a:cxnLst>
            <a:rect l="0" t="0" r="r" b="b"/>
            <a:pathLst>
              <a:path w="2408" h="4335">
                <a:moveTo>
                  <a:pt x="858" y="0"/>
                </a:moveTo>
                <a:cubicBezTo>
                  <a:pt x="2020" y="270"/>
                  <a:pt x="2408" y="1631"/>
                  <a:pt x="1984" y="2583"/>
                </a:cubicBezTo>
                <a:cubicBezTo>
                  <a:pt x="1560" y="3535"/>
                  <a:pt x="880" y="3976"/>
                  <a:pt x="0" y="4327"/>
                </a:cubicBezTo>
                <a:lnTo>
                  <a:pt x="1208" y="4335"/>
                </a:lnTo>
                <a:cubicBezTo>
                  <a:pt x="1520" y="4079"/>
                  <a:pt x="2144" y="3343"/>
                  <a:pt x="2272" y="2567"/>
                </a:cubicBezTo>
                <a:cubicBezTo>
                  <a:pt x="2400" y="1791"/>
                  <a:pt x="2278" y="419"/>
                  <a:pt x="998" y="3"/>
                </a:cubicBezTo>
                <a:lnTo>
                  <a:pt x="85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27451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724400" y="3962400"/>
            <a:ext cx="41910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135F8-3C89-4B25-81D1-5E3F2DDEC2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2B211-10FE-4382-B96E-E4B688E53A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848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62725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34200" y="65913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6025" y="6551613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CCAE0827-C7F6-4EED-BC36-19E7634EB6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3B6D7-203A-44E2-BDB1-C446BD456D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C2471-4766-4D58-A793-150BE65092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FA375-1A0A-4667-AB16-9050B8A801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B2769-D0A2-4660-8D3F-6A4E6A9051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0C0D2-CE9E-40A0-9115-D5EC71D9F7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A938F-8B21-4471-841C-19EB8C621A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6D535-E415-4D4F-82E7-1DF77E1989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B620E-9D42-4C7C-8E24-AE995FCAFD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9" name="Object 105"/>
          <p:cNvGraphicFramePr>
            <a:graphicFrameLocks noChangeAspect="1"/>
          </p:cNvGraphicFramePr>
          <p:nvPr/>
        </p:nvGraphicFramePr>
        <p:xfrm>
          <a:off x="0" y="0"/>
          <a:ext cx="9144000" cy="381000"/>
        </p:xfrm>
        <a:graphic>
          <a:graphicData uri="http://schemas.openxmlformats.org/presentationml/2006/ole">
            <p:oleObj spid="_x0000_s1129" name="Image" r:id="rId15" imgW="11034921" imgH="1130159" progId="">
              <p:embed/>
            </p:oleObj>
          </a:graphicData>
        </a:graphic>
      </p:graphicFrame>
      <p:sp>
        <p:nvSpPr>
          <p:cNvPr id="1123" name="Freeform 99"/>
          <p:cNvSpPr>
            <a:spLocks/>
          </p:cNvSpPr>
          <p:nvPr/>
        </p:nvSpPr>
        <p:spPr bwMode="gray">
          <a:xfrm>
            <a:off x="-1588" y="6413500"/>
            <a:ext cx="4205288" cy="444500"/>
          </a:xfrm>
          <a:custGeom>
            <a:avLst/>
            <a:gdLst/>
            <a:ahLst/>
            <a:cxnLst>
              <a:cxn ang="0">
                <a:pos x="2649" y="280"/>
              </a:cxn>
              <a:cxn ang="0">
                <a:pos x="1337" y="184"/>
              </a:cxn>
              <a:cxn ang="0">
                <a:pos x="1" y="0"/>
              </a:cxn>
              <a:cxn ang="0">
                <a:pos x="0" y="279"/>
              </a:cxn>
              <a:cxn ang="0">
                <a:pos x="2649" y="280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124" name="Freeform 100"/>
          <p:cNvSpPr>
            <a:spLocks/>
          </p:cNvSpPr>
          <p:nvPr/>
        </p:nvSpPr>
        <p:spPr bwMode="gray">
          <a:xfrm>
            <a:off x="4932363" y="6337300"/>
            <a:ext cx="4211637" cy="5207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1321" y="224"/>
              </a:cxn>
              <a:cxn ang="0">
                <a:pos x="2653" y="0"/>
              </a:cxn>
              <a:cxn ang="0">
                <a:pos x="2653" y="328"/>
              </a:cxn>
              <a:cxn ang="0">
                <a:pos x="0" y="328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126" name="Freeform 102"/>
          <p:cNvSpPr>
            <a:spLocks/>
          </p:cNvSpPr>
          <p:nvPr/>
        </p:nvSpPr>
        <p:spPr bwMode="gray">
          <a:xfrm>
            <a:off x="4978400" y="800100"/>
            <a:ext cx="41656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288" y="120"/>
              </a:cxn>
              <a:cxn ang="0">
                <a:pos x="2624" y="280"/>
              </a:cxn>
              <a:cxn ang="0">
                <a:pos x="2624" y="0"/>
              </a:cxn>
              <a:cxn ang="0">
                <a:pos x="0" y="8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127" name="Freeform 103"/>
          <p:cNvSpPr>
            <a:spLocks/>
          </p:cNvSpPr>
          <p:nvPr/>
        </p:nvSpPr>
        <p:spPr bwMode="invGray">
          <a:xfrm>
            <a:off x="0" y="0"/>
            <a:ext cx="9144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562725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934200" y="65913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756025" y="6551613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fld id="{0222B9AB-37C1-481F-AF9C-71581454A94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848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8" name="Freeform 104"/>
          <p:cNvSpPr>
            <a:spLocks/>
          </p:cNvSpPr>
          <p:nvPr/>
        </p:nvSpPr>
        <p:spPr bwMode="gray">
          <a:xfrm flipH="1">
            <a:off x="0" y="793750"/>
            <a:ext cx="3635375" cy="444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000" y="104"/>
              </a:cxn>
              <a:cxn ang="0">
                <a:pos x="2096" y="280"/>
              </a:cxn>
              <a:cxn ang="0">
                <a:pos x="2096" y="0"/>
              </a:cxn>
              <a:cxn ang="0">
                <a:pos x="0" y="16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edge/>
  </p:transition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604" y="214290"/>
            <a:ext cx="7406640" cy="17526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SISTEM KOMUNIKASI KELOMPOK</a:t>
            </a:r>
            <a:endParaRPr lang="en-US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Fasilitas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err="1" smtClean="0"/>
              <a:t>Prestasi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yang </a:t>
            </a:r>
            <a:r>
              <a:rPr lang="en-US" dirty="0" err="1" smtClean="0"/>
              <a:t>meningkat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disaksikan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Allport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fasilitas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. </a:t>
            </a:r>
            <a:r>
              <a:rPr lang="en-US" dirty="0" err="1" smtClean="0"/>
              <a:t>Fasilitasi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kelancaran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ditonton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.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terasa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1924, Floyd </a:t>
            </a:r>
            <a:r>
              <a:rPr lang="en-US" dirty="0" err="1" smtClean="0"/>
              <a:t>Allport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fasilitas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memudahkan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. </a:t>
            </a:r>
            <a:r>
              <a:rPr lang="en-US" dirty="0" err="1" smtClean="0"/>
              <a:t>Kehadiran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fasilitatif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keterampilan</a:t>
            </a:r>
            <a:r>
              <a:rPr lang="en-US" dirty="0" smtClean="0"/>
              <a:t> yang </a:t>
            </a:r>
            <a:r>
              <a:rPr lang="en-US" dirty="0" err="1" smtClean="0"/>
              <a:t>sederhana</a:t>
            </a:r>
            <a:r>
              <a:rPr lang="en-US" dirty="0" smtClean="0"/>
              <a:t>, </a:t>
            </a:r>
            <a:r>
              <a:rPr lang="en-US" dirty="0" err="1" smtClean="0"/>
              <a:t>sebaliknya</a:t>
            </a:r>
            <a:r>
              <a:rPr lang="en-US" dirty="0" smtClean="0"/>
              <a:t>,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mempersukar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berkenaan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nalar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b="1" dirty="0" err="1" smtClean="0"/>
              <a:t>Polarisasi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857232"/>
            <a:ext cx="8183880" cy="557216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err="1" smtClean="0"/>
              <a:t>Polarisasi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ahli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porsi</a:t>
            </a:r>
            <a:r>
              <a:rPr lang="en-US" dirty="0" smtClean="0"/>
              <a:t> </a:t>
            </a:r>
            <a:r>
              <a:rPr lang="en-US" dirty="0" err="1" smtClean="0"/>
              <a:t>argumentasi</a:t>
            </a:r>
            <a:r>
              <a:rPr lang="en-US" dirty="0" smtClean="0"/>
              <a:t> yang </a:t>
            </a:r>
            <a:r>
              <a:rPr lang="en-US" dirty="0" err="1" smtClean="0"/>
              <a:t>menyokong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proporsi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konservatif</a:t>
            </a:r>
            <a:r>
              <a:rPr lang="en-US" dirty="0" smtClean="0"/>
              <a:t>,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kelompokpun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konservatif</a:t>
            </a:r>
            <a:r>
              <a:rPr lang="en-US" dirty="0" smtClean="0"/>
              <a:t>. Dan </a:t>
            </a:r>
            <a:r>
              <a:rPr lang="en-US" dirty="0" err="1" smtClean="0"/>
              <a:t>begitu</a:t>
            </a:r>
            <a:r>
              <a:rPr lang="en-US" dirty="0" smtClean="0"/>
              <a:t> </a:t>
            </a:r>
            <a:r>
              <a:rPr lang="en-US" dirty="0" err="1" smtClean="0"/>
              <a:t>sebaliknya</a:t>
            </a:r>
            <a:r>
              <a:rPr lang="en-US" dirty="0" smtClean="0"/>
              <a:t> (</a:t>
            </a:r>
            <a:r>
              <a:rPr lang="en-US" dirty="0" err="1" smtClean="0"/>
              <a:t>Ebbesen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Bowers, 1974) . </a:t>
            </a:r>
            <a:r>
              <a:rPr lang="en-US" dirty="0" err="1" smtClean="0"/>
              <a:t>polarisasi</a:t>
            </a:r>
            <a:r>
              <a:rPr lang="en-US" dirty="0" smtClean="0"/>
              <a:t>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implikasi</a:t>
            </a:r>
            <a:r>
              <a:rPr lang="en-US" dirty="0" smtClean="0"/>
              <a:t> yang </a:t>
            </a:r>
            <a:r>
              <a:rPr lang="en-US" dirty="0" err="1" smtClean="0"/>
              <a:t>negatif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(</a:t>
            </a:r>
            <a:r>
              <a:rPr lang="en-US" dirty="0" err="1" smtClean="0"/>
              <a:t>Pertama</a:t>
            </a:r>
            <a:r>
              <a:rPr lang="en-US" dirty="0" smtClean="0"/>
              <a:t>) </a:t>
            </a:r>
            <a:r>
              <a:rPr lang="en-US" dirty="0" err="1" smtClean="0"/>
              <a:t>kecendrungan</a:t>
            </a:r>
            <a:r>
              <a:rPr lang="en-US" dirty="0" smtClean="0"/>
              <a:t> </a:t>
            </a:r>
            <a:r>
              <a:rPr lang="en-US" dirty="0" err="1" smtClean="0"/>
              <a:t>kearah</a:t>
            </a:r>
            <a:r>
              <a:rPr lang="en-US" dirty="0" smtClean="0"/>
              <a:t> </a:t>
            </a:r>
            <a:r>
              <a:rPr lang="en-US" dirty="0" err="1" smtClean="0"/>
              <a:t>ekstrimisme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nyata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makin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berbuat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. </a:t>
            </a:r>
          </a:p>
          <a:p>
            <a:pPr algn="just"/>
            <a:r>
              <a:rPr lang="en-US" dirty="0" err="1" smtClean="0"/>
              <a:t>Produktifitas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Irving Janis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i="1" dirty="0" smtClean="0"/>
              <a:t>Groupthink</a:t>
            </a:r>
            <a:r>
              <a:rPr lang="en-US" dirty="0" smtClean="0"/>
              <a:t>. Groupthink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kohesif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anggota-anggota</a:t>
            </a:r>
            <a:r>
              <a:rPr lang="en-US" dirty="0" smtClean="0"/>
              <a:t> </a:t>
            </a:r>
            <a:r>
              <a:rPr lang="en-US" dirty="0" err="1" smtClean="0"/>
              <a:t>berusaha</a:t>
            </a:r>
            <a:r>
              <a:rPr lang="en-US" dirty="0" smtClean="0"/>
              <a:t> </a:t>
            </a:r>
            <a:r>
              <a:rPr lang="en-US" dirty="0" err="1" smtClean="0"/>
              <a:t>mempertahankan</a:t>
            </a:r>
            <a:r>
              <a:rPr lang="en-US" dirty="0" smtClean="0"/>
              <a:t> </a:t>
            </a:r>
            <a:r>
              <a:rPr lang="en-US" dirty="0" err="1" smtClean="0"/>
              <a:t>konsesus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kritisnya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POLARISASI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(</a:t>
            </a:r>
            <a:r>
              <a:rPr lang="en-US" dirty="0" err="1" smtClean="0"/>
              <a:t>Kedua</a:t>
            </a:r>
            <a:r>
              <a:rPr lang="en-US" dirty="0" smtClean="0"/>
              <a:t>) </a:t>
            </a:r>
            <a:r>
              <a:rPr lang="en-US" dirty="0" err="1" smtClean="0"/>
              <a:t>polarisasi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mendorong</a:t>
            </a:r>
            <a:r>
              <a:rPr lang="en-US" dirty="0" smtClean="0"/>
              <a:t> </a:t>
            </a:r>
            <a:r>
              <a:rPr lang="en-US" dirty="0" err="1" smtClean="0"/>
              <a:t>ekstrimisme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gerakan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.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 err="1" smtClean="0"/>
              <a:t>anggota-anggota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pandangan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.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berdiskusi</a:t>
            </a:r>
            <a:r>
              <a:rPr lang="en-US" dirty="0" smtClean="0"/>
              <a:t>, </a:t>
            </a:r>
            <a:r>
              <a:rPr lang="en-US" dirty="0" err="1" smtClean="0"/>
              <a:t>pandangan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makin</a:t>
            </a:r>
            <a:r>
              <a:rPr lang="en-US" dirty="0" smtClean="0"/>
              <a:t> </a:t>
            </a:r>
            <a:r>
              <a:rPr lang="en-US" dirty="0" err="1" smtClean="0"/>
              <a:t>dipertegas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makin</a:t>
            </a:r>
            <a:r>
              <a:rPr lang="en-US" dirty="0" smtClean="0"/>
              <a:t> </a:t>
            </a:r>
            <a:r>
              <a:rPr lang="en-US" dirty="0" err="1" smtClean="0"/>
              <a:t>yakin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kebenarannya</a:t>
            </a:r>
            <a:r>
              <a:rPr lang="en-US" dirty="0" smtClean="0"/>
              <a:t>. </a:t>
            </a:r>
            <a:r>
              <a:rPr lang="en-US" dirty="0" err="1" smtClean="0"/>
              <a:t>Keyakinan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disusul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merasa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(</a:t>
            </a:r>
            <a:r>
              <a:rPr lang="en-US" i="1" dirty="0" smtClean="0"/>
              <a:t>self-righteousness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menyalahkan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lain. </a:t>
            </a:r>
            <a:r>
              <a:rPr lang="en-US" dirty="0" err="1" smtClean="0"/>
              <a:t>Proses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saingannya</a:t>
            </a:r>
            <a:r>
              <a:rPr lang="en-US" dirty="0" smtClean="0"/>
              <a:t>. </a:t>
            </a:r>
            <a:r>
              <a:rPr lang="en-US" dirty="0" err="1" smtClean="0"/>
              <a:t>Terjadilah</a:t>
            </a:r>
            <a:r>
              <a:rPr lang="en-US" dirty="0" smtClean="0"/>
              <a:t> </a:t>
            </a:r>
            <a:r>
              <a:rPr lang="en-US" dirty="0" err="1" smtClean="0"/>
              <a:t>polarisasi</a:t>
            </a:r>
            <a:r>
              <a:rPr lang="en-US" dirty="0" smtClean="0"/>
              <a:t> yang </a:t>
            </a:r>
            <a:r>
              <a:rPr lang="en-US" dirty="0" err="1" smtClean="0"/>
              <a:t>menakutkan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(Myers </a:t>
            </a:r>
            <a:r>
              <a:rPr lang="en-US" dirty="0" err="1" smtClean="0"/>
              <a:t>dan</a:t>
            </a:r>
            <a:r>
              <a:rPr lang="en-US" dirty="0" smtClean="0"/>
              <a:t> Bishop,1970).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500042"/>
            <a:ext cx="7498080" cy="5605482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, </a:t>
            </a:r>
            <a:r>
              <a:rPr lang="en-US" dirty="0" err="1" smtClean="0"/>
              <a:t>berfungsi</a:t>
            </a:r>
            <a:r>
              <a:rPr lang="en-US" dirty="0" smtClean="0"/>
              <a:t> :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identitas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en-US" dirty="0" err="1" smtClean="0"/>
              <a:t>Memberikan</a:t>
            </a:r>
            <a:r>
              <a:rPr lang="en-US" dirty="0" smtClean="0"/>
              <a:t> rasa </a:t>
            </a:r>
            <a:r>
              <a:rPr lang="en-US" dirty="0" err="1" smtClean="0"/>
              <a:t>kebersamaan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kekohesifan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TAHAPAN PERKEMBANGAN KELOMPOK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71546"/>
            <a:ext cx="8183880" cy="5214974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endParaRPr lang="en-US" dirty="0" smtClean="0"/>
          </a:p>
          <a:p>
            <a:pPr algn="just"/>
            <a:r>
              <a:rPr lang="en-US" sz="4200" dirty="0" smtClean="0"/>
              <a:t>1.Orientasi, </a:t>
            </a:r>
            <a:r>
              <a:rPr lang="en-US" sz="4200" dirty="0" err="1" smtClean="0"/>
              <a:t>pada</a:t>
            </a:r>
            <a:r>
              <a:rPr lang="en-US" sz="4200" dirty="0" smtClean="0"/>
              <a:t> </a:t>
            </a:r>
            <a:r>
              <a:rPr lang="en-US" sz="4200" dirty="0" err="1" smtClean="0"/>
              <a:t>tahapan</a:t>
            </a:r>
            <a:r>
              <a:rPr lang="en-US" sz="4200" dirty="0" smtClean="0"/>
              <a:t> </a:t>
            </a:r>
            <a:r>
              <a:rPr lang="en-US" sz="4200" dirty="0" err="1" smtClean="0"/>
              <a:t>ini</a:t>
            </a:r>
            <a:r>
              <a:rPr lang="en-US" sz="4200" dirty="0" smtClean="0"/>
              <a:t> </a:t>
            </a:r>
            <a:r>
              <a:rPr lang="en-US" sz="4200" dirty="0" err="1" smtClean="0"/>
              <a:t>seorang</a:t>
            </a:r>
            <a:r>
              <a:rPr lang="en-US" sz="4200" dirty="0" smtClean="0"/>
              <a:t> </a:t>
            </a:r>
            <a:r>
              <a:rPr lang="en-US" sz="4200" dirty="0" err="1" smtClean="0"/>
              <a:t>individu</a:t>
            </a:r>
            <a:r>
              <a:rPr lang="en-US" sz="4200" dirty="0" smtClean="0"/>
              <a:t> </a:t>
            </a:r>
            <a:r>
              <a:rPr lang="en-US" sz="4200" dirty="0" err="1" smtClean="0"/>
              <a:t>akan</a:t>
            </a:r>
            <a:r>
              <a:rPr lang="en-US" sz="4200" dirty="0" smtClean="0"/>
              <a:t> </a:t>
            </a:r>
            <a:r>
              <a:rPr lang="en-US" sz="4200" dirty="0" err="1" smtClean="0"/>
              <a:t>berusaha</a:t>
            </a:r>
            <a:r>
              <a:rPr lang="en-US" sz="4200" dirty="0" smtClean="0"/>
              <a:t> </a:t>
            </a:r>
            <a:r>
              <a:rPr lang="en-US" sz="4200" dirty="0" err="1" smtClean="0"/>
              <a:t>untuk</a:t>
            </a:r>
            <a:r>
              <a:rPr lang="en-US" sz="4200" dirty="0" smtClean="0"/>
              <a:t> </a:t>
            </a:r>
            <a:r>
              <a:rPr lang="en-US" sz="4200" dirty="0" err="1" smtClean="0"/>
              <a:t>saling</a:t>
            </a:r>
            <a:r>
              <a:rPr lang="en-US" sz="4200" dirty="0" smtClean="0"/>
              <a:t> </a:t>
            </a:r>
            <a:r>
              <a:rPr lang="en-US" sz="4200" dirty="0" err="1" smtClean="0"/>
              <a:t>mengenal</a:t>
            </a:r>
            <a:r>
              <a:rPr lang="en-US" sz="4200" dirty="0" smtClean="0"/>
              <a:t>, </a:t>
            </a:r>
            <a:r>
              <a:rPr lang="en-US" sz="4200" dirty="0" err="1" smtClean="0"/>
              <a:t>saling</a:t>
            </a:r>
            <a:r>
              <a:rPr lang="en-US" sz="4200" dirty="0" smtClean="0"/>
              <a:t> </a:t>
            </a:r>
            <a:r>
              <a:rPr lang="en-US" sz="4200" dirty="0" err="1" smtClean="0"/>
              <a:t>menangkap</a:t>
            </a:r>
            <a:r>
              <a:rPr lang="en-US" sz="4200" dirty="0" smtClean="0"/>
              <a:t> </a:t>
            </a:r>
            <a:r>
              <a:rPr lang="en-US" sz="4200" dirty="0" err="1" smtClean="0"/>
              <a:t>perasaan</a:t>
            </a:r>
            <a:r>
              <a:rPr lang="en-US" sz="4200" dirty="0" smtClean="0"/>
              <a:t> </a:t>
            </a:r>
            <a:r>
              <a:rPr lang="en-US" sz="4200" dirty="0" err="1" smtClean="0"/>
              <a:t>anggota</a:t>
            </a:r>
            <a:r>
              <a:rPr lang="en-US" sz="4200" dirty="0" smtClean="0"/>
              <a:t> </a:t>
            </a:r>
            <a:r>
              <a:rPr lang="en-US" sz="4200" dirty="0" err="1" smtClean="0"/>
              <a:t>kelompoknya</a:t>
            </a:r>
            <a:r>
              <a:rPr lang="en-US" sz="4200" dirty="0" smtClean="0"/>
              <a:t>, </a:t>
            </a:r>
            <a:r>
              <a:rPr lang="en-US" sz="4200" dirty="0" err="1" smtClean="0"/>
              <a:t>dan</a:t>
            </a:r>
            <a:r>
              <a:rPr lang="en-US" sz="4200" dirty="0" smtClean="0"/>
              <a:t> </a:t>
            </a:r>
            <a:r>
              <a:rPr lang="en-US" sz="4200" dirty="0" err="1" smtClean="0"/>
              <a:t>mencoba</a:t>
            </a:r>
            <a:r>
              <a:rPr lang="en-US" sz="4200" dirty="0" smtClean="0"/>
              <a:t> </a:t>
            </a:r>
            <a:r>
              <a:rPr lang="en-US" sz="4200" dirty="0" err="1" smtClean="0"/>
              <a:t>menemukan</a:t>
            </a:r>
            <a:r>
              <a:rPr lang="en-US" sz="4200" dirty="0" smtClean="0"/>
              <a:t> </a:t>
            </a:r>
            <a:r>
              <a:rPr lang="en-US" sz="4200" dirty="0" err="1" smtClean="0"/>
              <a:t>peranan</a:t>
            </a:r>
            <a:r>
              <a:rPr lang="en-US" sz="4200" dirty="0" smtClean="0"/>
              <a:t> </a:t>
            </a:r>
            <a:r>
              <a:rPr lang="en-US" sz="4200" dirty="0" err="1" smtClean="0"/>
              <a:t>dan</a:t>
            </a:r>
            <a:r>
              <a:rPr lang="en-US" sz="4200" dirty="0" smtClean="0"/>
              <a:t> status. </a:t>
            </a:r>
            <a:r>
              <a:rPr lang="en-US" sz="4200" dirty="0" err="1" smtClean="0"/>
              <a:t>Dalam</a:t>
            </a:r>
            <a:r>
              <a:rPr lang="en-US" sz="4200" dirty="0" smtClean="0"/>
              <a:t> </a:t>
            </a:r>
            <a:r>
              <a:rPr lang="en-US" sz="4200" dirty="0" err="1" smtClean="0"/>
              <a:t>tahapan</a:t>
            </a:r>
            <a:r>
              <a:rPr lang="en-US" sz="4200" dirty="0" smtClean="0"/>
              <a:t> </a:t>
            </a:r>
            <a:r>
              <a:rPr lang="en-US" sz="4200" dirty="0" err="1" smtClean="0"/>
              <a:t>ini</a:t>
            </a:r>
            <a:r>
              <a:rPr lang="en-US" sz="4200" dirty="0" smtClean="0"/>
              <a:t> </a:t>
            </a:r>
            <a:r>
              <a:rPr lang="en-US" sz="4200" dirty="0" err="1" smtClean="0"/>
              <a:t>akan</a:t>
            </a:r>
            <a:r>
              <a:rPr lang="en-US" sz="4200" dirty="0" smtClean="0"/>
              <a:t> </a:t>
            </a:r>
            <a:r>
              <a:rPr lang="en-US" sz="4200" dirty="0" err="1" smtClean="0"/>
              <a:t>ada</a:t>
            </a:r>
            <a:r>
              <a:rPr lang="en-US" sz="4200" dirty="0" smtClean="0"/>
              <a:t> </a:t>
            </a:r>
            <a:r>
              <a:rPr lang="en-US" sz="4200" dirty="0" err="1" smtClean="0"/>
              <a:t>kecenderungan</a:t>
            </a:r>
            <a:r>
              <a:rPr lang="en-US" sz="4200" dirty="0" smtClean="0"/>
              <a:t> </a:t>
            </a:r>
            <a:r>
              <a:rPr lang="en-US" sz="4200" dirty="0" err="1" smtClean="0"/>
              <a:t>perbedaan</a:t>
            </a:r>
            <a:r>
              <a:rPr lang="en-US" sz="4200" dirty="0" smtClean="0"/>
              <a:t> </a:t>
            </a:r>
            <a:r>
              <a:rPr lang="en-US" sz="4200" dirty="0" err="1" smtClean="0"/>
              <a:t>pendapat</a:t>
            </a:r>
            <a:r>
              <a:rPr lang="en-US" sz="4200" dirty="0" smtClean="0"/>
              <a:t>. </a:t>
            </a:r>
          </a:p>
          <a:p>
            <a:pPr algn="just"/>
            <a:r>
              <a:rPr lang="en-US" sz="4200" dirty="0" smtClean="0"/>
              <a:t>2.Konflik, </a:t>
            </a:r>
            <a:r>
              <a:rPr lang="en-US" sz="4200" dirty="0" err="1" smtClean="0"/>
              <a:t>tahapan</a:t>
            </a:r>
            <a:r>
              <a:rPr lang="en-US" sz="4200" dirty="0" smtClean="0"/>
              <a:t> </a:t>
            </a:r>
            <a:r>
              <a:rPr lang="en-US" sz="4200" dirty="0" err="1" smtClean="0"/>
              <a:t>ini</a:t>
            </a:r>
            <a:r>
              <a:rPr lang="en-US" sz="4200" dirty="0" smtClean="0"/>
              <a:t> </a:t>
            </a:r>
            <a:r>
              <a:rPr lang="en-US" sz="4200" dirty="0" err="1" smtClean="0"/>
              <a:t>merupakan</a:t>
            </a:r>
            <a:r>
              <a:rPr lang="en-US" sz="4200" dirty="0" smtClean="0"/>
              <a:t> </a:t>
            </a:r>
            <a:r>
              <a:rPr lang="en-US" sz="4200" dirty="0" err="1" smtClean="0"/>
              <a:t>tindak</a:t>
            </a:r>
            <a:r>
              <a:rPr lang="en-US" sz="4200" dirty="0" smtClean="0"/>
              <a:t> </a:t>
            </a:r>
            <a:r>
              <a:rPr lang="en-US" sz="4200" dirty="0" err="1" smtClean="0"/>
              <a:t>lanjut</a:t>
            </a:r>
            <a:r>
              <a:rPr lang="en-US" sz="4200" dirty="0" smtClean="0"/>
              <a:t> </a:t>
            </a:r>
            <a:r>
              <a:rPr lang="en-US" sz="4200" dirty="0" err="1" smtClean="0"/>
              <a:t>dari</a:t>
            </a:r>
            <a:r>
              <a:rPr lang="en-US" sz="4200" dirty="0" smtClean="0"/>
              <a:t> </a:t>
            </a:r>
            <a:r>
              <a:rPr lang="en-US" sz="4200" dirty="0" err="1" smtClean="0"/>
              <a:t>adanya</a:t>
            </a:r>
            <a:r>
              <a:rPr lang="en-US" sz="4200" dirty="0" smtClean="0"/>
              <a:t> </a:t>
            </a:r>
            <a:r>
              <a:rPr lang="en-US" sz="4200" dirty="0" err="1" smtClean="0"/>
              <a:t>perbedaan</a:t>
            </a:r>
            <a:r>
              <a:rPr lang="en-US" sz="4200" dirty="0" smtClean="0"/>
              <a:t> </a:t>
            </a:r>
            <a:r>
              <a:rPr lang="en-US" sz="4200" dirty="0" err="1" smtClean="0"/>
              <a:t>pendapat</a:t>
            </a:r>
            <a:r>
              <a:rPr lang="en-US" sz="4200" dirty="0" smtClean="0"/>
              <a:t> </a:t>
            </a:r>
            <a:r>
              <a:rPr lang="en-US" sz="4200" dirty="0" err="1" smtClean="0"/>
              <a:t>pada</a:t>
            </a:r>
            <a:r>
              <a:rPr lang="en-US" sz="4200" dirty="0" smtClean="0"/>
              <a:t> </a:t>
            </a:r>
            <a:r>
              <a:rPr lang="en-US" sz="4200" dirty="0" err="1" smtClean="0"/>
              <a:t>tahap</a:t>
            </a:r>
            <a:r>
              <a:rPr lang="en-US" sz="4200" dirty="0" smtClean="0"/>
              <a:t> </a:t>
            </a:r>
            <a:r>
              <a:rPr lang="en-US" sz="4200" dirty="0" err="1" smtClean="0"/>
              <a:t>pertama</a:t>
            </a:r>
            <a:r>
              <a:rPr lang="en-US" sz="4200" dirty="0" smtClean="0"/>
              <a:t>. </a:t>
            </a:r>
            <a:r>
              <a:rPr lang="en-US" sz="4200" dirty="0" err="1" smtClean="0"/>
              <a:t>Dalam</a:t>
            </a:r>
            <a:r>
              <a:rPr lang="en-US" sz="4200" dirty="0" smtClean="0"/>
              <a:t> </a:t>
            </a:r>
            <a:r>
              <a:rPr lang="en-US" sz="4200" dirty="0" err="1" smtClean="0"/>
              <a:t>situasi</a:t>
            </a:r>
            <a:r>
              <a:rPr lang="en-US" sz="4200" dirty="0" smtClean="0"/>
              <a:t> </a:t>
            </a:r>
            <a:r>
              <a:rPr lang="en-US" sz="4200" dirty="0" err="1" smtClean="0"/>
              <a:t>ini</a:t>
            </a:r>
            <a:r>
              <a:rPr lang="en-US" sz="4200" dirty="0" smtClean="0"/>
              <a:t> </a:t>
            </a:r>
            <a:r>
              <a:rPr lang="en-US" sz="4200" dirty="0" err="1" smtClean="0"/>
              <a:t>terdapat</a:t>
            </a:r>
            <a:r>
              <a:rPr lang="en-US" sz="4200" dirty="0" smtClean="0"/>
              <a:t> </a:t>
            </a:r>
            <a:r>
              <a:rPr lang="en-US" sz="4200" dirty="0" err="1" smtClean="0"/>
              <a:t>peningkatan</a:t>
            </a:r>
            <a:r>
              <a:rPr lang="en-US" sz="4200" dirty="0" smtClean="0"/>
              <a:t> </a:t>
            </a:r>
            <a:r>
              <a:rPr lang="en-US" sz="4200" dirty="0" err="1" smtClean="0"/>
              <a:t>perbedaan</a:t>
            </a:r>
            <a:r>
              <a:rPr lang="en-US" sz="4200" dirty="0" smtClean="0"/>
              <a:t> </a:t>
            </a:r>
            <a:r>
              <a:rPr lang="en-US" sz="4200" dirty="0" err="1" smtClean="0"/>
              <a:t>antara</a:t>
            </a:r>
            <a:r>
              <a:rPr lang="en-US" sz="4200" dirty="0" smtClean="0"/>
              <a:t> </a:t>
            </a:r>
            <a:r>
              <a:rPr lang="en-US" sz="4200" dirty="0" err="1" smtClean="0"/>
              <a:t>satu</a:t>
            </a:r>
            <a:r>
              <a:rPr lang="en-US" sz="4200" dirty="0" smtClean="0"/>
              <a:t> </a:t>
            </a:r>
            <a:r>
              <a:rPr lang="en-US" sz="4200" dirty="0" err="1" smtClean="0"/>
              <a:t>individu</a:t>
            </a:r>
            <a:r>
              <a:rPr lang="en-US" sz="4200" dirty="0" smtClean="0"/>
              <a:t> </a:t>
            </a:r>
            <a:r>
              <a:rPr lang="en-US" sz="4200" dirty="0" err="1" smtClean="0"/>
              <a:t>dengan</a:t>
            </a:r>
            <a:r>
              <a:rPr lang="en-US" sz="4200" dirty="0" smtClean="0"/>
              <a:t> </a:t>
            </a:r>
            <a:r>
              <a:rPr lang="en-US" sz="4200" dirty="0" err="1" smtClean="0"/>
              <a:t>anggota</a:t>
            </a:r>
            <a:r>
              <a:rPr lang="en-US" sz="4200" dirty="0" smtClean="0"/>
              <a:t> </a:t>
            </a:r>
            <a:r>
              <a:rPr lang="en-US" sz="4200" dirty="0" err="1" smtClean="0"/>
              <a:t>kelompok</a:t>
            </a:r>
            <a:r>
              <a:rPr lang="en-US" sz="4200" dirty="0" smtClean="0"/>
              <a:t> </a:t>
            </a:r>
            <a:r>
              <a:rPr lang="en-US" sz="4200" dirty="0" err="1" smtClean="0"/>
              <a:t>lainnya</a:t>
            </a:r>
            <a:r>
              <a:rPr lang="en-US" sz="4200" dirty="0" smtClean="0"/>
              <a:t>, </a:t>
            </a:r>
            <a:r>
              <a:rPr lang="en-US" sz="4200" dirty="0" err="1" smtClean="0"/>
              <a:t>setiap</a:t>
            </a:r>
            <a:r>
              <a:rPr lang="en-US" sz="4200" dirty="0" smtClean="0"/>
              <a:t> </a:t>
            </a:r>
            <a:r>
              <a:rPr lang="en-US" sz="4200" dirty="0" err="1" smtClean="0"/>
              <a:t>individu</a:t>
            </a:r>
            <a:r>
              <a:rPr lang="en-US" sz="4200" dirty="0" smtClean="0"/>
              <a:t> </a:t>
            </a:r>
            <a:r>
              <a:rPr lang="en-US" sz="4200" dirty="0" err="1" smtClean="0"/>
              <a:t>berusaha</a:t>
            </a:r>
            <a:r>
              <a:rPr lang="en-US" sz="4200" dirty="0" smtClean="0"/>
              <a:t> </a:t>
            </a:r>
            <a:r>
              <a:rPr lang="en-US" sz="4200" dirty="0" err="1" smtClean="0"/>
              <a:t>mempertahankan</a:t>
            </a:r>
            <a:r>
              <a:rPr lang="en-US" sz="4200" dirty="0" smtClean="0"/>
              <a:t> </a:t>
            </a:r>
            <a:r>
              <a:rPr lang="en-US" sz="4200" dirty="0" err="1" smtClean="0"/>
              <a:t>apa</a:t>
            </a:r>
            <a:r>
              <a:rPr lang="en-US" sz="4200" dirty="0" smtClean="0"/>
              <a:t> yang </a:t>
            </a:r>
            <a:r>
              <a:rPr lang="en-US" sz="4200" dirty="0" err="1" smtClean="0"/>
              <a:t>ia</a:t>
            </a:r>
            <a:r>
              <a:rPr lang="en-US" sz="4200" dirty="0" smtClean="0"/>
              <a:t> </a:t>
            </a:r>
            <a:r>
              <a:rPr lang="en-US" sz="4200" dirty="0" err="1" smtClean="0"/>
              <a:t>inginkan</a:t>
            </a:r>
            <a:r>
              <a:rPr lang="en-US" sz="4200" dirty="0" smtClean="0"/>
              <a:t>. </a:t>
            </a:r>
          </a:p>
          <a:p>
            <a:pPr algn="just"/>
            <a:r>
              <a:rPr lang="en-US" sz="4200" dirty="0" smtClean="0"/>
              <a:t>3.Pemunculan, </a:t>
            </a:r>
            <a:r>
              <a:rPr lang="en-US" sz="4200" dirty="0" err="1" smtClean="0"/>
              <a:t>pada</a:t>
            </a:r>
            <a:r>
              <a:rPr lang="en-US" sz="4200" dirty="0" smtClean="0"/>
              <a:t> </a:t>
            </a:r>
            <a:r>
              <a:rPr lang="en-US" sz="4200" dirty="0" err="1" smtClean="0"/>
              <a:t>tahap</a:t>
            </a:r>
            <a:r>
              <a:rPr lang="en-US" sz="4200" dirty="0" smtClean="0"/>
              <a:t> </a:t>
            </a:r>
            <a:r>
              <a:rPr lang="en-US" sz="4200" dirty="0" err="1" smtClean="0"/>
              <a:t>ini</a:t>
            </a:r>
            <a:r>
              <a:rPr lang="en-US" sz="4200" dirty="0" smtClean="0"/>
              <a:t> </a:t>
            </a:r>
            <a:r>
              <a:rPr lang="en-US" sz="4200" dirty="0" err="1" smtClean="0"/>
              <a:t>setiap</a:t>
            </a:r>
            <a:r>
              <a:rPr lang="en-US" sz="4200" dirty="0" smtClean="0"/>
              <a:t> </a:t>
            </a:r>
            <a:r>
              <a:rPr lang="en-US" sz="4200" dirty="0" err="1" smtClean="0"/>
              <a:t>individu</a:t>
            </a:r>
            <a:r>
              <a:rPr lang="en-US" sz="4200" dirty="0" smtClean="0"/>
              <a:t> </a:t>
            </a:r>
            <a:r>
              <a:rPr lang="en-US" sz="4200" dirty="0" err="1" smtClean="0"/>
              <a:t>berusaha</a:t>
            </a:r>
            <a:r>
              <a:rPr lang="en-US" sz="4200" dirty="0" smtClean="0"/>
              <a:t> </a:t>
            </a:r>
            <a:r>
              <a:rPr lang="en-US" sz="4200" dirty="0" err="1" smtClean="0"/>
              <a:t>untuk</a:t>
            </a:r>
            <a:r>
              <a:rPr lang="en-US" sz="4200" dirty="0" smtClean="0"/>
              <a:t> </a:t>
            </a:r>
            <a:r>
              <a:rPr lang="en-US" sz="4200" dirty="0" err="1" smtClean="0"/>
              <a:t>mengurangi</a:t>
            </a:r>
            <a:r>
              <a:rPr lang="en-US" sz="4200" dirty="0" smtClean="0"/>
              <a:t> </a:t>
            </a:r>
            <a:r>
              <a:rPr lang="en-US" sz="4200" dirty="0" err="1" smtClean="0"/>
              <a:t>tingkat</a:t>
            </a:r>
            <a:r>
              <a:rPr lang="en-US" sz="4200" dirty="0" smtClean="0"/>
              <a:t> </a:t>
            </a:r>
            <a:r>
              <a:rPr lang="en-US" sz="4200" dirty="0" err="1" smtClean="0"/>
              <a:t>perbedaan</a:t>
            </a:r>
            <a:r>
              <a:rPr lang="en-US" sz="4200" dirty="0" smtClean="0"/>
              <a:t> </a:t>
            </a:r>
            <a:r>
              <a:rPr lang="en-US" sz="4200" dirty="0" err="1" smtClean="0"/>
              <a:t>pendapat</a:t>
            </a:r>
            <a:r>
              <a:rPr lang="en-US" sz="4200" dirty="0" smtClean="0"/>
              <a:t>. </a:t>
            </a:r>
            <a:r>
              <a:rPr lang="en-US" sz="4200" dirty="0" err="1" smtClean="0"/>
              <a:t>Tujuannya</a:t>
            </a:r>
            <a:r>
              <a:rPr lang="en-US" sz="4200" dirty="0" smtClean="0"/>
              <a:t> </a:t>
            </a:r>
            <a:r>
              <a:rPr lang="en-US" sz="4200" dirty="0" err="1" smtClean="0"/>
              <a:t>untuk</a:t>
            </a:r>
            <a:r>
              <a:rPr lang="en-US" sz="4200" dirty="0" smtClean="0"/>
              <a:t> </a:t>
            </a:r>
            <a:r>
              <a:rPr lang="en-US" sz="4200" dirty="0" err="1" smtClean="0"/>
              <a:t>mengurangi</a:t>
            </a:r>
            <a:r>
              <a:rPr lang="en-US" sz="4200" dirty="0" smtClean="0"/>
              <a:t> </a:t>
            </a:r>
            <a:r>
              <a:rPr lang="en-US" sz="4200" dirty="0" err="1" smtClean="0"/>
              <a:t>konflik</a:t>
            </a:r>
            <a:r>
              <a:rPr lang="en-US" sz="4200" dirty="0" smtClean="0"/>
              <a:t>, </a:t>
            </a:r>
            <a:r>
              <a:rPr lang="en-US" sz="4200" dirty="0" err="1" smtClean="0"/>
              <a:t>namun</a:t>
            </a:r>
            <a:r>
              <a:rPr lang="en-US" sz="4200" dirty="0" smtClean="0"/>
              <a:t> yang </a:t>
            </a:r>
            <a:r>
              <a:rPr lang="en-US" sz="4200" dirty="0" err="1" smtClean="0"/>
              <a:t>terjadi</a:t>
            </a:r>
            <a:r>
              <a:rPr lang="en-US" sz="4200" dirty="0" smtClean="0"/>
              <a:t> </a:t>
            </a:r>
            <a:r>
              <a:rPr lang="en-US" sz="4200" dirty="0" err="1" smtClean="0"/>
              <a:t>adalah</a:t>
            </a:r>
            <a:r>
              <a:rPr lang="en-US" sz="4200" dirty="0" smtClean="0"/>
              <a:t> </a:t>
            </a:r>
            <a:r>
              <a:rPr lang="en-US" sz="4200" dirty="0" err="1" smtClean="0"/>
              <a:t>individu</a:t>
            </a:r>
            <a:r>
              <a:rPr lang="en-US" sz="4200" dirty="0" smtClean="0"/>
              <a:t> </a:t>
            </a:r>
            <a:r>
              <a:rPr lang="en-US" sz="4200" dirty="0" err="1" smtClean="0"/>
              <a:t>sudah</a:t>
            </a:r>
            <a:r>
              <a:rPr lang="en-US" sz="4200" dirty="0" smtClean="0"/>
              <a:t> </a:t>
            </a:r>
            <a:r>
              <a:rPr lang="en-US" sz="4200" dirty="0" err="1" smtClean="0"/>
              <a:t>tidak</a:t>
            </a:r>
            <a:r>
              <a:rPr lang="en-US" sz="4200" dirty="0" smtClean="0"/>
              <a:t> </a:t>
            </a:r>
            <a:r>
              <a:rPr lang="en-US" sz="4200" dirty="0" err="1" smtClean="0"/>
              <a:t>lagi</a:t>
            </a:r>
            <a:r>
              <a:rPr lang="en-US" sz="4200" dirty="0" smtClean="0"/>
              <a:t> </a:t>
            </a:r>
            <a:r>
              <a:rPr lang="en-US" sz="4200" dirty="0" err="1" smtClean="0"/>
              <a:t>memiliki</a:t>
            </a:r>
            <a:r>
              <a:rPr lang="en-US" sz="4200" dirty="0" smtClean="0"/>
              <a:t> </a:t>
            </a:r>
            <a:r>
              <a:rPr lang="en-US" sz="4200" dirty="0" err="1" smtClean="0"/>
              <a:t>kejelasan</a:t>
            </a:r>
            <a:r>
              <a:rPr lang="en-US" sz="4200" dirty="0" smtClean="0"/>
              <a:t> </a:t>
            </a:r>
            <a:r>
              <a:rPr lang="en-US" sz="4200" dirty="0" err="1" smtClean="0"/>
              <a:t>dalam</a:t>
            </a:r>
            <a:r>
              <a:rPr lang="en-US" sz="4200" dirty="0" smtClean="0"/>
              <a:t> </a:t>
            </a:r>
            <a:r>
              <a:rPr lang="en-US" sz="4200" dirty="0" err="1" smtClean="0"/>
              <a:t>menentukkan</a:t>
            </a:r>
            <a:r>
              <a:rPr lang="en-US" sz="4200" dirty="0" smtClean="0"/>
              <a:t> </a:t>
            </a:r>
            <a:r>
              <a:rPr lang="en-US" sz="4200" dirty="0" err="1" smtClean="0"/>
              <a:t>sikap</a:t>
            </a:r>
            <a:r>
              <a:rPr lang="en-US" sz="4200" dirty="0" smtClean="0"/>
              <a:t>. </a:t>
            </a:r>
          </a:p>
          <a:p>
            <a:pPr algn="just"/>
            <a:r>
              <a:rPr lang="en-US" sz="4200" dirty="0" smtClean="0"/>
              <a:t>4.Peneguhan, </a:t>
            </a:r>
            <a:r>
              <a:rPr lang="en-US" sz="4200" dirty="0" err="1" smtClean="0"/>
              <a:t>tahap</a:t>
            </a:r>
            <a:r>
              <a:rPr lang="en-US" sz="4200" dirty="0" smtClean="0"/>
              <a:t> </a:t>
            </a:r>
            <a:r>
              <a:rPr lang="en-US" sz="4200" dirty="0" err="1" smtClean="0"/>
              <a:t>akhir</a:t>
            </a:r>
            <a:r>
              <a:rPr lang="en-US" sz="4200" dirty="0" smtClean="0"/>
              <a:t> yang </a:t>
            </a:r>
            <a:r>
              <a:rPr lang="en-US" sz="4200" dirty="0" err="1" smtClean="0"/>
              <a:t>dilakukan</a:t>
            </a:r>
            <a:r>
              <a:rPr lang="en-US" sz="4200" dirty="0" smtClean="0"/>
              <a:t> </a:t>
            </a:r>
            <a:r>
              <a:rPr lang="en-US" sz="4200" dirty="0" err="1" smtClean="0"/>
              <a:t>seseorang</a:t>
            </a:r>
            <a:r>
              <a:rPr lang="en-US" sz="4200" dirty="0" smtClean="0"/>
              <a:t> </a:t>
            </a:r>
            <a:r>
              <a:rPr lang="en-US" sz="4200" dirty="0" err="1" smtClean="0"/>
              <a:t>dalam</a:t>
            </a:r>
            <a:r>
              <a:rPr lang="en-US" sz="4200" dirty="0" smtClean="0"/>
              <a:t> </a:t>
            </a:r>
            <a:r>
              <a:rPr lang="en-US" sz="4200" dirty="0" err="1" smtClean="0"/>
              <a:t>kelompoknya</a:t>
            </a:r>
            <a:r>
              <a:rPr lang="en-US" sz="4200" dirty="0" smtClean="0"/>
              <a:t> </a:t>
            </a:r>
            <a:r>
              <a:rPr lang="en-US" sz="4200" dirty="0" err="1" smtClean="0"/>
              <a:t>yaitu</a:t>
            </a:r>
            <a:r>
              <a:rPr lang="en-US" sz="4200" dirty="0" smtClean="0"/>
              <a:t> </a:t>
            </a:r>
            <a:r>
              <a:rPr lang="en-US" sz="4200" dirty="0" err="1" smtClean="0"/>
              <a:t>bagaimana</a:t>
            </a:r>
            <a:r>
              <a:rPr lang="en-US" sz="4200" dirty="0" smtClean="0"/>
              <a:t> </a:t>
            </a:r>
            <a:r>
              <a:rPr lang="en-US" sz="4200" dirty="0" err="1" smtClean="0"/>
              <a:t>para</a:t>
            </a:r>
            <a:r>
              <a:rPr lang="en-US" sz="4200" dirty="0" smtClean="0"/>
              <a:t> </a:t>
            </a:r>
            <a:r>
              <a:rPr lang="en-US" sz="4200" dirty="0" err="1" smtClean="0"/>
              <a:t>anggota</a:t>
            </a:r>
            <a:r>
              <a:rPr lang="en-US" sz="4200" dirty="0" smtClean="0"/>
              <a:t> </a:t>
            </a:r>
            <a:r>
              <a:rPr lang="en-US" sz="4200" dirty="0" err="1" smtClean="0"/>
              <a:t>memperteguh</a:t>
            </a:r>
            <a:r>
              <a:rPr lang="en-US" sz="4200" dirty="0" smtClean="0"/>
              <a:t> </a:t>
            </a:r>
            <a:r>
              <a:rPr lang="en-US" sz="4200" dirty="0" err="1" smtClean="0"/>
              <a:t>konsensus</a:t>
            </a:r>
            <a:r>
              <a:rPr lang="en-US" sz="4200" dirty="0" smtClean="0"/>
              <a:t> </a:t>
            </a:r>
            <a:r>
              <a:rPr lang="en-US" sz="4200" dirty="0" err="1" smtClean="0"/>
              <a:t>kelompok</a:t>
            </a:r>
            <a:r>
              <a:rPr lang="en-US" sz="4200" dirty="0" smtClean="0"/>
              <a:t>. </a:t>
            </a:r>
            <a:r>
              <a:rPr lang="en-US" sz="4200" dirty="0" err="1" smtClean="0"/>
              <a:t>Dalam</a:t>
            </a:r>
            <a:r>
              <a:rPr lang="en-US" sz="4200" dirty="0" smtClean="0"/>
              <a:t> </a:t>
            </a:r>
            <a:r>
              <a:rPr lang="en-US" sz="4200" dirty="0" err="1" smtClean="0"/>
              <a:t>hal</a:t>
            </a:r>
            <a:r>
              <a:rPr lang="en-US" sz="4200" dirty="0" smtClean="0"/>
              <a:t> </a:t>
            </a:r>
            <a:r>
              <a:rPr lang="en-US" sz="4200" dirty="0" err="1" smtClean="0"/>
              <a:t>ini</a:t>
            </a:r>
            <a:r>
              <a:rPr lang="en-US" sz="4200" dirty="0" smtClean="0"/>
              <a:t> </a:t>
            </a:r>
            <a:r>
              <a:rPr lang="en-US" sz="4200" dirty="0" err="1" smtClean="0"/>
              <a:t>akan</a:t>
            </a:r>
            <a:r>
              <a:rPr lang="en-US" sz="4200" dirty="0" smtClean="0"/>
              <a:t> </a:t>
            </a:r>
            <a:r>
              <a:rPr lang="en-US" sz="4200" dirty="0" err="1" smtClean="0"/>
              <a:t>ada</a:t>
            </a:r>
            <a:r>
              <a:rPr lang="en-US" sz="4200" dirty="0" smtClean="0"/>
              <a:t> saran </a:t>
            </a:r>
            <a:r>
              <a:rPr lang="en-US" sz="4200" dirty="0" err="1" smtClean="0"/>
              <a:t>bagaimana</a:t>
            </a:r>
            <a:r>
              <a:rPr lang="en-US" sz="4200" dirty="0" smtClean="0"/>
              <a:t> </a:t>
            </a:r>
            <a:r>
              <a:rPr lang="en-US" sz="4200" dirty="0" err="1" smtClean="0"/>
              <a:t>penyelesaian</a:t>
            </a:r>
            <a:r>
              <a:rPr lang="en-US" sz="4200" dirty="0" smtClean="0"/>
              <a:t> yang </a:t>
            </a:r>
            <a:r>
              <a:rPr lang="en-US" sz="4200" dirty="0" err="1" smtClean="0"/>
              <a:t>baik</a:t>
            </a:r>
            <a:r>
              <a:rPr lang="en-US" sz="4200" dirty="0" smtClean="0"/>
              <a:t> </a:t>
            </a:r>
            <a:r>
              <a:rPr lang="en-US" sz="4200" dirty="0" err="1" smtClean="0"/>
              <a:t>dan</a:t>
            </a:r>
            <a:r>
              <a:rPr lang="en-US" sz="4200" dirty="0" smtClean="0"/>
              <a:t> </a:t>
            </a:r>
            <a:r>
              <a:rPr lang="en-US" sz="4200" dirty="0" err="1" smtClean="0"/>
              <a:t>akan</a:t>
            </a:r>
            <a:r>
              <a:rPr lang="en-US" sz="4200" dirty="0" smtClean="0"/>
              <a:t> </a:t>
            </a:r>
            <a:r>
              <a:rPr lang="en-US" sz="4200" dirty="0" err="1" smtClean="0"/>
              <a:t>ada</a:t>
            </a:r>
            <a:r>
              <a:rPr lang="en-US" sz="4200" dirty="0" smtClean="0"/>
              <a:t> </a:t>
            </a:r>
            <a:r>
              <a:rPr lang="en-US" sz="4200" dirty="0" err="1" smtClean="0"/>
              <a:t>keputusan</a:t>
            </a:r>
            <a:r>
              <a:rPr lang="en-US" sz="4200" dirty="0" smtClean="0"/>
              <a:t> </a:t>
            </a:r>
            <a:r>
              <a:rPr lang="en-US" sz="4200" dirty="0" err="1" smtClean="0"/>
              <a:t>dari</a:t>
            </a:r>
            <a:r>
              <a:rPr lang="en-US" sz="4200" dirty="0" smtClean="0"/>
              <a:t> </a:t>
            </a:r>
            <a:r>
              <a:rPr lang="en-US" sz="4200" dirty="0" err="1" smtClean="0"/>
              <a:t>perbedaan</a:t>
            </a:r>
            <a:r>
              <a:rPr lang="en-US" sz="4200" dirty="0" smtClean="0"/>
              <a:t> yang </a:t>
            </a:r>
            <a:r>
              <a:rPr lang="en-US" sz="4200" dirty="0" err="1" smtClean="0"/>
              <a:t>ada</a:t>
            </a:r>
            <a:r>
              <a:rPr lang="en-US" sz="4200" dirty="0" smtClean="0"/>
              <a:t> </a:t>
            </a:r>
            <a:r>
              <a:rPr lang="en-US" sz="4200" dirty="0" err="1" smtClean="0"/>
              <a:t>pada</a:t>
            </a:r>
            <a:r>
              <a:rPr lang="en-US" sz="4200" dirty="0" smtClean="0"/>
              <a:t> </a:t>
            </a:r>
            <a:r>
              <a:rPr lang="en-US" sz="4200" dirty="0" err="1" smtClean="0"/>
              <a:t>para</a:t>
            </a:r>
            <a:r>
              <a:rPr lang="en-US" sz="4200" dirty="0" smtClean="0"/>
              <a:t> </a:t>
            </a:r>
            <a:r>
              <a:rPr lang="en-US" sz="4200" dirty="0" err="1" smtClean="0"/>
              <a:t>anggota</a:t>
            </a:r>
            <a:r>
              <a:rPr lang="en-US" sz="4200" dirty="0" smtClean="0"/>
              <a:t>. 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EFEKTIVITAS KELOMPOK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faktor-faktor</a:t>
            </a:r>
            <a:r>
              <a:rPr lang="en-US" dirty="0" smtClean="0"/>
              <a:t> </a:t>
            </a:r>
            <a:r>
              <a:rPr lang="en-US" dirty="0" err="1" smtClean="0"/>
              <a:t>keefektifan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dilacak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pPr lvl="0" algn="just"/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.</a:t>
            </a:r>
          </a:p>
          <a:p>
            <a:pPr lvl="0" algn="just"/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.</a:t>
            </a:r>
          </a:p>
          <a:p>
            <a:pPr lvl="0" algn="just"/>
            <a:r>
              <a:rPr lang="en-US" dirty="0" err="1" smtClean="0"/>
              <a:t>kohesi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.</a:t>
            </a:r>
          </a:p>
          <a:p>
            <a:pPr lvl="0" algn="just"/>
            <a:r>
              <a:rPr lang="en-US" dirty="0" err="1" smtClean="0"/>
              <a:t>kepemimpinan</a:t>
            </a:r>
            <a:r>
              <a:rPr lang="en-US" dirty="0" smtClean="0"/>
              <a:t> (</a:t>
            </a:r>
            <a:r>
              <a:rPr lang="en-US" dirty="0" err="1" smtClean="0"/>
              <a:t>Jalaluddin</a:t>
            </a:r>
            <a:r>
              <a:rPr lang="en-US" dirty="0" smtClean="0"/>
              <a:t> </a:t>
            </a:r>
            <a:r>
              <a:rPr lang="en-US" dirty="0" err="1" smtClean="0"/>
              <a:t>Rakhmat</a:t>
            </a:r>
            <a:r>
              <a:rPr lang="en-US" dirty="0" smtClean="0"/>
              <a:t>, 1994).</a:t>
            </a:r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PERANAN DALAM KELOMPOK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Peranan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endParaRPr lang="en-US" dirty="0" smtClean="0"/>
          </a:p>
          <a:p>
            <a:r>
              <a:rPr lang="en-US" dirty="0" err="1" smtClean="0"/>
              <a:t>Peranan</a:t>
            </a:r>
            <a:r>
              <a:rPr lang="en-US" dirty="0" smtClean="0"/>
              <a:t> </a:t>
            </a:r>
            <a:r>
              <a:rPr lang="en-US" dirty="0" err="1" smtClean="0"/>
              <a:t>Pemelihara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endParaRPr lang="en-US" dirty="0" smtClean="0"/>
          </a:p>
          <a:p>
            <a:r>
              <a:rPr lang="en-US" dirty="0" err="1" smtClean="0"/>
              <a:t>Peranan</a:t>
            </a:r>
            <a:r>
              <a:rPr lang="en-US" dirty="0" smtClean="0"/>
              <a:t> Individual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PROSES INTERAKSI DALAM KELOMPOK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Hubungan</a:t>
            </a:r>
            <a:r>
              <a:rPr lang="en-US" dirty="0" smtClean="0"/>
              <a:t>  </a:t>
            </a:r>
            <a:r>
              <a:rPr lang="en-US" dirty="0" err="1" smtClean="0"/>
              <a:t>sosial</a:t>
            </a:r>
            <a:r>
              <a:rPr lang="en-US" dirty="0" smtClean="0"/>
              <a:t> – </a:t>
            </a:r>
            <a:r>
              <a:rPr lang="en-US" dirty="0" err="1" smtClean="0"/>
              <a:t>emosional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TERIMA KASIH</a:t>
            </a:r>
            <a:endParaRPr lang="en-US" dirty="0"/>
          </a:p>
        </p:txBody>
      </p:sp>
      <p:pic>
        <p:nvPicPr>
          <p:cNvPr id="1026" name="Picture 2" descr="C:\Program Files\Microsoft Office\MEDIA\CAGCAT10\j0149481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500174"/>
            <a:ext cx="4143404" cy="3180180"/>
          </a:xfrm>
          <a:prstGeom prst="flowChartAlternateProcess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PENGERTIAN KELOMPOK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sekumpulan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yang </a:t>
            </a:r>
            <a:r>
              <a:rPr lang="en-US" dirty="0" err="1" smtClean="0"/>
              <a:t>berinteraksi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lain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, </a:t>
            </a:r>
            <a:r>
              <a:rPr lang="en-US" dirty="0" err="1" smtClean="0"/>
              <a:t>mengenal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memandang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(</a:t>
            </a:r>
            <a:r>
              <a:rPr lang="en-US" dirty="0" err="1" smtClean="0"/>
              <a:t>Deddy</a:t>
            </a:r>
            <a:r>
              <a:rPr lang="en-US" dirty="0" smtClean="0"/>
              <a:t> </a:t>
            </a:r>
            <a:r>
              <a:rPr lang="en-US" dirty="0" err="1" smtClean="0"/>
              <a:t>Mulyana</a:t>
            </a:r>
            <a:r>
              <a:rPr lang="en-US" dirty="0" smtClean="0"/>
              <a:t>, 2005). 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PENGERTIAN KOMUNIKASI KELOMPOK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yang </a:t>
            </a:r>
            <a:r>
              <a:rPr lang="en-US" dirty="0" err="1" smtClean="0"/>
              <a:t>berlangsung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“</a:t>
            </a:r>
            <a:r>
              <a:rPr lang="en-US" dirty="0" err="1" smtClean="0"/>
              <a:t>kecil</a:t>
            </a:r>
            <a:r>
              <a:rPr lang="en-US" dirty="0" smtClean="0"/>
              <a:t>”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rapat</a:t>
            </a:r>
            <a:r>
              <a:rPr lang="en-US" dirty="0" smtClean="0"/>
              <a:t>, </a:t>
            </a:r>
            <a:r>
              <a:rPr lang="en-US" dirty="0" err="1" smtClean="0"/>
              <a:t>pertemuan</a:t>
            </a:r>
            <a:r>
              <a:rPr lang="en-US" dirty="0" smtClean="0"/>
              <a:t>, </a:t>
            </a:r>
            <a:r>
              <a:rPr lang="en-US" dirty="0" err="1" smtClean="0"/>
              <a:t>konperensi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sebagainya</a:t>
            </a:r>
            <a:r>
              <a:rPr lang="en-US" dirty="0" smtClean="0"/>
              <a:t> (Anwar </a:t>
            </a:r>
            <a:r>
              <a:rPr lang="en-US" dirty="0" err="1" smtClean="0"/>
              <a:t>Arifin</a:t>
            </a:r>
            <a:r>
              <a:rPr lang="en-US" dirty="0" smtClean="0"/>
              <a:t>, 1984). </a:t>
            </a:r>
          </a:p>
          <a:p>
            <a:pPr algn="just"/>
            <a:r>
              <a:rPr lang="en-US" dirty="0" smtClean="0"/>
              <a:t>Michael </a:t>
            </a:r>
            <a:r>
              <a:rPr lang="en-US" dirty="0" err="1" smtClean="0"/>
              <a:t>Burgoon</a:t>
            </a:r>
            <a:r>
              <a:rPr lang="en-US" dirty="0" smtClean="0"/>
              <a:t> (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Wiryanto</a:t>
            </a:r>
            <a:r>
              <a:rPr lang="en-US" dirty="0" smtClean="0"/>
              <a:t>, 2005) </a:t>
            </a:r>
            <a:r>
              <a:rPr lang="en-US" dirty="0" err="1" smtClean="0"/>
              <a:t>mendefinisikan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tatap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berbagi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,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, </a:t>
            </a:r>
            <a:r>
              <a:rPr lang="en-US" dirty="0" err="1" smtClean="0"/>
              <a:t>pemecahan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, yang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anggota-anggotanya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mengingat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 </a:t>
            </a:r>
            <a:r>
              <a:rPr lang="en-US" dirty="0" err="1" smtClean="0"/>
              <a:t>anggota-anggota</a:t>
            </a:r>
            <a:r>
              <a:rPr lang="en-US" dirty="0" smtClean="0"/>
              <a:t> yang lain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Sebab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individu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masuk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dalam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suatu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kelompok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Menurut</a:t>
            </a:r>
            <a:r>
              <a:rPr lang="en-US" dirty="0" smtClean="0"/>
              <a:t> Gerald S. Wilson </a:t>
            </a:r>
            <a:r>
              <a:rPr lang="en-US" dirty="0" err="1" smtClean="0"/>
              <a:t>dan</a:t>
            </a:r>
            <a:r>
              <a:rPr lang="en-US" dirty="0" smtClean="0"/>
              <a:t> Michael S. Hanna, 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sebab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:</a:t>
            </a:r>
          </a:p>
          <a:p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tarik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endParaRPr lang="en-US" dirty="0" smtClean="0"/>
          </a:p>
          <a:p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tarik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endParaRPr lang="en-US" dirty="0" smtClean="0"/>
          </a:p>
          <a:p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tarik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928670"/>
            <a:ext cx="7498080" cy="52482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err="1" smtClean="0">
                <a:solidFill>
                  <a:srgbClr val="C00000"/>
                </a:solidFill>
              </a:rPr>
              <a:t>Klasifikasi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Kelompok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sekumpulan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orang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disebut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kelompok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jika</a:t>
            </a:r>
            <a:r>
              <a:rPr lang="en-US" sz="2400" dirty="0" smtClean="0">
                <a:solidFill>
                  <a:srgbClr val="C00000"/>
                </a:solidFill>
              </a:rPr>
              <a:t> :</a:t>
            </a:r>
          </a:p>
          <a:p>
            <a:r>
              <a:rPr lang="en-US" sz="2400" dirty="0" err="1" smtClean="0"/>
              <a:t>Adanya</a:t>
            </a:r>
            <a:r>
              <a:rPr lang="en-US" sz="2400" dirty="0" smtClean="0"/>
              <a:t> </a:t>
            </a:r>
            <a:r>
              <a:rPr lang="en-US" sz="2400" dirty="0" err="1" smtClean="0"/>
              <a:t>kesadaran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anggota-anggota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ikatan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sama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mempersatukan</a:t>
            </a:r>
            <a:r>
              <a:rPr lang="en-US" sz="2400" dirty="0" smtClean="0"/>
              <a:t> </a:t>
            </a:r>
            <a:r>
              <a:rPr lang="en-US" sz="2400" dirty="0" err="1" smtClean="0"/>
              <a:t>mereka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adanya</a:t>
            </a:r>
            <a:r>
              <a:rPr lang="en-US" sz="2400" dirty="0" smtClean="0"/>
              <a:t> rasa </a:t>
            </a:r>
            <a:r>
              <a:rPr lang="en-US" sz="2400" dirty="0" err="1" smtClean="0"/>
              <a:t>saling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(</a:t>
            </a:r>
            <a:r>
              <a:rPr lang="en-US" sz="2400" i="1" dirty="0" smtClean="0"/>
              <a:t>sense of belonging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tujuan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melibatkan</a:t>
            </a:r>
            <a:r>
              <a:rPr lang="en-US" sz="2400" dirty="0" smtClean="0"/>
              <a:t> </a:t>
            </a:r>
            <a:r>
              <a:rPr lang="en-US" sz="2400" dirty="0" err="1" smtClean="0"/>
              <a:t>interaksi</a:t>
            </a:r>
            <a:r>
              <a:rPr lang="en-US" sz="2400" dirty="0" smtClean="0"/>
              <a:t> </a:t>
            </a:r>
            <a:r>
              <a:rPr lang="en-US" sz="2400" dirty="0" err="1" smtClean="0"/>
              <a:t>diantara</a:t>
            </a:r>
            <a:r>
              <a:rPr lang="en-US" sz="2400" dirty="0" smtClean="0"/>
              <a:t> </a:t>
            </a:r>
            <a:r>
              <a:rPr lang="en-US" sz="2400" dirty="0" err="1" smtClean="0"/>
              <a:t>anggotanya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	</a:t>
            </a:r>
            <a:r>
              <a:rPr lang="en-US" sz="2400" dirty="0" err="1" smtClean="0">
                <a:solidFill>
                  <a:srgbClr val="C00000"/>
                </a:solidFill>
              </a:rPr>
              <a:t>Pada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umumnya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kelompok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terbentuk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dengan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tujuan</a:t>
            </a:r>
            <a:r>
              <a:rPr lang="en-US" sz="2400" dirty="0" smtClean="0">
                <a:solidFill>
                  <a:srgbClr val="C00000"/>
                </a:solidFill>
              </a:rPr>
              <a:t> :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400" dirty="0" err="1" smtClean="0"/>
              <a:t>Produktivitas</a:t>
            </a:r>
            <a:r>
              <a:rPr lang="en-US" sz="2400" dirty="0" smtClean="0"/>
              <a:t> : </a:t>
            </a:r>
            <a:r>
              <a:rPr lang="en-US" sz="2400" dirty="0" err="1" smtClean="0"/>
              <a:t>penyelesaian</a:t>
            </a:r>
            <a:r>
              <a:rPr lang="en-US" sz="2400" dirty="0" smtClean="0"/>
              <a:t> </a:t>
            </a:r>
            <a:r>
              <a:rPr lang="en-US" sz="2400" dirty="0" err="1" smtClean="0"/>
              <a:t>tujuan</a:t>
            </a:r>
            <a:endParaRPr lang="en-US" sz="2400" dirty="0" smtClean="0"/>
          </a:p>
          <a:p>
            <a:pPr marL="596646" indent="-514350">
              <a:buFont typeface="+mj-lt"/>
              <a:buAutoNum type="arabicPeriod"/>
            </a:pPr>
            <a:r>
              <a:rPr lang="en-US" sz="2400" dirty="0" smtClean="0"/>
              <a:t>Morale : </a:t>
            </a:r>
            <a:r>
              <a:rPr lang="en-US" sz="2400" dirty="0" err="1" smtClean="0"/>
              <a:t>tujuan</a:t>
            </a:r>
            <a:r>
              <a:rPr lang="en-US" sz="2400" dirty="0" smtClean="0"/>
              <a:t> </a:t>
            </a:r>
            <a:r>
              <a:rPr lang="en-US" sz="2400" dirty="0" err="1" smtClean="0"/>
              <a:t>pribadi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sosial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Klasifikasi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kelompok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214422"/>
            <a:ext cx="7498080" cy="457203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Menurut</a:t>
            </a:r>
            <a:r>
              <a:rPr lang="en-US" dirty="0" smtClean="0"/>
              <a:t> Charles Horton Cooley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err="1" smtClean="0"/>
              <a:t>Kelompok</a:t>
            </a:r>
            <a:r>
              <a:rPr lang="en-US" dirty="0" smtClean="0"/>
              <a:t> Primer : </a:t>
            </a:r>
            <a:r>
              <a:rPr lang="en-US" dirty="0" err="1" smtClean="0"/>
              <a:t>akrab</a:t>
            </a:r>
            <a:r>
              <a:rPr lang="en-US" dirty="0" smtClean="0"/>
              <a:t>, </a:t>
            </a:r>
            <a:r>
              <a:rPr lang="en-US" dirty="0" err="1" smtClean="0"/>
              <a:t>pribadi</a:t>
            </a:r>
            <a:r>
              <a:rPr lang="en-US" dirty="0" smtClean="0"/>
              <a:t>, </a:t>
            </a:r>
            <a:r>
              <a:rPr lang="en-US" dirty="0" err="1" smtClean="0"/>
              <a:t>menyentuh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Sekunder</a:t>
            </a:r>
            <a:r>
              <a:rPr lang="en-US" dirty="0" smtClean="0"/>
              <a:t> :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akrab</a:t>
            </a:r>
            <a:r>
              <a:rPr lang="en-US" dirty="0" smtClean="0"/>
              <a:t>, impersonal,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menyentuh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endParaRPr lang="en-US" dirty="0" smtClean="0"/>
          </a:p>
          <a:p>
            <a:r>
              <a:rPr lang="en-US" dirty="0" err="1" smtClean="0"/>
              <a:t>Menurut</a:t>
            </a:r>
            <a:r>
              <a:rPr lang="en-US" dirty="0" smtClean="0"/>
              <a:t> Theodore Newcomb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Keanggotaan</a:t>
            </a: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Rujukan</a:t>
            </a:r>
            <a:r>
              <a:rPr lang="en-US" dirty="0" smtClean="0"/>
              <a:t> : </a:t>
            </a:r>
            <a:r>
              <a:rPr lang="en-US" dirty="0" err="1" smtClean="0"/>
              <a:t>kelompok</a:t>
            </a:r>
            <a:r>
              <a:rPr lang="en-US" dirty="0" smtClean="0"/>
              <a:t> yang </a:t>
            </a:r>
            <a:r>
              <a:rPr lang="en-US" dirty="0" err="1" smtClean="0"/>
              <a:t>dijadikan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/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ukur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meilai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.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kompratif</a:t>
            </a:r>
            <a:r>
              <a:rPr lang="en-US" dirty="0" smtClean="0"/>
              <a:t>,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normatif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perspektif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928670"/>
            <a:ext cx="8183880" cy="525610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err="1" smtClean="0"/>
              <a:t>Menurut</a:t>
            </a:r>
            <a:r>
              <a:rPr lang="en-US" dirty="0" smtClean="0"/>
              <a:t> JF </a:t>
            </a:r>
            <a:r>
              <a:rPr lang="en-US" dirty="0" err="1" smtClean="0"/>
              <a:t>Cragan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David Wright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Deskriptif</a:t>
            </a:r>
            <a:r>
              <a:rPr lang="en-US" dirty="0" smtClean="0"/>
              <a:t> :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yang </a:t>
            </a:r>
            <a:r>
              <a:rPr lang="en-US" dirty="0" err="1" smtClean="0"/>
              <a:t>alamiah</a:t>
            </a:r>
            <a:r>
              <a:rPr lang="en-US" dirty="0" smtClean="0"/>
              <a:t>,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, </a:t>
            </a:r>
            <a:r>
              <a:rPr lang="en-US" dirty="0" err="1" smtClean="0"/>
              <a:t>katarsis</a:t>
            </a:r>
            <a:r>
              <a:rPr lang="en-US" dirty="0" smtClean="0"/>
              <a:t>, </a:t>
            </a:r>
            <a:r>
              <a:rPr lang="en-US" dirty="0" err="1" smtClean="0"/>
              <a:t>sepintas</a:t>
            </a:r>
            <a:r>
              <a:rPr lang="en-US" dirty="0" smtClean="0"/>
              <a:t>, </a:t>
            </a:r>
            <a:r>
              <a:rPr lang="en-US" dirty="0" err="1" smtClean="0"/>
              <a:t>aksi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endParaRPr lang="en-US" dirty="0" smtClean="0"/>
          </a:p>
          <a:p>
            <a:pPr marL="596646" indent="-514350" algn="just">
              <a:buFont typeface="+mj-lt"/>
              <a:buAutoNum type="arabicPeriod"/>
            </a:pP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Prespektif</a:t>
            </a:r>
            <a:r>
              <a:rPr lang="en-US" dirty="0" smtClean="0"/>
              <a:t> : </a:t>
            </a:r>
            <a:r>
              <a:rPr lang="en-US" dirty="0" err="1" smtClean="0"/>
              <a:t>proses</a:t>
            </a:r>
            <a:r>
              <a:rPr lang="en-US" dirty="0" smtClean="0"/>
              <a:t>/</a:t>
            </a:r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rasional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dilewati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tujuannya</a:t>
            </a:r>
            <a:r>
              <a:rPr lang="en-US" dirty="0" smtClean="0"/>
              <a:t>,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diskusi</a:t>
            </a:r>
            <a:r>
              <a:rPr lang="en-US" dirty="0" smtClean="0"/>
              <a:t> </a:t>
            </a:r>
            <a:r>
              <a:rPr lang="en-US" dirty="0" err="1" smtClean="0"/>
              <a:t>meja</a:t>
            </a:r>
            <a:r>
              <a:rPr lang="en-US" dirty="0" smtClean="0"/>
              <a:t> </a:t>
            </a:r>
            <a:r>
              <a:rPr lang="en-US" dirty="0" err="1" smtClean="0"/>
              <a:t>bundar</a:t>
            </a:r>
            <a:r>
              <a:rPr lang="en-US" dirty="0" smtClean="0"/>
              <a:t>, </a:t>
            </a:r>
            <a:r>
              <a:rPr lang="en-US" dirty="0" err="1" smtClean="0"/>
              <a:t>simposium</a:t>
            </a:r>
            <a:r>
              <a:rPr lang="en-US" dirty="0" smtClean="0"/>
              <a:t>, </a:t>
            </a:r>
            <a:r>
              <a:rPr lang="en-US" dirty="0" err="1" smtClean="0"/>
              <a:t>diskusi</a:t>
            </a:r>
            <a:r>
              <a:rPr lang="en-US" dirty="0" smtClean="0"/>
              <a:t> panel, forum, </a:t>
            </a:r>
            <a:r>
              <a:rPr lang="en-US" dirty="0" err="1" smtClean="0"/>
              <a:t>kolokium,prosedur</a:t>
            </a:r>
            <a:r>
              <a:rPr lang="en-US" dirty="0" smtClean="0"/>
              <a:t> </a:t>
            </a:r>
            <a:r>
              <a:rPr lang="en-US" dirty="0" err="1" smtClean="0"/>
              <a:t>parlementer</a:t>
            </a:r>
            <a:r>
              <a:rPr lang="en-US" dirty="0" smtClean="0"/>
              <a:t>.</a:t>
            </a:r>
          </a:p>
          <a:p>
            <a:pPr marL="596646" indent="-514350" algn="just"/>
            <a:r>
              <a:rPr lang="en-US" dirty="0" err="1" smtClean="0"/>
              <a:t>Ingroup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Outgroup</a:t>
            </a:r>
            <a:endParaRPr lang="en-US" dirty="0" smtClean="0"/>
          </a:p>
          <a:p>
            <a:pPr marL="596646" indent="-514350" algn="just">
              <a:buFont typeface="+mj-lt"/>
              <a:buAutoNum type="arabicPeriod"/>
            </a:pPr>
            <a:r>
              <a:rPr lang="en-US" dirty="0" err="1" smtClean="0"/>
              <a:t>Ingroup</a:t>
            </a:r>
            <a:r>
              <a:rPr lang="en-US" dirty="0" smtClean="0"/>
              <a:t> :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, </a:t>
            </a:r>
            <a:r>
              <a:rPr lang="en-US" dirty="0" err="1" smtClean="0"/>
              <a:t>diungkapkan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solidaritas</a:t>
            </a:r>
            <a:r>
              <a:rPr lang="en-US" dirty="0" smtClean="0"/>
              <a:t>, </a:t>
            </a:r>
            <a:r>
              <a:rPr lang="en-US" dirty="0" err="1" smtClean="0"/>
              <a:t>kesetiaan</a:t>
            </a:r>
            <a:r>
              <a:rPr lang="en-US" dirty="0" smtClean="0"/>
              <a:t>, </a:t>
            </a:r>
            <a:r>
              <a:rPr lang="en-US" dirty="0" err="1" smtClean="0"/>
              <a:t>kesenangan</a:t>
            </a:r>
            <a:r>
              <a:rPr lang="en-US" dirty="0" smtClean="0"/>
              <a:t>,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,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semangat</a:t>
            </a:r>
            <a:r>
              <a:rPr lang="en-US" dirty="0" smtClean="0"/>
              <a:t> </a:t>
            </a:r>
            <a:r>
              <a:rPr lang="en-US" dirty="0" err="1" smtClean="0"/>
              <a:t>kekitaan</a:t>
            </a:r>
            <a:r>
              <a:rPr lang="en-US" dirty="0" smtClean="0"/>
              <a:t> (</a:t>
            </a:r>
            <a:r>
              <a:rPr lang="en-US" i="1" dirty="0" smtClean="0"/>
              <a:t>we-</a:t>
            </a:r>
            <a:r>
              <a:rPr lang="en-US" i="1" dirty="0" err="1" smtClean="0"/>
              <a:t>ness</a:t>
            </a:r>
            <a:r>
              <a:rPr lang="en-US" i="1" dirty="0" smtClean="0"/>
              <a:t>)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kohesi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(</a:t>
            </a:r>
            <a:r>
              <a:rPr lang="en-US" i="1" dirty="0" smtClean="0"/>
              <a:t>cohesiveness)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en-US" i="1" dirty="0" err="1" smtClean="0"/>
              <a:t>Outgroup</a:t>
            </a:r>
            <a:r>
              <a:rPr lang="en-US" i="1" dirty="0" smtClean="0"/>
              <a:t> :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endParaRPr lang="en-US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857232"/>
            <a:ext cx="8183880" cy="5541854"/>
          </a:xfrm>
        </p:spPr>
        <p:txBody>
          <a:bodyPr>
            <a:normAutofit fontScale="70000" lnSpcReduction="20000"/>
          </a:bodyPr>
          <a:lstStyle/>
          <a:p>
            <a:pPr marL="514350" indent="-514350" algn="just"/>
            <a:r>
              <a:rPr lang="en-US" b="1" dirty="0" err="1" smtClean="0"/>
              <a:t>Diskusi</a:t>
            </a:r>
            <a:r>
              <a:rPr lang="en-US" b="1" dirty="0" smtClean="0"/>
              <a:t> </a:t>
            </a:r>
            <a:r>
              <a:rPr lang="en-US" b="1" dirty="0" err="1" smtClean="0"/>
              <a:t>meja</a:t>
            </a:r>
            <a:r>
              <a:rPr lang="en-US" b="1" dirty="0" smtClean="0"/>
              <a:t> </a:t>
            </a:r>
            <a:r>
              <a:rPr lang="en-US" b="1" dirty="0" err="1" smtClean="0"/>
              <a:t>bundar</a:t>
            </a:r>
            <a:r>
              <a:rPr lang="en-US" b="1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format </a:t>
            </a:r>
            <a:r>
              <a:rPr lang="en-US" dirty="0" err="1" smtClean="0"/>
              <a:t>berdiskusi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melingkar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moderator yang </a:t>
            </a:r>
            <a:r>
              <a:rPr lang="en-US" dirty="0" err="1" smtClean="0"/>
              <a:t>ditunjuk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. </a:t>
            </a:r>
          </a:p>
          <a:p>
            <a:pPr marL="514350" indent="-514350" algn="just"/>
            <a:r>
              <a:rPr lang="en-US" b="1" dirty="0" err="1" smtClean="0"/>
              <a:t>Diskusi</a:t>
            </a:r>
            <a:r>
              <a:rPr lang="en-US" b="1" dirty="0" smtClean="0"/>
              <a:t> panel </a:t>
            </a:r>
            <a:r>
              <a:rPr lang="en-US" dirty="0" err="1" smtClean="0"/>
              <a:t>adalah</a:t>
            </a:r>
            <a:r>
              <a:rPr lang="en-US" dirty="0" smtClean="0"/>
              <a:t> format </a:t>
            </a:r>
            <a:r>
              <a:rPr lang="en-US" dirty="0" err="1" smtClean="0"/>
              <a:t>khusus</a:t>
            </a:r>
            <a:r>
              <a:rPr lang="en-US" dirty="0" smtClean="0"/>
              <a:t> yang </a:t>
            </a:r>
            <a:r>
              <a:rPr lang="en-US" dirty="0" err="1" smtClean="0"/>
              <a:t>anggota-anggota</a:t>
            </a:r>
            <a:r>
              <a:rPr lang="en-US" dirty="0" smtClean="0"/>
              <a:t> </a:t>
            </a:r>
            <a:r>
              <a:rPr lang="en-US" dirty="0" err="1" smtClean="0"/>
              <a:t>kelompoknya</a:t>
            </a:r>
            <a:r>
              <a:rPr lang="en-US" dirty="0" smtClean="0"/>
              <a:t> </a:t>
            </a:r>
            <a:r>
              <a:rPr lang="en-US" dirty="0" err="1" smtClean="0"/>
              <a:t>berinteraksi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berhadap-hadapan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mediator,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hadirin</a:t>
            </a:r>
            <a:r>
              <a:rPr lang="en-US" dirty="0" smtClean="0"/>
              <a:t>,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i="1" dirty="0" smtClean="0"/>
              <a:t>controversial</a:t>
            </a:r>
            <a:r>
              <a:rPr lang="en-US" dirty="0" smtClean="0"/>
              <a:t>. </a:t>
            </a:r>
          </a:p>
          <a:p>
            <a:pPr marL="514350" indent="-514350" algn="just"/>
            <a:r>
              <a:rPr lang="en-US" b="1" dirty="0" err="1" smtClean="0"/>
              <a:t>Simposium</a:t>
            </a:r>
            <a:r>
              <a:rPr lang="en-US" b="1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serangkaian</a:t>
            </a:r>
            <a:r>
              <a:rPr lang="en-US" dirty="0" smtClean="0"/>
              <a:t> </a:t>
            </a:r>
            <a:r>
              <a:rPr lang="en-US" dirty="0" err="1" smtClean="0"/>
              <a:t>pidato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r>
              <a:rPr lang="en-US" dirty="0" smtClean="0"/>
              <a:t> yang </a:t>
            </a:r>
            <a:r>
              <a:rPr lang="en-US" dirty="0" err="1" smtClean="0"/>
              <a:t>menyajikan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topik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yang pro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kontra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i="1" dirty="0" smtClean="0"/>
              <a:t>controversial</a:t>
            </a:r>
            <a:r>
              <a:rPr lang="en-US" dirty="0" smtClean="0"/>
              <a:t>, </a:t>
            </a:r>
            <a:r>
              <a:rPr lang="en-US" dirty="0" err="1" smtClean="0"/>
              <a:t>dalam</a:t>
            </a:r>
            <a:r>
              <a:rPr lang="en-US" dirty="0" smtClean="0"/>
              <a:t> format </a:t>
            </a:r>
            <a:r>
              <a:rPr lang="en-US" dirty="0" err="1" smtClean="0"/>
              <a:t>diskusi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direncanakan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. </a:t>
            </a:r>
          </a:p>
          <a:p>
            <a:pPr marL="514350" indent="-514350" algn="just"/>
            <a:r>
              <a:rPr lang="en-US" b="1" dirty="0" smtClean="0"/>
              <a:t>Forum </a:t>
            </a:r>
            <a:r>
              <a:rPr lang="en-US" b="1" dirty="0" err="1" smtClean="0"/>
              <a:t>ceramah</a:t>
            </a:r>
            <a:r>
              <a:rPr lang="en-US" b="1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format </a:t>
            </a:r>
            <a:r>
              <a:rPr lang="en-US" dirty="0" err="1" smtClean="0"/>
              <a:t>diskusi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berbagi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. </a:t>
            </a:r>
          </a:p>
          <a:p>
            <a:pPr marL="514350" indent="-514350" algn="just"/>
            <a:r>
              <a:rPr lang="en-US" b="1" dirty="0" err="1" smtClean="0"/>
              <a:t>Kolokium</a:t>
            </a:r>
            <a:r>
              <a:rPr lang="en-US" b="1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sejenis</a:t>
            </a:r>
            <a:r>
              <a:rPr lang="en-US" dirty="0" smtClean="0"/>
              <a:t> format </a:t>
            </a:r>
            <a:r>
              <a:rPr lang="en-US" dirty="0" err="1" smtClean="0"/>
              <a:t>diskusi</a:t>
            </a:r>
            <a:r>
              <a:rPr lang="en-US" dirty="0" smtClean="0"/>
              <a:t> yang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kesempatan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wakil-wakil</a:t>
            </a:r>
            <a:r>
              <a:rPr lang="en-US" dirty="0" smtClean="0"/>
              <a:t> </a:t>
            </a:r>
            <a:r>
              <a:rPr lang="en-US" dirty="0" err="1" smtClean="0"/>
              <a:t>khalayak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mengajukan</a:t>
            </a:r>
            <a:r>
              <a:rPr lang="en-US" dirty="0" smtClean="0"/>
              <a:t> </a:t>
            </a:r>
            <a:r>
              <a:rPr lang="en-US" dirty="0" err="1" smtClean="0"/>
              <a:t>pertanyaan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dipersiapkan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(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) </a:t>
            </a:r>
            <a:r>
              <a:rPr lang="en-US" dirty="0" err="1" smtClean="0"/>
              <a:t>ahli</a:t>
            </a:r>
            <a:r>
              <a:rPr lang="en-US" dirty="0" smtClean="0"/>
              <a:t>. </a:t>
            </a:r>
          </a:p>
          <a:p>
            <a:pPr marL="514350" indent="-514350" algn="just"/>
            <a:r>
              <a:rPr lang="en-US" b="1" dirty="0" err="1" smtClean="0"/>
              <a:t>Prosedur</a:t>
            </a:r>
            <a:r>
              <a:rPr lang="en-US" b="1" dirty="0" smtClean="0"/>
              <a:t> </a:t>
            </a:r>
            <a:r>
              <a:rPr lang="en-US" b="1" dirty="0" err="1" smtClean="0"/>
              <a:t>parlementer</a:t>
            </a:r>
            <a:r>
              <a:rPr lang="en-US" b="1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format </a:t>
            </a:r>
            <a:r>
              <a:rPr lang="en-US" dirty="0" err="1" smtClean="0"/>
              <a:t>diskusi</a:t>
            </a:r>
            <a:r>
              <a:rPr lang="en-US" dirty="0" smtClean="0"/>
              <a:t> yang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ketat</a:t>
            </a:r>
            <a:r>
              <a:rPr lang="en-US" dirty="0" smtClean="0"/>
              <a:t>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diskusi</a:t>
            </a:r>
            <a:r>
              <a:rPr lang="en-US" dirty="0" smtClean="0"/>
              <a:t> yang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. 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Pengaruh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Kelompok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Pada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Perilaku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Komunikasi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KONFORMITAS</a:t>
            </a:r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Menurut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Kiesler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Kiesler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(1969),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konformitas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perubahan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perilaku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kepercayaan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menuju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norma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kelompok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akibat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tekanan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kelompok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baik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real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dibayangkan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Faktor-faktor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mempengaruhi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konformitas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faktor-faktor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situasional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personal.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Faktor-faktor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situasional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menentukan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konformitas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kejelasan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situasi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konteks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situasi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menyampaikan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penilaian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karakteristik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sumber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pengaruh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ukuran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kelompok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tingkat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kesepakan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kelompok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Di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samping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faktor-faktor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situasional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beberapa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faktor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personal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erat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kaitannya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konformitas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meliputi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usia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jenis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kelamin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stabilitas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emosional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kecerdasan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motivasi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harga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Wanita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cenderung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melakukan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konformitas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daripada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Orang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emosinya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kurang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stabil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mudah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mengikuti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kelompok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daripada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orang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emosinya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stabil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Makin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kecerdasan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makin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kurang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kecendrungan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kearah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konformitas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Motif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afiliasi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mendorong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konformitas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Motif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berprestasi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motif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aktualiasi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konsep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positif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menghambat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konformitas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Makin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hasrat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berprestasi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seseorang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makin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kepercayaan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dirinya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makin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sukar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dipengaruhi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tekanan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kelompok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Electro">
  <a:themeElements>
    <a:clrScheme name="Office Theme 1">
      <a:dk1>
        <a:srgbClr val="000000"/>
      </a:dk1>
      <a:lt1>
        <a:srgbClr val="FFFFFF"/>
      </a:lt1>
      <a:dk2>
        <a:srgbClr val="1129A1"/>
      </a:dk2>
      <a:lt2>
        <a:srgbClr val="C0C0C0"/>
      </a:lt2>
      <a:accent1>
        <a:srgbClr val="4987E3"/>
      </a:accent1>
      <a:accent2>
        <a:srgbClr val="CE701A"/>
      </a:accent2>
      <a:accent3>
        <a:srgbClr val="FFFFFF"/>
      </a:accent3>
      <a:accent4>
        <a:srgbClr val="000000"/>
      </a:accent4>
      <a:accent5>
        <a:srgbClr val="B1C3EF"/>
      </a:accent5>
      <a:accent6>
        <a:srgbClr val="BA6516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Electro</Template>
  <TotalTime>106</TotalTime>
  <Words>909</Words>
  <Application>Microsoft PowerPoint</Application>
  <PresentationFormat>On-screen Show (4:3)</PresentationFormat>
  <Paragraphs>77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Electro</vt:lpstr>
      <vt:lpstr>Image</vt:lpstr>
      <vt:lpstr>Slide 1</vt:lpstr>
      <vt:lpstr>PENGERTIAN KELOMPOK</vt:lpstr>
      <vt:lpstr>PENGERTIAN KOMUNIKASI KELOMPOK</vt:lpstr>
      <vt:lpstr>Sebab individu masuk dalam suatu kelompok</vt:lpstr>
      <vt:lpstr>Slide 5</vt:lpstr>
      <vt:lpstr>Klasifikasi kelompok</vt:lpstr>
      <vt:lpstr>Slide 7</vt:lpstr>
      <vt:lpstr>Slide 8</vt:lpstr>
      <vt:lpstr>Pengaruh Kelompok Pada Perilaku Komunikasi</vt:lpstr>
      <vt:lpstr>Fasilitas Sosial</vt:lpstr>
      <vt:lpstr>Polarisasi</vt:lpstr>
      <vt:lpstr>POLARISASI</vt:lpstr>
      <vt:lpstr>Slide 13</vt:lpstr>
      <vt:lpstr>TAHAPAN PERKEMBANGAN KELOMPOK</vt:lpstr>
      <vt:lpstr>EFEKTIVITAS KELOMPOK</vt:lpstr>
      <vt:lpstr>PERANAN DALAM KELOMPOK</vt:lpstr>
      <vt:lpstr>PROSES INTERAKSI DALAM KELOMPOK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khanza</dc:creator>
  <cp:lastModifiedBy>TOSHIBA</cp:lastModifiedBy>
  <cp:revision>14</cp:revision>
  <dcterms:created xsi:type="dcterms:W3CDTF">2012-02-27T10:45:21Z</dcterms:created>
  <dcterms:modified xsi:type="dcterms:W3CDTF">2012-02-28T04:59:00Z</dcterms:modified>
</cp:coreProperties>
</file>