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9" r:id="rId3"/>
    <p:sldId id="263" r:id="rId4"/>
    <p:sldId id="261" r:id="rId5"/>
    <p:sldId id="264" r:id="rId6"/>
    <p:sldId id="265" r:id="rId7"/>
    <p:sldId id="266" r:id="rId8"/>
    <p:sldId id="267" r:id="rId9"/>
    <p:sldId id="273" r:id="rId10"/>
    <p:sldId id="268" r:id="rId11"/>
    <p:sldId id="260" r:id="rId12"/>
    <p:sldId id="269" r:id="rId13"/>
    <p:sldId id="274" r:id="rId14"/>
    <p:sldId id="262" r:id="rId15"/>
    <p:sldId id="270" r:id="rId16"/>
    <p:sldId id="271"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D89A"/>
    <a:srgbClr val="EFB2FF"/>
    <a:srgbClr val="FFEFCC"/>
    <a:srgbClr val="CCCCCC"/>
    <a:srgbClr val="F2FDF7"/>
    <a:srgbClr val="5DB07D"/>
    <a:srgbClr val="A93E23"/>
    <a:srgbClr val="FFC5C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39" autoAdjust="0"/>
    <p:restoredTop sz="92980" autoAdjust="0"/>
  </p:normalViewPr>
  <p:slideViewPr>
    <p:cSldViewPr snapToObjects="1">
      <p:cViewPr>
        <p:scale>
          <a:sx n="100" d="100"/>
          <a:sy n="100" d="100"/>
        </p:scale>
        <p:origin x="702" y="552"/>
      </p:cViewPr>
      <p:guideLst>
        <p:guide orient="horz" pos="4319"/>
        <p:guide orient="horz"/>
        <p:guide orient="horz" pos="720"/>
        <p:guide orient="horz" pos="1440"/>
        <p:guide orient="horz" pos="2160"/>
        <p:guide orient="horz" pos="2880"/>
        <p:guide orient="horz" pos="3600"/>
        <p:guide pos="5759"/>
        <p:guide/>
        <p:guide pos="2160"/>
        <p:guide pos="3600"/>
        <p:guide pos="1440"/>
        <p:guide pos="4320"/>
        <p:guide pos="2880"/>
        <p:guide pos="50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91BE74F-3513-49A6-9461-33A127C2C79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1FC2BC6-9298-4012-AF5B-942652320F4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CC8D37-EA55-4232-82A8-169B690DD94C}" type="slidenum">
              <a:rPr lang="en-US"/>
              <a:pPr/>
              <a:t>1</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06F5BA-99F7-4AAE-9579-BEED6F4A31E2}" type="slidenum">
              <a:rPr lang="en-US"/>
              <a:pPr/>
              <a:t>11</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06F5BA-99F7-4AAE-9579-BEED6F4A31E2}" type="slidenum">
              <a:rPr lang="en-US"/>
              <a:pPr/>
              <a:t>12</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50CFCA-F5F6-4815-A07B-DF6D6F2F405B}" type="slidenum">
              <a:rPr lang="en-US"/>
              <a:pPr/>
              <a:t>14</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50CFCA-F5F6-4815-A07B-DF6D6F2F405B}" type="slidenum">
              <a:rPr lang="en-US"/>
              <a:pPr/>
              <a:t>15</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50CFCA-F5F6-4815-A07B-DF6D6F2F405B}" type="slidenum">
              <a:rPr lang="en-US"/>
              <a:pPr/>
              <a:t>16</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52F307-22B0-41EC-A1CA-120F5BD548FC}" type="slidenum">
              <a:rPr lang="en-US"/>
              <a:pPr/>
              <a:t>2</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52F307-22B0-41EC-A1CA-120F5BD548FC}" type="slidenum">
              <a:rPr lang="en-US"/>
              <a:pPr/>
              <a:t>3</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555888-D010-4AD8-AB59-94050D46FE89}" type="slidenum">
              <a:rPr lang="en-US"/>
              <a:pPr/>
              <a:t>4</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52F307-22B0-41EC-A1CA-120F5BD548FC}" type="slidenum">
              <a:rPr lang="en-US"/>
              <a:pPr/>
              <a:t>5</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52F307-22B0-41EC-A1CA-120F5BD548FC}" type="slidenum">
              <a:rPr lang="en-US"/>
              <a:pPr/>
              <a:t>6</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81FC2BC6-9298-4012-AF5B-942652320F4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81FC2BC6-9298-4012-AF5B-942652320F4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81FC2BC6-9298-4012-AF5B-942652320F42}"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03" name="Rectangle 31"/>
          <p:cNvSpPr>
            <a:spLocks noChangeArrowheads="1"/>
          </p:cNvSpPr>
          <p:nvPr userDrawn="1"/>
        </p:nvSpPr>
        <p:spPr bwMode="auto">
          <a:xfrm>
            <a:off x="0" y="0"/>
            <a:ext cx="9144000" cy="6856413"/>
          </a:xfrm>
          <a:prstGeom prst="rect">
            <a:avLst/>
          </a:prstGeom>
          <a:gradFill rotWithShape="0">
            <a:gsLst>
              <a:gs pos="0">
                <a:srgbClr val="CCCCCC"/>
              </a:gs>
              <a:gs pos="100000">
                <a:srgbClr val="CCCCCC">
                  <a:gamma/>
                  <a:shade val="96078"/>
                  <a:invGamma/>
                </a:srgbClr>
              </a:gs>
            </a:gsLst>
            <a:lin ang="2700000" scaled="1"/>
          </a:gradFill>
          <a:ln w="9525">
            <a:noFill/>
            <a:miter lim="800000"/>
            <a:headEnd/>
            <a:tailEnd/>
          </a:ln>
          <a:effectLst/>
        </p:spPr>
        <p:txBody>
          <a:bodyPr wrap="none" anchor="ctr"/>
          <a:lstStyle/>
          <a:p>
            <a:endParaRPr lang="id-ID"/>
          </a:p>
        </p:txBody>
      </p:sp>
      <p:sp>
        <p:nvSpPr>
          <p:cNvPr id="3074" name="Rectangle 2"/>
          <p:cNvSpPr>
            <a:spLocks noGrp="1" noChangeArrowheads="1"/>
          </p:cNvSpPr>
          <p:nvPr>
            <p:ph type="ctrTitle"/>
          </p:nvPr>
        </p:nvSpPr>
        <p:spPr>
          <a:xfrm>
            <a:off x="685800" y="1196975"/>
            <a:ext cx="7772400" cy="1470025"/>
          </a:xfrm>
        </p:spPr>
        <p:txBody>
          <a:bodyPr/>
          <a:lstStyle>
            <a:lvl1pPr>
              <a:defRPr b="1"/>
            </a:lvl1pPr>
          </a:lstStyle>
          <a:p>
            <a:r>
              <a:rPr lang="en-US"/>
              <a:t>Click to edit Master title style</a:t>
            </a:r>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49E35E1E-A0B8-4FBB-AECC-28BE4EB453D6}" type="slidenum">
              <a:rPr lang="en-US"/>
              <a:pPr/>
              <a:t>‹#›</a:t>
            </a:fld>
            <a:endParaRPr lang="en-US"/>
          </a:p>
        </p:txBody>
      </p:sp>
      <p:sp>
        <p:nvSpPr>
          <p:cNvPr id="3090" name="Text Box 18"/>
          <p:cNvSpPr txBox="1">
            <a:spLocks noChangeArrowheads="1"/>
          </p:cNvSpPr>
          <p:nvPr userDrawn="1"/>
        </p:nvSpPr>
        <p:spPr bwMode="auto">
          <a:xfrm rot="19237452">
            <a:off x="4622800" y="519113"/>
            <a:ext cx="184150" cy="366712"/>
          </a:xfrm>
          <a:prstGeom prst="rect">
            <a:avLst/>
          </a:prstGeom>
          <a:noFill/>
          <a:ln w="9525">
            <a:noFill/>
            <a:miter lim="800000"/>
            <a:headEnd/>
            <a:tailEnd/>
          </a:ln>
          <a:effectLst/>
        </p:spPr>
        <p:txBody>
          <a:bodyPr wrap="none">
            <a:spAutoFit/>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976609-01CD-409C-9000-D3D9DB25CE0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4926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4492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37C10A-D317-4915-B34F-5355F6F30C7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d-ID"/>
          </a:p>
        </p:txBody>
      </p:sp>
      <p:sp>
        <p:nvSpPr>
          <p:cNvPr id="3" name="Chart Placeholder 2"/>
          <p:cNvSpPr>
            <a:spLocks noGrp="1"/>
          </p:cNvSpPr>
          <p:nvPr>
            <p:ph type="chart" idx="1"/>
          </p:nvPr>
        </p:nvSpPr>
        <p:spPr>
          <a:xfrm>
            <a:off x="457200" y="1066800"/>
            <a:ext cx="8229600" cy="3700463"/>
          </a:xfrm>
        </p:spPr>
        <p:txBody>
          <a:bodyPr/>
          <a:lstStyle/>
          <a:p>
            <a:endParaRPr lang="id-ID"/>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1D6C116-9F20-42E2-B5A4-87180170DA4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414CDC2-590A-4C2F-9A2A-C9F6E269091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CF6FA8-57B6-44C7-A374-967E5C9E01E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842DBA-6C3E-4A46-8B51-ED37593A043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0668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0668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59ABF2C-FD4B-43CE-9CFD-0968B8B35BA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DEC40F0-C2B1-44B5-88B2-24A112831AB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309042E-6DFD-4E2C-BD94-B1BAED61474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D0D75BF-AC94-43B4-8324-D4B71D27579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3D47D16-633A-4F58-BD63-C06B6FA76FA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6F5D071-11FC-44C7-B54B-A97C46CA6DE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0" name="Rectangle 36"/>
          <p:cNvSpPr>
            <a:spLocks noChangeArrowheads="1"/>
          </p:cNvSpPr>
          <p:nvPr userDrawn="1"/>
        </p:nvSpPr>
        <p:spPr bwMode="auto">
          <a:xfrm>
            <a:off x="0" y="0"/>
            <a:ext cx="9144000" cy="6856413"/>
          </a:xfrm>
          <a:prstGeom prst="rect">
            <a:avLst/>
          </a:prstGeom>
          <a:gradFill rotWithShape="0">
            <a:gsLst>
              <a:gs pos="0">
                <a:srgbClr val="CCCCCC"/>
              </a:gs>
              <a:gs pos="100000">
                <a:srgbClr val="CCCCCC">
                  <a:gamma/>
                  <a:shade val="96078"/>
                  <a:invGamma/>
                </a:srgbClr>
              </a:gs>
            </a:gsLst>
            <a:lin ang="2700000" scaled="1"/>
          </a:gradFill>
          <a:ln w="9525">
            <a:noFill/>
            <a:miter lim="800000"/>
            <a:headEnd/>
            <a:tailEnd/>
          </a:ln>
          <a:effectLst/>
        </p:spPr>
        <p:txBody>
          <a:bodyPr wrap="none" anchor="ctr"/>
          <a:lstStyle/>
          <a:p>
            <a:endParaRPr lang="id-ID"/>
          </a:p>
        </p:txBody>
      </p:sp>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066800"/>
            <a:ext cx="8229600" cy="3700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187ADEC-1A18-4C18-9243-0D86FE89AAB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4" name="Rectangle 96"/>
          <p:cNvSpPr>
            <a:spLocks noChangeArrowheads="1"/>
          </p:cNvSpPr>
          <p:nvPr/>
        </p:nvSpPr>
        <p:spPr bwMode="auto">
          <a:xfrm>
            <a:off x="493713" y="457200"/>
            <a:ext cx="8305800" cy="5867400"/>
          </a:xfrm>
          <a:prstGeom prst="rect">
            <a:avLst/>
          </a:prstGeom>
          <a:gradFill rotWithShape="0">
            <a:gsLst>
              <a:gs pos="0">
                <a:srgbClr val="F2FDF7"/>
              </a:gs>
              <a:gs pos="100000">
                <a:srgbClr val="F2FDF7">
                  <a:gamma/>
                  <a:shade val="86275"/>
                  <a:invGamma/>
                </a:srgbClr>
              </a:gs>
            </a:gsLst>
            <a:lin ang="2700000" scaled="1"/>
          </a:gradFill>
          <a:ln w="9525">
            <a:noFill/>
            <a:miter lim="800000"/>
            <a:headEnd/>
            <a:tailEnd/>
          </a:ln>
          <a:effectLst>
            <a:outerShdw dist="35921" dir="2700000" algn="ctr" rotWithShape="0">
              <a:schemeClr val="bg2">
                <a:alpha val="29999"/>
              </a:schemeClr>
            </a:outerShdw>
          </a:effectLst>
        </p:spPr>
        <p:txBody>
          <a:bodyPr wrap="none" anchor="ctr"/>
          <a:lstStyle/>
          <a:p>
            <a:endParaRPr lang="id-ID"/>
          </a:p>
        </p:txBody>
      </p:sp>
      <p:sp>
        <p:nvSpPr>
          <p:cNvPr id="2137" name="Text Box 89"/>
          <p:cNvSpPr txBox="1">
            <a:spLocks noChangeArrowheads="1"/>
          </p:cNvSpPr>
          <p:nvPr/>
        </p:nvSpPr>
        <p:spPr bwMode="auto">
          <a:xfrm>
            <a:off x="1143000" y="1325563"/>
            <a:ext cx="6858000" cy="1938992"/>
          </a:xfrm>
          <a:prstGeom prst="rect">
            <a:avLst/>
          </a:prstGeom>
          <a:noFill/>
          <a:ln w="9525">
            <a:noFill/>
            <a:miter lim="800000"/>
            <a:headEnd/>
            <a:tailEnd/>
          </a:ln>
          <a:effectLst/>
        </p:spPr>
        <p:txBody>
          <a:bodyPr>
            <a:spAutoFit/>
          </a:bodyPr>
          <a:lstStyle/>
          <a:p>
            <a:pPr algn="ctr">
              <a:spcBef>
                <a:spcPct val="50000"/>
              </a:spcBef>
            </a:pPr>
            <a:r>
              <a:rPr lang="id-ID" sz="6000" dirty="0" smtClean="0">
                <a:solidFill>
                  <a:schemeClr val="bg2"/>
                </a:solidFill>
                <a:latin typeface="Comic Sans MS" pitchFamily="66" charset="0"/>
              </a:rPr>
              <a:t>Analisis Sensitivitas</a:t>
            </a:r>
            <a:endParaRPr lang="en-US" sz="6000" dirty="0"/>
          </a:p>
        </p:txBody>
      </p:sp>
      <p:sp>
        <p:nvSpPr>
          <p:cNvPr id="2145" name="Rectangle 97"/>
          <p:cNvSpPr>
            <a:spLocks noChangeArrowheads="1"/>
          </p:cNvSpPr>
          <p:nvPr/>
        </p:nvSpPr>
        <p:spPr bwMode="auto">
          <a:xfrm rot="-1768185">
            <a:off x="8229600" y="152400"/>
            <a:ext cx="457200" cy="1447800"/>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2146" name="Rectangle 98"/>
          <p:cNvSpPr>
            <a:spLocks noChangeArrowheads="1"/>
          </p:cNvSpPr>
          <p:nvPr/>
        </p:nvSpPr>
        <p:spPr bwMode="auto">
          <a:xfrm rot="-1768185">
            <a:off x="457200" y="5257800"/>
            <a:ext cx="457200" cy="1447800"/>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2147" name="Rectangle 99"/>
          <p:cNvSpPr>
            <a:spLocks noChangeArrowheads="1"/>
          </p:cNvSpPr>
          <p:nvPr/>
        </p:nvSpPr>
        <p:spPr bwMode="auto">
          <a:xfrm rot="1768185" flipH="1">
            <a:off x="8342313" y="5418138"/>
            <a:ext cx="457200" cy="1296987"/>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2148" name="Rectangle 100"/>
          <p:cNvSpPr>
            <a:spLocks noChangeArrowheads="1"/>
          </p:cNvSpPr>
          <p:nvPr/>
        </p:nvSpPr>
        <p:spPr bwMode="auto">
          <a:xfrm rot="1768185" flipH="1">
            <a:off x="457200" y="152400"/>
            <a:ext cx="457200" cy="1296988"/>
          </a:xfrm>
          <a:prstGeom prst="rect">
            <a:avLst/>
          </a:prstGeom>
          <a:solidFill>
            <a:schemeClr val="bg1">
              <a:alpha val="38000"/>
            </a:schemeClr>
          </a:solidFill>
          <a:ln w="9525">
            <a:noFill/>
            <a:miter lim="800000"/>
            <a:headEnd/>
            <a:tailEnd/>
          </a:ln>
          <a:effectLst/>
        </p:spPr>
        <p:txBody>
          <a:bodyPr wrap="none" anchor="ctr"/>
          <a:lstStyle/>
          <a:p>
            <a:endParaRPr lang="id-ID"/>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srcRect/>
          <a:stretch>
            <a:fillRect/>
          </a:stretch>
        </p:blipFill>
        <p:spPr bwMode="auto">
          <a:xfrm>
            <a:off x="-3877" y="44624"/>
            <a:ext cx="9760453" cy="6045064"/>
          </a:xfrm>
          <a:prstGeom prst="rect">
            <a:avLst/>
          </a:prstGeom>
          <a:noFill/>
          <a:ln w="9525">
            <a:noFill/>
            <a:miter lim="800000"/>
            <a:headEnd/>
            <a:tailEnd/>
          </a:ln>
        </p:spPr>
      </p:pic>
      <p:sp>
        <p:nvSpPr>
          <p:cNvPr id="8" name="Rectangle 7"/>
          <p:cNvSpPr/>
          <p:nvPr/>
        </p:nvSpPr>
        <p:spPr>
          <a:xfrm>
            <a:off x="3419872" y="1232756"/>
            <a:ext cx="432048"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0" name="Straight Arrow Connector 9"/>
          <p:cNvCxnSpPr>
            <a:stCxn id="8" idx="1"/>
          </p:cNvCxnSpPr>
          <p:nvPr/>
        </p:nvCxnSpPr>
        <p:spPr>
          <a:xfrm flipH="1" flipV="1">
            <a:off x="2015716" y="1088740"/>
            <a:ext cx="140415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9552" y="915107"/>
            <a:ext cx="1476164" cy="461665"/>
          </a:xfrm>
          <a:prstGeom prst="rect">
            <a:avLst/>
          </a:prstGeom>
          <a:solidFill>
            <a:schemeClr val="accent1">
              <a:lumMod val="20000"/>
              <a:lumOff val="80000"/>
            </a:schemeClr>
          </a:solidFill>
        </p:spPr>
        <p:txBody>
          <a:bodyPr wrap="square" rtlCol="0">
            <a:spAutoFit/>
          </a:bodyPr>
          <a:lstStyle/>
          <a:p>
            <a:r>
              <a:rPr lang="id-ID" sz="1200" dirty="0" smtClean="0"/>
              <a:t>Nilai optimal dari variabel x</a:t>
            </a:r>
            <a:r>
              <a:rPr lang="id-ID" sz="900" dirty="0" smtClean="0"/>
              <a:t>1</a:t>
            </a:r>
            <a:r>
              <a:rPr lang="id-ID" sz="1200" dirty="0" smtClean="0"/>
              <a:t> dan x</a:t>
            </a:r>
            <a:r>
              <a:rPr lang="id-ID" sz="900" dirty="0" smtClean="0"/>
              <a:t>2</a:t>
            </a:r>
            <a:endParaRPr lang="id-ID" sz="1200" dirty="0"/>
          </a:p>
        </p:txBody>
      </p:sp>
      <p:sp>
        <p:nvSpPr>
          <p:cNvPr id="12" name="Rectangle 11"/>
          <p:cNvSpPr/>
          <p:nvPr/>
        </p:nvSpPr>
        <p:spPr>
          <a:xfrm>
            <a:off x="3887924" y="1232756"/>
            <a:ext cx="504056" cy="28803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4" name="Straight Arrow Connector 13"/>
          <p:cNvCxnSpPr/>
          <p:nvPr/>
        </p:nvCxnSpPr>
        <p:spPr>
          <a:xfrm flipH="1">
            <a:off x="2015716" y="1556792"/>
            <a:ext cx="1908212"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3528" y="1505979"/>
            <a:ext cx="1692188" cy="461665"/>
          </a:xfrm>
          <a:prstGeom prst="rect">
            <a:avLst/>
          </a:prstGeom>
          <a:solidFill>
            <a:srgbClr val="FFFF00"/>
          </a:solidFill>
        </p:spPr>
        <p:txBody>
          <a:bodyPr wrap="square" rtlCol="0">
            <a:spAutoFit/>
          </a:bodyPr>
          <a:lstStyle/>
          <a:p>
            <a:r>
              <a:rPr lang="id-ID" sz="1200" dirty="0" smtClean="0"/>
              <a:t>Koefisien fungsi tujuan dari x</a:t>
            </a:r>
            <a:r>
              <a:rPr lang="id-ID" sz="900" dirty="0" smtClean="0"/>
              <a:t>1</a:t>
            </a:r>
            <a:r>
              <a:rPr lang="id-ID" sz="1200" dirty="0" smtClean="0"/>
              <a:t> dan x</a:t>
            </a:r>
            <a:r>
              <a:rPr lang="id-ID" sz="900" dirty="0" smtClean="0"/>
              <a:t>2</a:t>
            </a:r>
            <a:r>
              <a:rPr lang="id-ID" sz="1200" dirty="0" smtClean="0"/>
              <a:t> </a:t>
            </a:r>
            <a:endParaRPr lang="id-ID" sz="1200" dirty="0"/>
          </a:p>
        </p:txBody>
      </p:sp>
      <p:sp>
        <p:nvSpPr>
          <p:cNvPr id="16" name="Rectangle 15"/>
          <p:cNvSpPr/>
          <p:nvPr/>
        </p:nvSpPr>
        <p:spPr>
          <a:xfrm>
            <a:off x="4391980" y="1556792"/>
            <a:ext cx="540060" cy="216024"/>
          </a:xfrm>
          <a:prstGeom prst="rect">
            <a:avLst/>
          </a:prstGeom>
          <a:noFill/>
          <a:ln>
            <a:solidFill>
              <a:srgbClr val="72D8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8" name="Straight Arrow Connector 17"/>
          <p:cNvCxnSpPr/>
          <p:nvPr/>
        </p:nvCxnSpPr>
        <p:spPr>
          <a:xfrm>
            <a:off x="4932040" y="1649995"/>
            <a:ext cx="2340260" cy="5717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020272" y="2234480"/>
            <a:ext cx="1152128" cy="461665"/>
          </a:xfrm>
          <a:prstGeom prst="rect">
            <a:avLst/>
          </a:prstGeom>
          <a:solidFill>
            <a:srgbClr val="72D89A"/>
          </a:solidFill>
          <a:ln>
            <a:noFill/>
          </a:ln>
        </p:spPr>
        <p:txBody>
          <a:bodyPr wrap="square" rtlCol="0">
            <a:spAutoFit/>
          </a:bodyPr>
          <a:lstStyle/>
          <a:p>
            <a:r>
              <a:rPr lang="id-ID" sz="1200" dirty="0" smtClean="0"/>
              <a:t>Nilai z yang optimal</a:t>
            </a:r>
            <a:endParaRPr lang="id-ID" sz="1200" dirty="0"/>
          </a:p>
        </p:txBody>
      </p:sp>
      <p:sp>
        <p:nvSpPr>
          <p:cNvPr id="21" name="Rectangle 20"/>
          <p:cNvSpPr/>
          <p:nvPr/>
        </p:nvSpPr>
        <p:spPr>
          <a:xfrm>
            <a:off x="5760132" y="1232756"/>
            <a:ext cx="972108" cy="273223"/>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23" name="Straight Arrow Connector 22"/>
          <p:cNvCxnSpPr/>
          <p:nvPr/>
        </p:nvCxnSpPr>
        <p:spPr>
          <a:xfrm flipV="1">
            <a:off x="6750242" y="1232756"/>
            <a:ext cx="396044" cy="1440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146286" y="803319"/>
            <a:ext cx="1764196" cy="1200329"/>
          </a:xfrm>
          <a:prstGeom prst="rect">
            <a:avLst/>
          </a:prstGeom>
          <a:solidFill>
            <a:schemeClr val="tx2">
              <a:lumMod val="20000"/>
              <a:lumOff val="80000"/>
            </a:schemeClr>
          </a:solidFill>
        </p:spPr>
        <p:txBody>
          <a:bodyPr wrap="square" rtlCol="0">
            <a:spAutoFit/>
          </a:bodyPr>
          <a:lstStyle/>
          <a:p>
            <a:r>
              <a:rPr lang="id-ID" sz="1200" dirty="0" smtClean="0"/>
              <a:t>20 </a:t>
            </a:r>
            <a:r>
              <a:rPr lang="id-ID" sz="1200" dirty="0" smtClean="0"/>
              <a:t>≤ Koef x1≤ </a:t>
            </a:r>
            <a:r>
              <a:rPr lang="id-ID" sz="1200" dirty="0" smtClean="0"/>
              <a:t>60 dan 20 ≤ </a:t>
            </a:r>
            <a:r>
              <a:rPr lang="id-ID" sz="1200" dirty="0" smtClean="0"/>
              <a:t>Koef x2</a:t>
            </a:r>
            <a:r>
              <a:rPr lang="id-ID" sz="1200" dirty="0" smtClean="0"/>
              <a:t> </a:t>
            </a:r>
            <a:r>
              <a:rPr lang="id-ID" sz="1200" dirty="0" smtClean="0"/>
              <a:t>≤ 60</a:t>
            </a:r>
          </a:p>
          <a:p>
            <a:r>
              <a:rPr lang="id-ID" sz="1200" dirty="0" smtClean="0"/>
              <a:t>batasan koefisien fungsi tujuan yang tidak akan mengubah nilai optimal z</a:t>
            </a:r>
            <a:endParaRPr lang="id-ID" sz="1200" dirty="0"/>
          </a:p>
        </p:txBody>
      </p:sp>
      <p:sp>
        <p:nvSpPr>
          <p:cNvPr id="27" name="Rectangle 26"/>
          <p:cNvSpPr/>
          <p:nvPr/>
        </p:nvSpPr>
        <p:spPr>
          <a:xfrm>
            <a:off x="3419872" y="2094675"/>
            <a:ext cx="1512168" cy="25420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29" name="Straight Arrow Connector 28"/>
          <p:cNvCxnSpPr/>
          <p:nvPr/>
        </p:nvCxnSpPr>
        <p:spPr>
          <a:xfrm flipH="1">
            <a:off x="2519772" y="2234481"/>
            <a:ext cx="900100" cy="114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23528" y="2132856"/>
            <a:ext cx="2196244" cy="646331"/>
          </a:xfrm>
          <a:prstGeom prst="rect">
            <a:avLst/>
          </a:prstGeom>
          <a:solidFill>
            <a:schemeClr val="tx2">
              <a:lumMod val="40000"/>
              <a:lumOff val="60000"/>
            </a:schemeClr>
          </a:solidFill>
        </p:spPr>
        <p:txBody>
          <a:bodyPr wrap="square" rtlCol="0">
            <a:spAutoFit/>
          </a:bodyPr>
          <a:lstStyle/>
          <a:p>
            <a:r>
              <a:rPr lang="id-ID" sz="1200" dirty="0" smtClean="0"/>
              <a:t>Kendala 1 dan 2 adalah kendala yang habis terpakai disebut kendala aktif</a:t>
            </a:r>
            <a:endParaRPr lang="id-ID" sz="1200" dirty="0"/>
          </a:p>
        </p:txBody>
      </p:sp>
      <p:sp>
        <p:nvSpPr>
          <p:cNvPr id="31" name="Rectangle 30"/>
          <p:cNvSpPr/>
          <p:nvPr/>
        </p:nvSpPr>
        <p:spPr>
          <a:xfrm>
            <a:off x="3383868" y="2341329"/>
            <a:ext cx="1548172" cy="29471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33" name="Straight Arrow Connector 32"/>
          <p:cNvCxnSpPr/>
          <p:nvPr/>
        </p:nvCxnSpPr>
        <p:spPr>
          <a:xfrm flipH="1">
            <a:off x="2780801" y="2664495"/>
            <a:ext cx="648072" cy="7938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250631" y="2997822"/>
            <a:ext cx="1530170" cy="646331"/>
          </a:xfrm>
          <a:prstGeom prst="rect">
            <a:avLst/>
          </a:prstGeom>
          <a:solidFill>
            <a:schemeClr val="accent6">
              <a:lumMod val="40000"/>
              <a:lumOff val="60000"/>
            </a:schemeClr>
          </a:solidFill>
        </p:spPr>
        <p:txBody>
          <a:bodyPr wrap="square" rtlCol="0">
            <a:spAutoFit/>
          </a:bodyPr>
          <a:lstStyle/>
          <a:p>
            <a:r>
              <a:rPr lang="id-ID" sz="1200" dirty="0" smtClean="0"/>
              <a:t>Kendala 3 dan 4 adalah variabel yang berlebih</a:t>
            </a:r>
            <a:endParaRPr lang="id-ID" sz="1200" dirty="0"/>
          </a:p>
        </p:txBody>
      </p:sp>
      <p:sp>
        <p:nvSpPr>
          <p:cNvPr id="35" name="Rectangle 34"/>
          <p:cNvSpPr/>
          <p:nvPr/>
        </p:nvSpPr>
        <p:spPr>
          <a:xfrm>
            <a:off x="5400092" y="2094676"/>
            <a:ext cx="396044" cy="2669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37" name="Straight Arrow Connector 36"/>
          <p:cNvCxnSpPr/>
          <p:nvPr/>
        </p:nvCxnSpPr>
        <p:spPr>
          <a:xfrm>
            <a:off x="5706126" y="2348880"/>
            <a:ext cx="0" cy="924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932040" y="3273658"/>
            <a:ext cx="1404156" cy="1200329"/>
          </a:xfrm>
          <a:prstGeom prst="rect">
            <a:avLst/>
          </a:prstGeom>
          <a:solidFill>
            <a:srgbClr val="EFB2FF"/>
          </a:solidFill>
        </p:spPr>
        <p:txBody>
          <a:bodyPr wrap="square" rtlCol="0">
            <a:spAutoFit/>
          </a:bodyPr>
          <a:lstStyle/>
          <a:p>
            <a:r>
              <a:rPr lang="id-ID" sz="1200" dirty="0" smtClean="0"/>
              <a:t>Setiap perubahan 1 unit ruas kanan variabel aktif akan mengubah nilai fungsi tujuan sebesar 15 dan 5</a:t>
            </a:r>
            <a:endParaRPr lang="id-ID" sz="1200" dirty="0"/>
          </a:p>
        </p:txBody>
      </p:sp>
      <p:sp>
        <p:nvSpPr>
          <p:cNvPr id="40" name="TextBox 39"/>
          <p:cNvSpPr txBox="1"/>
          <p:nvPr/>
        </p:nvSpPr>
        <p:spPr>
          <a:xfrm>
            <a:off x="3095836" y="3273658"/>
            <a:ext cx="1134126" cy="1569660"/>
          </a:xfrm>
          <a:prstGeom prst="rect">
            <a:avLst/>
          </a:prstGeom>
          <a:solidFill>
            <a:srgbClr val="FFEFCC"/>
          </a:solidFill>
        </p:spPr>
        <p:txBody>
          <a:bodyPr wrap="square" rtlCol="0">
            <a:spAutoFit/>
          </a:bodyPr>
          <a:lstStyle/>
          <a:p>
            <a:r>
              <a:rPr lang="id-ID" sz="1200" dirty="0" smtClean="0"/>
              <a:t>Setiap pemanfaatan sisa kapasitas tidak akan mengubah nilai fungsi tujuan</a:t>
            </a:r>
            <a:endParaRPr lang="id-ID" sz="1200" dirty="0"/>
          </a:p>
        </p:txBody>
      </p:sp>
      <p:sp>
        <p:nvSpPr>
          <p:cNvPr id="42" name="Rectangle 41"/>
          <p:cNvSpPr/>
          <p:nvPr/>
        </p:nvSpPr>
        <p:spPr>
          <a:xfrm>
            <a:off x="4932040" y="2348880"/>
            <a:ext cx="468052" cy="29471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44" name="Straight Arrow Connector 43"/>
          <p:cNvCxnSpPr>
            <a:stCxn id="42" idx="2"/>
          </p:cNvCxnSpPr>
          <p:nvPr/>
        </p:nvCxnSpPr>
        <p:spPr>
          <a:xfrm flipH="1">
            <a:off x="3923928" y="2643592"/>
            <a:ext cx="1242138" cy="63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796136" y="2094676"/>
            <a:ext cx="936104" cy="56982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47" name="Straight Arrow Connector 46"/>
          <p:cNvCxnSpPr>
            <a:stCxn id="45" idx="2"/>
          </p:cNvCxnSpPr>
          <p:nvPr/>
        </p:nvCxnSpPr>
        <p:spPr>
          <a:xfrm>
            <a:off x="6264188" y="2664496"/>
            <a:ext cx="647564" cy="3333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911752" y="2779187"/>
            <a:ext cx="2232248" cy="1384995"/>
          </a:xfrm>
          <a:prstGeom prst="rect">
            <a:avLst/>
          </a:prstGeom>
          <a:solidFill>
            <a:schemeClr val="accent2">
              <a:lumMod val="20000"/>
              <a:lumOff val="80000"/>
            </a:schemeClr>
          </a:solidFill>
        </p:spPr>
        <p:txBody>
          <a:bodyPr wrap="square" rtlCol="0">
            <a:spAutoFit/>
          </a:bodyPr>
          <a:lstStyle/>
          <a:p>
            <a:r>
              <a:rPr lang="id-ID" sz="1200" dirty="0" smtClean="0"/>
              <a:t>16≤RHS kendala 1≤28</a:t>
            </a:r>
          </a:p>
          <a:p>
            <a:r>
              <a:rPr lang="id-ID" sz="1200" dirty="0" smtClean="0"/>
              <a:t>24 ≤RHS kendala 1≤40</a:t>
            </a:r>
          </a:p>
          <a:p>
            <a:r>
              <a:rPr lang="id-ID" sz="1200" dirty="0" smtClean="0"/>
              <a:t>Tidak ada batasan pada kendala 3 dan 4</a:t>
            </a:r>
          </a:p>
          <a:p>
            <a:r>
              <a:rPr lang="id-ID" sz="1200" dirty="0" smtClean="0"/>
              <a:t>Adalah kondisi yang menjamin nilai dual price/shadow price-nya valid</a:t>
            </a:r>
            <a:endParaRPr lang="id-ID"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linds(horizontal)">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linds(horizontal)">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blinds(horizontal)">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blinds(horizontal)">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blinds(horizontal)">
                                      <p:cBhvr>
                                        <p:cTn id="77" dur="500"/>
                                        <p:tgtEl>
                                          <p:spTgt spid="34"/>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blinds(horizontal)">
                                      <p:cBhvr>
                                        <p:cTn id="82" dur="500"/>
                                        <p:tgtEl>
                                          <p:spTgt spid="4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blinds(horizontal)">
                                      <p:cBhvr>
                                        <p:cTn id="87" dur="500"/>
                                        <p:tgtEl>
                                          <p:spTgt spid="44"/>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blinds(horizontal)">
                                      <p:cBhvr>
                                        <p:cTn id="92" dur="500"/>
                                        <p:tgtEl>
                                          <p:spTgt spid="40"/>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blinds(horizontal)">
                                      <p:cBhvr>
                                        <p:cTn id="97" dur="500"/>
                                        <p:tgtEl>
                                          <p:spTgt spid="35"/>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blinds(horizontal)">
                                      <p:cBhvr>
                                        <p:cTn id="102" dur="500"/>
                                        <p:tgtEl>
                                          <p:spTgt spid="37"/>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blinds(horizontal)">
                                      <p:cBhvr>
                                        <p:cTn id="107" dur="500"/>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blinds(horizontal)">
                                      <p:cBhvr>
                                        <p:cTn id="112" dur="500"/>
                                        <p:tgtEl>
                                          <p:spTgt spid="45"/>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nodeType="click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blinds(horizontal)">
                                      <p:cBhvr>
                                        <p:cTn id="117" dur="500"/>
                                        <p:tgtEl>
                                          <p:spTgt spid="47"/>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blinds(horizontal)">
                                      <p:cBhvr>
                                        <p:cTn id="122" dur="500"/>
                                        <p:tgtEl>
                                          <p:spTgt spid="49"/>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21"/>
                                        </p:tgtEl>
                                        <p:attrNameLst>
                                          <p:attrName>style.visibility</p:attrName>
                                        </p:attrNameLst>
                                      </p:cBhvr>
                                      <p:to>
                                        <p:strVal val="visible"/>
                                      </p:to>
                                    </p:set>
                                    <p:animEffect transition="in" filter="blinds(horizontal)">
                                      <p:cBhvr>
                                        <p:cTn id="127" dur="500"/>
                                        <p:tgtEl>
                                          <p:spTgt spid="21"/>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nodeType="clickEffect">
                                  <p:stCondLst>
                                    <p:cond delay="0"/>
                                  </p:stCondLst>
                                  <p:childTnLst>
                                    <p:set>
                                      <p:cBhvr>
                                        <p:cTn id="131" dur="1" fill="hold">
                                          <p:stCondLst>
                                            <p:cond delay="0"/>
                                          </p:stCondLst>
                                        </p:cTn>
                                        <p:tgtEl>
                                          <p:spTgt spid="23"/>
                                        </p:tgtEl>
                                        <p:attrNameLst>
                                          <p:attrName>style.visibility</p:attrName>
                                        </p:attrNameLst>
                                      </p:cBhvr>
                                      <p:to>
                                        <p:strVal val="visible"/>
                                      </p:to>
                                    </p:set>
                                    <p:animEffect transition="in" filter="blinds(horizontal)">
                                      <p:cBhvr>
                                        <p:cTn id="132" dur="500"/>
                                        <p:tgtEl>
                                          <p:spTgt spid="23"/>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blinds(horizontal)">
                                      <p:cBhvr>
                                        <p:cTn id="1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5" grpId="0" animBg="1"/>
      <p:bldP spid="16" grpId="0" animBg="1"/>
      <p:bldP spid="19" grpId="0" animBg="1"/>
      <p:bldP spid="21" grpId="0" animBg="1"/>
      <p:bldP spid="24" grpId="0" animBg="1"/>
      <p:bldP spid="27" grpId="0" animBg="1"/>
      <p:bldP spid="30" grpId="0" animBg="1"/>
      <p:bldP spid="31" grpId="0" animBg="1"/>
      <p:bldP spid="34" grpId="0" animBg="1"/>
      <p:bldP spid="35" grpId="0" animBg="1"/>
      <p:bldP spid="39" grpId="0" animBg="1"/>
      <p:bldP spid="40" grpId="0" animBg="1"/>
      <p:bldP spid="42" grpId="0" animBg="1"/>
      <p:bldP spid="45" grpId="0" animBg="1"/>
      <p:bldP spid="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1" name="Rectangle 67"/>
          <p:cNvSpPr>
            <a:spLocks noChangeArrowheads="1"/>
          </p:cNvSpPr>
          <p:nvPr/>
        </p:nvSpPr>
        <p:spPr bwMode="auto">
          <a:xfrm rot="-1768185">
            <a:off x="8229600" y="152400"/>
            <a:ext cx="457200" cy="1447800"/>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11332" name="Rectangle 68"/>
          <p:cNvSpPr>
            <a:spLocks noChangeArrowheads="1"/>
          </p:cNvSpPr>
          <p:nvPr/>
        </p:nvSpPr>
        <p:spPr bwMode="auto">
          <a:xfrm rot="-1768185">
            <a:off x="457200" y="5257800"/>
            <a:ext cx="457200" cy="1447800"/>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11333" name="Rectangle 69"/>
          <p:cNvSpPr>
            <a:spLocks noChangeArrowheads="1"/>
          </p:cNvSpPr>
          <p:nvPr/>
        </p:nvSpPr>
        <p:spPr bwMode="auto">
          <a:xfrm rot="1768185" flipH="1">
            <a:off x="8342313" y="5418138"/>
            <a:ext cx="457200" cy="1296987"/>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11334" name="Rectangle 70"/>
          <p:cNvSpPr>
            <a:spLocks noChangeArrowheads="1"/>
          </p:cNvSpPr>
          <p:nvPr/>
        </p:nvSpPr>
        <p:spPr bwMode="auto">
          <a:xfrm rot="1768185" flipH="1">
            <a:off x="457200" y="152400"/>
            <a:ext cx="457200" cy="1296988"/>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11301" name="Rectangle 37"/>
          <p:cNvSpPr>
            <a:spLocks noChangeArrowheads="1"/>
          </p:cNvSpPr>
          <p:nvPr/>
        </p:nvSpPr>
        <p:spPr bwMode="auto">
          <a:xfrm>
            <a:off x="2286000" y="0"/>
            <a:ext cx="5131533" cy="523220"/>
          </a:xfrm>
          <a:prstGeom prst="rect">
            <a:avLst/>
          </a:prstGeom>
          <a:noFill/>
          <a:ln w="9525">
            <a:noFill/>
            <a:miter lim="800000"/>
            <a:headEnd/>
            <a:tailEnd/>
          </a:ln>
          <a:effectLst/>
        </p:spPr>
        <p:txBody>
          <a:bodyPr wrap="none">
            <a:spAutoFit/>
          </a:bodyPr>
          <a:lstStyle/>
          <a:p>
            <a:pPr>
              <a:spcBef>
                <a:spcPct val="50000"/>
              </a:spcBef>
            </a:pPr>
            <a:r>
              <a:rPr lang="id-ID" sz="2800" b="1" dirty="0" smtClean="0">
                <a:latin typeface="Comic Sans MS" pitchFamily="66" charset="0"/>
              </a:rPr>
              <a:t>Function Solver pada Excel </a:t>
            </a:r>
            <a:endParaRPr lang="en-US" sz="2800" dirty="0">
              <a:latin typeface="Comic Sans MS" pitchFamily="66" charset="0"/>
            </a:endParaRPr>
          </a:p>
        </p:txBody>
      </p:sp>
      <p:pic>
        <p:nvPicPr>
          <p:cNvPr id="1030" name="Picture 6"/>
          <p:cNvPicPr>
            <a:picLocks noChangeAspect="1" noChangeArrowheads="1"/>
          </p:cNvPicPr>
          <p:nvPr/>
        </p:nvPicPr>
        <p:blipFill>
          <a:blip r:embed="rId3" cstate="print"/>
          <a:srcRect/>
          <a:stretch>
            <a:fillRect/>
          </a:stretch>
        </p:blipFill>
        <p:spPr bwMode="auto">
          <a:xfrm>
            <a:off x="1" y="715912"/>
            <a:ext cx="9756576" cy="5485396"/>
          </a:xfrm>
          <a:prstGeom prst="rect">
            <a:avLst/>
          </a:prstGeom>
          <a:solidFill>
            <a:schemeClr val="accent2">
              <a:lumMod val="75000"/>
            </a:schemeClr>
          </a:solidFill>
          <a:ln w="9525">
            <a:solidFill>
              <a:srgbClr val="FFC000"/>
            </a:solidFill>
            <a:miter lim="800000"/>
            <a:headEnd/>
            <a:tailEnd/>
          </a:ln>
        </p:spPr>
      </p:pic>
      <p:sp>
        <p:nvSpPr>
          <p:cNvPr id="20" name="Oval 19"/>
          <p:cNvSpPr/>
          <p:nvPr/>
        </p:nvSpPr>
        <p:spPr>
          <a:xfrm>
            <a:off x="8316416" y="1052736"/>
            <a:ext cx="660936" cy="2520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Oval 20"/>
          <p:cNvSpPr/>
          <p:nvPr/>
        </p:nvSpPr>
        <p:spPr>
          <a:xfrm>
            <a:off x="2286000" y="872716"/>
            <a:ext cx="485800" cy="1800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23" name="Straight Arrow Connector 22"/>
          <p:cNvCxnSpPr>
            <a:stCxn id="20" idx="4"/>
          </p:cNvCxnSpPr>
          <p:nvPr/>
        </p:nvCxnSpPr>
        <p:spPr>
          <a:xfrm flipH="1">
            <a:off x="8604448" y="1304764"/>
            <a:ext cx="42436"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770843" y="2384884"/>
            <a:ext cx="1091146" cy="1200329"/>
          </a:xfrm>
          <a:prstGeom prst="rect">
            <a:avLst/>
          </a:prstGeom>
          <a:solidFill>
            <a:schemeClr val="accent1">
              <a:lumMod val="20000"/>
              <a:lumOff val="80000"/>
            </a:schemeClr>
          </a:solidFill>
          <a:ln>
            <a:solidFill>
              <a:schemeClr val="tx2">
                <a:lumMod val="40000"/>
                <a:lumOff val="60000"/>
              </a:schemeClr>
            </a:solidFill>
          </a:ln>
        </p:spPr>
        <p:txBody>
          <a:bodyPr wrap="square" rtlCol="0">
            <a:spAutoFit/>
          </a:bodyPr>
          <a:lstStyle/>
          <a:p>
            <a:r>
              <a:rPr lang="id-ID" dirty="0" smtClean="0"/>
              <a:t>Fungsi Solver pada excel</a:t>
            </a:r>
            <a:endParaRPr lang="id-ID" dirty="0"/>
          </a:p>
        </p:txBody>
      </p:sp>
      <p:sp>
        <p:nvSpPr>
          <p:cNvPr id="25" name="Rectangle 24"/>
          <p:cNvSpPr/>
          <p:nvPr/>
        </p:nvSpPr>
        <p:spPr>
          <a:xfrm>
            <a:off x="5184068" y="2384884"/>
            <a:ext cx="2052228" cy="158417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6624228" y="2960948"/>
            <a:ext cx="432048" cy="7560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Rectangle 26"/>
          <p:cNvSpPr/>
          <p:nvPr/>
        </p:nvSpPr>
        <p:spPr>
          <a:xfrm>
            <a:off x="4283968" y="2960948"/>
            <a:ext cx="432048" cy="7560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Rectangle 27"/>
          <p:cNvSpPr/>
          <p:nvPr/>
        </p:nvSpPr>
        <p:spPr>
          <a:xfrm>
            <a:off x="5616116" y="2744924"/>
            <a:ext cx="864096" cy="21602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Rectangle 29"/>
          <p:cNvSpPr/>
          <p:nvPr/>
        </p:nvSpPr>
        <p:spPr>
          <a:xfrm>
            <a:off x="1547664" y="4185084"/>
            <a:ext cx="864096" cy="21602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Rectangle 30"/>
          <p:cNvSpPr/>
          <p:nvPr/>
        </p:nvSpPr>
        <p:spPr>
          <a:xfrm>
            <a:off x="1511660" y="2960948"/>
            <a:ext cx="738336" cy="756084"/>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Rectangle 31"/>
          <p:cNvSpPr/>
          <p:nvPr/>
        </p:nvSpPr>
        <p:spPr>
          <a:xfrm>
            <a:off x="5724128" y="2960948"/>
            <a:ext cx="612068" cy="756084"/>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linds(horizont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linds(horizontal)">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linds(horizontal)">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animBg="1"/>
      <p:bldP spid="26" grpId="0" animBg="1"/>
      <p:bldP spid="27" grpId="0" animBg="1"/>
      <p:bldP spid="28"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1" name="Rectangle 67"/>
          <p:cNvSpPr>
            <a:spLocks noChangeArrowheads="1"/>
          </p:cNvSpPr>
          <p:nvPr/>
        </p:nvSpPr>
        <p:spPr bwMode="auto">
          <a:xfrm rot="-1768185">
            <a:off x="8229600" y="152400"/>
            <a:ext cx="457200" cy="1447800"/>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11332" name="Rectangle 68"/>
          <p:cNvSpPr>
            <a:spLocks noChangeArrowheads="1"/>
          </p:cNvSpPr>
          <p:nvPr/>
        </p:nvSpPr>
        <p:spPr bwMode="auto">
          <a:xfrm rot="-1768185">
            <a:off x="457200" y="5257800"/>
            <a:ext cx="457200" cy="1447800"/>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11333" name="Rectangle 69"/>
          <p:cNvSpPr>
            <a:spLocks noChangeArrowheads="1"/>
          </p:cNvSpPr>
          <p:nvPr/>
        </p:nvSpPr>
        <p:spPr bwMode="auto">
          <a:xfrm rot="1768185" flipH="1">
            <a:off x="8342313" y="5418138"/>
            <a:ext cx="457200" cy="1296987"/>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11334" name="Rectangle 70"/>
          <p:cNvSpPr>
            <a:spLocks noChangeArrowheads="1"/>
          </p:cNvSpPr>
          <p:nvPr/>
        </p:nvSpPr>
        <p:spPr bwMode="auto">
          <a:xfrm rot="1768185" flipH="1">
            <a:off x="457200" y="152400"/>
            <a:ext cx="457200" cy="1296988"/>
          </a:xfrm>
          <a:prstGeom prst="rect">
            <a:avLst/>
          </a:prstGeom>
          <a:solidFill>
            <a:schemeClr val="bg1">
              <a:alpha val="38000"/>
            </a:schemeClr>
          </a:solidFill>
          <a:ln w="9525">
            <a:noFill/>
            <a:miter lim="800000"/>
            <a:headEnd/>
            <a:tailEnd/>
          </a:ln>
          <a:effectLst/>
        </p:spPr>
        <p:txBody>
          <a:bodyPr wrap="none" anchor="ctr"/>
          <a:lstStyle/>
          <a:p>
            <a:endParaRPr lang="id-ID"/>
          </a:p>
        </p:txBody>
      </p:sp>
      <p:pic>
        <p:nvPicPr>
          <p:cNvPr id="2051" name="Picture 3"/>
          <p:cNvPicPr>
            <a:picLocks noChangeAspect="1" noChangeArrowheads="1"/>
          </p:cNvPicPr>
          <p:nvPr/>
        </p:nvPicPr>
        <p:blipFill>
          <a:blip r:embed="rId3" cstate="print"/>
          <a:srcRect/>
          <a:stretch>
            <a:fillRect/>
          </a:stretch>
        </p:blipFill>
        <p:spPr bwMode="auto">
          <a:xfrm>
            <a:off x="0" y="296652"/>
            <a:ext cx="9820160" cy="6286788"/>
          </a:xfrm>
          <a:prstGeom prst="rect">
            <a:avLst/>
          </a:prstGeom>
          <a:noFill/>
          <a:ln w="9525">
            <a:noFill/>
            <a:miter lim="800000"/>
            <a:headEnd/>
            <a:tailEnd/>
          </a:ln>
        </p:spPr>
      </p:pic>
      <p:sp>
        <p:nvSpPr>
          <p:cNvPr id="12" name="TextBox 11"/>
          <p:cNvSpPr txBox="1"/>
          <p:nvPr/>
        </p:nvSpPr>
        <p:spPr>
          <a:xfrm>
            <a:off x="8700450" y="944724"/>
            <a:ext cx="284052" cy="307777"/>
          </a:xfrm>
          <a:prstGeom prst="rect">
            <a:avLst/>
          </a:prstGeom>
          <a:solidFill>
            <a:schemeClr val="accent1">
              <a:lumMod val="20000"/>
              <a:lumOff val="80000"/>
            </a:schemeClr>
          </a:solidFill>
        </p:spPr>
        <p:txBody>
          <a:bodyPr wrap="none" rtlCol="0">
            <a:spAutoFit/>
          </a:bodyPr>
          <a:lstStyle/>
          <a:p>
            <a:r>
              <a:rPr lang="id-ID" sz="1400" dirty="0" smtClean="0"/>
              <a:t>1</a:t>
            </a:r>
            <a:endParaRPr lang="id-ID" sz="1400" dirty="0"/>
          </a:p>
        </p:txBody>
      </p:sp>
      <p:cxnSp>
        <p:nvCxnSpPr>
          <p:cNvPr id="14" name="Straight Arrow Connector 13"/>
          <p:cNvCxnSpPr>
            <a:stCxn id="12" idx="1"/>
          </p:cNvCxnSpPr>
          <p:nvPr/>
        </p:nvCxnSpPr>
        <p:spPr>
          <a:xfrm flipH="1" flipV="1">
            <a:off x="8568444" y="944724"/>
            <a:ext cx="132006" cy="1538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139952" y="1926779"/>
            <a:ext cx="50405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59932" y="1681062"/>
            <a:ext cx="360040" cy="307777"/>
          </a:xfrm>
          <a:prstGeom prst="rect">
            <a:avLst/>
          </a:prstGeom>
          <a:solidFill>
            <a:schemeClr val="accent1">
              <a:lumMod val="20000"/>
              <a:lumOff val="80000"/>
            </a:schemeClr>
          </a:solidFill>
        </p:spPr>
        <p:txBody>
          <a:bodyPr wrap="square" rtlCol="0">
            <a:spAutoFit/>
          </a:bodyPr>
          <a:lstStyle/>
          <a:p>
            <a:r>
              <a:rPr lang="id-ID" sz="1400" dirty="0" smtClean="0"/>
              <a:t>2</a:t>
            </a:r>
            <a:endParaRPr lang="id-ID" sz="1400" dirty="0"/>
          </a:p>
        </p:txBody>
      </p:sp>
      <p:sp>
        <p:nvSpPr>
          <p:cNvPr id="18" name="TextBox 17"/>
          <p:cNvSpPr txBox="1"/>
          <p:nvPr/>
        </p:nvSpPr>
        <p:spPr>
          <a:xfrm>
            <a:off x="5328084" y="1834951"/>
            <a:ext cx="1872208" cy="276999"/>
          </a:xfrm>
          <a:prstGeom prst="rect">
            <a:avLst/>
          </a:prstGeom>
          <a:solidFill>
            <a:schemeClr val="accent1">
              <a:lumMod val="20000"/>
              <a:lumOff val="80000"/>
            </a:schemeClr>
          </a:solidFill>
        </p:spPr>
        <p:txBody>
          <a:bodyPr wrap="square" rtlCol="0">
            <a:spAutoFit/>
          </a:bodyPr>
          <a:lstStyle/>
          <a:p>
            <a:r>
              <a:rPr lang="id-ID" sz="1200" dirty="0" smtClean="0"/>
              <a:t>3. Target cell (z) $F$13</a:t>
            </a:r>
            <a:endParaRPr lang="id-ID" sz="1200" dirty="0"/>
          </a:p>
        </p:txBody>
      </p:sp>
      <p:cxnSp>
        <p:nvCxnSpPr>
          <p:cNvPr id="20" name="Straight Arrow Connector 19"/>
          <p:cNvCxnSpPr/>
          <p:nvPr/>
        </p:nvCxnSpPr>
        <p:spPr>
          <a:xfrm flipH="1">
            <a:off x="5184068" y="2142803"/>
            <a:ext cx="576064" cy="3500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4608004" y="2672916"/>
            <a:ext cx="360040" cy="1800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extBox 21"/>
          <p:cNvSpPr txBox="1"/>
          <p:nvPr/>
        </p:nvSpPr>
        <p:spPr>
          <a:xfrm>
            <a:off x="7434992" y="2638653"/>
            <a:ext cx="1421484" cy="646331"/>
          </a:xfrm>
          <a:prstGeom prst="rect">
            <a:avLst/>
          </a:prstGeom>
          <a:solidFill>
            <a:schemeClr val="accent1">
              <a:lumMod val="20000"/>
              <a:lumOff val="80000"/>
            </a:schemeClr>
          </a:solidFill>
        </p:spPr>
        <p:txBody>
          <a:bodyPr wrap="square" rtlCol="0">
            <a:spAutoFit/>
          </a:bodyPr>
          <a:lstStyle/>
          <a:p>
            <a:r>
              <a:rPr lang="id-ID" sz="1200" dirty="0" smtClean="0"/>
              <a:t>4. Produksi yang digunakan $C$11:$D$11</a:t>
            </a:r>
            <a:endParaRPr lang="id-ID" sz="1200" dirty="0"/>
          </a:p>
        </p:txBody>
      </p:sp>
      <p:cxnSp>
        <p:nvCxnSpPr>
          <p:cNvPr id="24" name="Straight Arrow Connector 23"/>
          <p:cNvCxnSpPr>
            <a:stCxn id="22" idx="1"/>
          </p:cNvCxnSpPr>
          <p:nvPr/>
        </p:nvCxnSpPr>
        <p:spPr>
          <a:xfrm flipH="1">
            <a:off x="5472100" y="2961819"/>
            <a:ext cx="1962892" cy="1431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200292" y="3825044"/>
            <a:ext cx="2017562" cy="1015663"/>
          </a:xfrm>
          <a:prstGeom prst="rect">
            <a:avLst/>
          </a:prstGeom>
          <a:solidFill>
            <a:schemeClr val="accent1">
              <a:lumMod val="20000"/>
              <a:lumOff val="80000"/>
            </a:schemeClr>
          </a:solidFill>
        </p:spPr>
        <p:txBody>
          <a:bodyPr wrap="square" rtlCol="0">
            <a:spAutoFit/>
          </a:bodyPr>
          <a:lstStyle/>
          <a:p>
            <a:r>
              <a:rPr lang="id-ID" sz="1200" dirty="0" smtClean="0"/>
              <a:t>6. Kapasitas yang digunakan $E$6:$E$7&lt;=$F$6:$F$7</a:t>
            </a:r>
          </a:p>
          <a:p>
            <a:r>
              <a:rPr lang="id-ID" sz="1200" dirty="0" smtClean="0"/>
              <a:t>$E$8:$E$9&lt;=$F$8:$F$9</a:t>
            </a:r>
          </a:p>
          <a:p>
            <a:endParaRPr lang="id-ID" sz="1200" dirty="0"/>
          </a:p>
        </p:txBody>
      </p:sp>
      <p:cxnSp>
        <p:nvCxnSpPr>
          <p:cNvPr id="28" name="Straight Arrow Connector 27"/>
          <p:cNvCxnSpPr/>
          <p:nvPr/>
        </p:nvCxnSpPr>
        <p:spPr>
          <a:xfrm flipH="1" flipV="1">
            <a:off x="5689462" y="3597987"/>
            <a:ext cx="1510830" cy="7395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32" idx="1"/>
          </p:cNvCxnSpPr>
          <p:nvPr/>
        </p:nvCxnSpPr>
        <p:spPr>
          <a:xfrm flipH="1" flipV="1">
            <a:off x="6516216" y="3501008"/>
            <a:ext cx="1080120" cy="77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596336" y="3440033"/>
            <a:ext cx="306708" cy="276999"/>
          </a:xfrm>
          <a:prstGeom prst="rect">
            <a:avLst/>
          </a:prstGeom>
          <a:solidFill>
            <a:schemeClr val="accent1">
              <a:lumMod val="20000"/>
              <a:lumOff val="80000"/>
            </a:schemeClr>
          </a:solidFill>
        </p:spPr>
        <p:txBody>
          <a:bodyPr wrap="square" rtlCol="0">
            <a:spAutoFit/>
          </a:bodyPr>
          <a:lstStyle/>
          <a:p>
            <a:r>
              <a:rPr lang="id-ID" sz="1200" dirty="0" smtClean="0"/>
              <a:t>5</a:t>
            </a:r>
            <a:endParaRPr lang="id-ID" sz="1200" dirty="0"/>
          </a:p>
        </p:txBody>
      </p:sp>
      <p:sp>
        <p:nvSpPr>
          <p:cNvPr id="35" name="TextBox 34"/>
          <p:cNvSpPr txBox="1"/>
          <p:nvPr/>
        </p:nvSpPr>
        <p:spPr>
          <a:xfrm>
            <a:off x="4836263" y="4823499"/>
            <a:ext cx="456518" cy="276999"/>
          </a:xfrm>
          <a:prstGeom prst="rect">
            <a:avLst/>
          </a:prstGeom>
          <a:solidFill>
            <a:schemeClr val="accent1">
              <a:lumMod val="20000"/>
              <a:lumOff val="80000"/>
            </a:schemeClr>
          </a:solidFill>
        </p:spPr>
        <p:txBody>
          <a:bodyPr wrap="square" rtlCol="0">
            <a:spAutoFit/>
          </a:bodyPr>
          <a:lstStyle/>
          <a:p>
            <a:r>
              <a:rPr lang="id-ID" sz="1200" dirty="0" smtClean="0"/>
              <a:t>7</a:t>
            </a:r>
            <a:endParaRPr lang="id-ID" sz="1200" dirty="0"/>
          </a:p>
        </p:txBody>
      </p:sp>
      <p:cxnSp>
        <p:nvCxnSpPr>
          <p:cNvPr id="37" name="Straight Arrow Connector 36"/>
          <p:cNvCxnSpPr/>
          <p:nvPr/>
        </p:nvCxnSpPr>
        <p:spPr>
          <a:xfrm flipV="1">
            <a:off x="5064522" y="3440033"/>
            <a:ext cx="1775730" cy="1400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596336" y="2111950"/>
            <a:ext cx="456518" cy="276999"/>
          </a:xfrm>
          <a:prstGeom prst="rect">
            <a:avLst/>
          </a:prstGeom>
          <a:solidFill>
            <a:schemeClr val="accent1">
              <a:lumMod val="20000"/>
              <a:lumOff val="80000"/>
            </a:schemeClr>
          </a:solidFill>
        </p:spPr>
        <p:txBody>
          <a:bodyPr wrap="square" rtlCol="0">
            <a:spAutoFit/>
          </a:bodyPr>
          <a:lstStyle/>
          <a:p>
            <a:r>
              <a:rPr lang="id-ID" sz="1200" dirty="0" smtClean="0"/>
              <a:t>8</a:t>
            </a:r>
            <a:endParaRPr lang="id-ID" sz="1200" dirty="0"/>
          </a:p>
        </p:txBody>
      </p:sp>
      <p:cxnSp>
        <p:nvCxnSpPr>
          <p:cNvPr id="33" name="Straight Arrow Connector 32"/>
          <p:cNvCxnSpPr/>
          <p:nvPr/>
        </p:nvCxnSpPr>
        <p:spPr>
          <a:xfrm flipH="1">
            <a:off x="7200292" y="2388949"/>
            <a:ext cx="396044" cy="1039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linds(horizontal)">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linds(horizontal)">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linds(horizontal)">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linds(horizontal)">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linds(horizontal)">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blinds(horizontal)">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blinds(horizontal)">
                                      <p:cBhvr>
                                        <p:cTn id="77" dur="500"/>
                                        <p:tgtEl>
                                          <p:spTgt spid="3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blinds(horizontal)">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blinds(horizontal)">
                                      <p:cBhvr>
                                        <p:cTn id="8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P spid="21" grpId="0" animBg="1"/>
      <p:bldP spid="22" grpId="0" animBg="1"/>
      <p:bldP spid="25" grpId="0" animBg="1"/>
      <p:bldP spid="32" grpId="0" animBg="1"/>
      <p:bldP spid="3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3074" name="Picture 2"/>
          <p:cNvPicPr>
            <a:picLocks noChangeAspect="1" noChangeArrowheads="1"/>
          </p:cNvPicPr>
          <p:nvPr/>
        </p:nvPicPr>
        <p:blipFill>
          <a:blip r:embed="rId2" cstate="print"/>
          <a:srcRect/>
          <a:stretch>
            <a:fillRect/>
          </a:stretch>
        </p:blipFill>
        <p:spPr bwMode="auto">
          <a:xfrm>
            <a:off x="0" y="0"/>
            <a:ext cx="11643506" cy="65462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06" name="Rectangle 38"/>
          <p:cNvSpPr>
            <a:spLocks noChangeArrowheads="1"/>
          </p:cNvSpPr>
          <p:nvPr/>
        </p:nvSpPr>
        <p:spPr bwMode="auto">
          <a:xfrm>
            <a:off x="493713" y="457200"/>
            <a:ext cx="8305800" cy="5867400"/>
          </a:xfrm>
          <a:prstGeom prst="rect">
            <a:avLst/>
          </a:prstGeom>
          <a:gradFill rotWithShape="0">
            <a:gsLst>
              <a:gs pos="0">
                <a:srgbClr val="F2FDF7"/>
              </a:gs>
              <a:gs pos="100000">
                <a:srgbClr val="F2FDF7">
                  <a:gamma/>
                  <a:shade val="86275"/>
                  <a:invGamma/>
                </a:srgbClr>
              </a:gs>
            </a:gsLst>
            <a:lin ang="2700000" scaled="1"/>
          </a:gradFill>
          <a:ln w="9525">
            <a:noFill/>
            <a:miter lim="800000"/>
            <a:headEnd/>
            <a:tailEnd/>
          </a:ln>
          <a:effectLst>
            <a:outerShdw dist="35921" dir="2700000" algn="ctr" rotWithShape="0">
              <a:schemeClr val="bg2">
                <a:alpha val="29999"/>
              </a:schemeClr>
            </a:outerShdw>
          </a:effectLst>
        </p:spPr>
        <p:txBody>
          <a:bodyPr wrap="none" anchor="ctr"/>
          <a:lstStyle/>
          <a:p>
            <a:endParaRPr lang="id-ID"/>
          </a:p>
        </p:txBody>
      </p:sp>
      <p:sp>
        <p:nvSpPr>
          <p:cNvPr id="32807" name="Rectangle 39"/>
          <p:cNvSpPr>
            <a:spLocks noChangeArrowheads="1"/>
          </p:cNvSpPr>
          <p:nvPr/>
        </p:nvSpPr>
        <p:spPr bwMode="auto">
          <a:xfrm rot="-1768185">
            <a:off x="8229600" y="152400"/>
            <a:ext cx="457200" cy="1447800"/>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32808" name="Rectangle 40"/>
          <p:cNvSpPr>
            <a:spLocks noChangeArrowheads="1"/>
          </p:cNvSpPr>
          <p:nvPr/>
        </p:nvSpPr>
        <p:spPr bwMode="auto">
          <a:xfrm rot="-1768185">
            <a:off x="457200" y="5248275"/>
            <a:ext cx="457200" cy="1447800"/>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32809" name="Rectangle 41"/>
          <p:cNvSpPr>
            <a:spLocks noChangeArrowheads="1"/>
          </p:cNvSpPr>
          <p:nvPr/>
        </p:nvSpPr>
        <p:spPr bwMode="auto">
          <a:xfrm rot="1768185" flipH="1">
            <a:off x="8342313" y="5408613"/>
            <a:ext cx="457200" cy="1296987"/>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32810" name="Rectangle 42"/>
          <p:cNvSpPr>
            <a:spLocks noChangeArrowheads="1"/>
          </p:cNvSpPr>
          <p:nvPr/>
        </p:nvSpPr>
        <p:spPr bwMode="auto">
          <a:xfrm rot="1768185" flipH="1">
            <a:off x="457200" y="152400"/>
            <a:ext cx="457200" cy="1296988"/>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32812" name="Rectangle 44"/>
          <p:cNvSpPr>
            <a:spLocks noChangeArrowheads="1"/>
          </p:cNvSpPr>
          <p:nvPr/>
        </p:nvSpPr>
        <p:spPr bwMode="auto">
          <a:xfrm>
            <a:off x="539750" y="1268413"/>
            <a:ext cx="8208963" cy="5329237"/>
          </a:xfrm>
          <a:prstGeom prst="rect">
            <a:avLst/>
          </a:prstGeom>
          <a:noFill/>
          <a:ln w="9525">
            <a:noFill/>
            <a:miter lim="800000"/>
            <a:headEnd/>
            <a:tailEnd/>
          </a:ln>
          <a:effectLst/>
        </p:spPr>
        <p:txBody>
          <a:bodyPr wrap="none" anchor="ctr"/>
          <a:lstStyle/>
          <a:p>
            <a:endParaRPr lang="id-ID"/>
          </a:p>
        </p:txBody>
      </p:sp>
      <p:pic>
        <p:nvPicPr>
          <p:cNvPr id="3074" name="Picture 2"/>
          <p:cNvPicPr>
            <a:picLocks noChangeAspect="1" noChangeArrowheads="1"/>
          </p:cNvPicPr>
          <p:nvPr/>
        </p:nvPicPr>
        <p:blipFill>
          <a:blip r:embed="rId3" cstate="print"/>
          <a:srcRect/>
          <a:stretch>
            <a:fillRect/>
          </a:stretch>
        </p:blipFill>
        <p:spPr bwMode="auto">
          <a:xfrm>
            <a:off x="0" y="277813"/>
            <a:ext cx="10755093" cy="6046787"/>
          </a:xfrm>
          <a:prstGeom prst="rect">
            <a:avLst/>
          </a:prstGeom>
          <a:noFill/>
          <a:ln w="9525">
            <a:noFill/>
            <a:miter lim="800000"/>
            <a:headEnd/>
            <a:tailEnd/>
          </a:ln>
        </p:spPr>
      </p:pic>
      <p:cxnSp>
        <p:nvCxnSpPr>
          <p:cNvPr id="17" name="Straight Arrow Connector 16"/>
          <p:cNvCxnSpPr/>
          <p:nvPr/>
        </p:nvCxnSpPr>
        <p:spPr>
          <a:xfrm flipH="1" flipV="1">
            <a:off x="4932040" y="3501008"/>
            <a:ext cx="43204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319972" y="1916832"/>
            <a:ext cx="288032" cy="900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416316" y="2384884"/>
            <a:ext cx="79208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06" name="Rectangle 38"/>
          <p:cNvSpPr>
            <a:spLocks noChangeArrowheads="1"/>
          </p:cNvSpPr>
          <p:nvPr/>
        </p:nvSpPr>
        <p:spPr bwMode="auto">
          <a:xfrm>
            <a:off x="493713" y="457200"/>
            <a:ext cx="8305800" cy="5867400"/>
          </a:xfrm>
          <a:prstGeom prst="rect">
            <a:avLst/>
          </a:prstGeom>
          <a:gradFill rotWithShape="0">
            <a:gsLst>
              <a:gs pos="0">
                <a:srgbClr val="F2FDF7"/>
              </a:gs>
              <a:gs pos="100000">
                <a:srgbClr val="F2FDF7">
                  <a:gamma/>
                  <a:shade val="86275"/>
                  <a:invGamma/>
                </a:srgbClr>
              </a:gs>
            </a:gsLst>
            <a:lin ang="2700000" scaled="1"/>
          </a:gradFill>
          <a:ln w="9525">
            <a:noFill/>
            <a:miter lim="800000"/>
            <a:headEnd/>
            <a:tailEnd/>
          </a:ln>
          <a:effectLst>
            <a:outerShdw dist="35921" dir="2700000" algn="ctr" rotWithShape="0">
              <a:schemeClr val="bg2">
                <a:alpha val="29999"/>
              </a:schemeClr>
            </a:outerShdw>
          </a:effectLst>
        </p:spPr>
        <p:txBody>
          <a:bodyPr wrap="none" anchor="ctr"/>
          <a:lstStyle/>
          <a:p>
            <a:endParaRPr lang="id-ID"/>
          </a:p>
        </p:txBody>
      </p:sp>
      <p:sp>
        <p:nvSpPr>
          <p:cNvPr id="32807" name="Rectangle 39"/>
          <p:cNvSpPr>
            <a:spLocks noChangeArrowheads="1"/>
          </p:cNvSpPr>
          <p:nvPr/>
        </p:nvSpPr>
        <p:spPr bwMode="auto">
          <a:xfrm rot="-1768185">
            <a:off x="8229600" y="152400"/>
            <a:ext cx="457200" cy="1447800"/>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32808" name="Rectangle 40"/>
          <p:cNvSpPr>
            <a:spLocks noChangeArrowheads="1"/>
          </p:cNvSpPr>
          <p:nvPr/>
        </p:nvSpPr>
        <p:spPr bwMode="auto">
          <a:xfrm rot="-1768185">
            <a:off x="457200" y="5248275"/>
            <a:ext cx="457200" cy="1447800"/>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32809" name="Rectangle 41"/>
          <p:cNvSpPr>
            <a:spLocks noChangeArrowheads="1"/>
          </p:cNvSpPr>
          <p:nvPr/>
        </p:nvSpPr>
        <p:spPr bwMode="auto">
          <a:xfrm rot="1768185" flipH="1">
            <a:off x="8342313" y="5408613"/>
            <a:ext cx="457200" cy="1296987"/>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32810" name="Rectangle 42"/>
          <p:cNvSpPr>
            <a:spLocks noChangeArrowheads="1"/>
          </p:cNvSpPr>
          <p:nvPr/>
        </p:nvSpPr>
        <p:spPr bwMode="auto">
          <a:xfrm rot="1768185" flipH="1">
            <a:off x="457200" y="152400"/>
            <a:ext cx="457200" cy="1296988"/>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32812" name="Rectangle 44"/>
          <p:cNvSpPr>
            <a:spLocks noChangeArrowheads="1"/>
          </p:cNvSpPr>
          <p:nvPr/>
        </p:nvSpPr>
        <p:spPr bwMode="auto">
          <a:xfrm>
            <a:off x="539750" y="1268413"/>
            <a:ext cx="8208963" cy="5329237"/>
          </a:xfrm>
          <a:prstGeom prst="rect">
            <a:avLst/>
          </a:prstGeom>
          <a:noFill/>
          <a:ln w="9525">
            <a:noFill/>
            <a:miter lim="800000"/>
            <a:headEnd/>
            <a:tailEnd/>
          </a:ln>
          <a:effectLst/>
        </p:spPr>
        <p:txBody>
          <a:bodyPr wrap="none" anchor="ctr"/>
          <a:lstStyle/>
          <a:p>
            <a:endParaRPr lang="id-ID"/>
          </a:p>
        </p:txBody>
      </p:sp>
      <p:pic>
        <p:nvPicPr>
          <p:cNvPr id="4098" name="Picture 2"/>
          <p:cNvPicPr>
            <a:picLocks noChangeAspect="1" noChangeArrowheads="1"/>
          </p:cNvPicPr>
          <p:nvPr/>
        </p:nvPicPr>
        <p:blipFill>
          <a:blip r:embed="rId3" cstate="print"/>
          <a:srcRect/>
          <a:stretch>
            <a:fillRect/>
          </a:stretch>
        </p:blipFill>
        <p:spPr bwMode="auto">
          <a:xfrm>
            <a:off x="0" y="0"/>
            <a:ext cx="13011150" cy="7315200"/>
          </a:xfrm>
          <a:prstGeom prst="rect">
            <a:avLst/>
          </a:prstGeom>
          <a:noFill/>
          <a:ln w="9525">
            <a:noFill/>
            <a:miter lim="800000"/>
            <a:headEnd/>
            <a:tailEnd/>
          </a:ln>
        </p:spPr>
      </p:pic>
      <p:sp>
        <p:nvSpPr>
          <p:cNvPr id="9" name="TextBox 8"/>
          <p:cNvSpPr txBox="1"/>
          <p:nvPr/>
        </p:nvSpPr>
        <p:spPr>
          <a:xfrm>
            <a:off x="4463988" y="3887760"/>
            <a:ext cx="540060" cy="369332"/>
          </a:xfrm>
          <a:prstGeom prst="rect">
            <a:avLst/>
          </a:prstGeom>
          <a:solidFill>
            <a:schemeClr val="accent1">
              <a:lumMod val="20000"/>
              <a:lumOff val="80000"/>
            </a:schemeClr>
          </a:solidFill>
        </p:spPr>
        <p:txBody>
          <a:bodyPr wrap="square" rtlCol="0">
            <a:spAutoFit/>
          </a:bodyPr>
          <a:lstStyle/>
          <a:p>
            <a:r>
              <a:rPr lang="id-ID" dirty="0" smtClean="0"/>
              <a:t>x1</a:t>
            </a:r>
            <a:endParaRPr lang="id-ID" dirty="0"/>
          </a:p>
        </p:txBody>
      </p:sp>
      <p:sp>
        <p:nvSpPr>
          <p:cNvPr id="10" name="TextBox 9"/>
          <p:cNvSpPr txBox="1"/>
          <p:nvPr/>
        </p:nvSpPr>
        <p:spPr>
          <a:xfrm>
            <a:off x="4463988" y="4441758"/>
            <a:ext cx="540060" cy="369332"/>
          </a:xfrm>
          <a:prstGeom prst="rect">
            <a:avLst/>
          </a:prstGeom>
          <a:solidFill>
            <a:schemeClr val="accent1">
              <a:lumMod val="20000"/>
              <a:lumOff val="80000"/>
            </a:schemeClr>
          </a:solidFill>
        </p:spPr>
        <p:txBody>
          <a:bodyPr wrap="square" rtlCol="0">
            <a:spAutoFit/>
          </a:bodyPr>
          <a:lstStyle/>
          <a:p>
            <a:r>
              <a:rPr lang="id-ID" dirty="0" smtClean="0"/>
              <a:t>x2</a:t>
            </a:r>
            <a:endParaRPr lang="id-ID" dirty="0"/>
          </a:p>
        </p:txBody>
      </p:sp>
      <p:cxnSp>
        <p:nvCxnSpPr>
          <p:cNvPr id="12" name="Straight Arrow Connector 11"/>
          <p:cNvCxnSpPr/>
          <p:nvPr/>
        </p:nvCxnSpPr>
        <p:spPr>
          <a:xfrm flipV="1">
            <a:off x="4247964" y="4041068"/>
            <a:ext cx="21602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0" idx="1"/>
          </p:cNvCxnSpPr>
          <p:nvPr/>
        </p:nvCxnSpPr>
        <p:spPr>
          <a:xfrm>
            <a:off x="4247964" y="4441758"/>
            <a:ext cx="216024"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247964" y="3212976"/>
            <a:ext cx="360040"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08004" y="3068960"/>
            <a:ext cx="396044" cy="369332"/>
          </a:xfrm>
          <a:prstGeom prst="rect">
            <a:avLst/>
          </a:prstGeom>
          <a:solidFill>
            <a:schemeClr val="accent1">
              <a:lumMod val="20000"/>
              <a:lumOff val="80000"/>
            </a:schemeClr>
          </a:solidFill>
        </p:spPr>
        <p:txBody>
          <a:bodyPr wrap="square" rtlCol="0">
            <a:spAutoFit/>
          </a:bodyPr>
          <a:lstStyle/>
          <a:p>
            <a:r>
              <a:rPr lang="id-ID" dirty="0" smtClean="0"/>
              <a:t>z</a:t>
            </a:r>
            <a:endParaRPr lang="id-ID" dirty="0"/>
          </a:p>
        </p:txBody>
      </p:sp>
      <p:cxnSp>
        <p:nvCxnSpPr>
          <p:cNvPr id="20" name="Straight Arrow Connector 19"/>
          <p:cNvCxnSpPr/>
          <p:nvPr/>
        </p:nvCxnSpPr>
        <p:spPr>
          <a:xfrm flipV="1">
            <a:off x="5364088" y="5380055"/>
            <a:ext cx="252028" cy="2451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364088" y="5229473"/>
            <a:ext cx="252028" cy="1505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616116" y="5041922"/>
            <a:ext cx="1728192" cy="461665"/>
          </a:xfrm>
          <a:prstGeom prst="rect">
            <a:avLst/>
          </a:prstGeom>
          <a:solidFill>
            <a:schemeClr val="accent1">
              <a:lumMod val="20000"/>
              <a:lumOff val="80000"/>
            </a:schemeClr>
          </a:solidFill>
        </p:spPr>
        <p:txBody>
          <a:bodyPr wrap="square" rtlCol="0">
            <a:spAutoFit/>
          </a:bodyPr>
          <a:lstStyle/>
          <a:p>
            <a:r>
              <a:rPr lang="id-ID" sz="1200" dirty="0" smtClean="0"/>
              <a:t>Kendala yang habis (Kendala aktif)</a:t>
            </a:r>
            <a:endParaRPr lang="id-ID" sz="1200" dirty="0"/>
          </a:p>
        </p:txBody>
      </p:sp>
      <p:cxnSp>
        <p:nvCxnSpPr>
          <p:cNvPr id="25" name="Straight Arrow Connector 24"/>
          <p:cNvCxnSpPr/>
          <p:nvPr/>
        </p:nvCxnSpPr>
        <p:spPr>
          <a:xfrm>
            <a:off x="5364088" y="5805264"/>
            <a:ext cx="2520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364088" y="5913276"/>
            <a:ext cx="252028"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616116" y="5625244"/>
            <a:ext cx="1728192" cy="461665"/>
          </a:xfrm>
          <a:prstGeom prst="rect">
            <a:avLst/>
          </a:prstGeom>
          <a:solidFill>
            <a:schemeClr val="accent1">
              <a:lumMod val="20000"/>
              <a:lumOff val="80000"/>
            </a:schemeClr>
          </a:solidFill>
        </p:spPr>
        <p:txBody>
          <a:bodyPr wrap="square" rtlCol="0">
            <a:spAutoFit/>
          </a:bodyPr>
          <a:lstStyle/>
          <a:p>
            <a:r>
              <a:rPr lang="id-ID" sz="1200" dirty="0" smtClean="0"/>
              <a:t>Kendala yang tidak membatasi z</a:t>
            </a:r>
            <a:endParaRPr lang="id-ID"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linds(horizont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linds(horizontal)">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linds(horizontal)">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8" grpId="0" animBg="1"/>
      <p:bldP spid="23"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06" name="Rectangle 38"/>
          <p:cNvSpPr>
            <a:spLocks noChangeArrowheads="1"/>
          </p:cNvSpPr>
          <p:nvPr/>
        </p:nvSpPr>
        <p:spPr bwMode="auto">
          <a:xfrm>
            <a:off x="493713" y="457200"/>
            <a:ext cx="8305800" cy="5867400"/>
          </a:xfrm>
          <a:prstGeom prst="rect">
            <a:avLst/>
          </a:prstGeom>
          <a:gradFill rotWithShape="0">
            <a:gsLst>
              <a:gs pos="0">
                <a:srgbClr val="F2FDF7"/>
              </a:gs>
              <a:gs pos="100000">
                <a:srgbClr val="F2FDF7">
                  <a:gamma/>
                  <a:shade val="86275"/>
                  <a:invGamma/>
                </a:srgbClr>
              </a:gs>
            </a:gsLst>
            <a:lin ang="2700000" scaled="1"/>
          </a:gradFill>
          <a:ln w="9525">
            <a:noFill/>
            <a:miter lim="800000"/>
            <a:headEnd/>
            <a:tailEnd/>
          </a:ln>
          <a:effectLst>
            <a:outerShdw dist="35921" dir="2700000" algn="ctr" rotWithShape="0">
              <a:schemeClr val="bg2">
                <a:alpha val="29999"/>
              </a:schemeClr>
            </a:outerShdw>
          </a:effectLst>
        </p:spPr>
        <p:txBody>
          <a:bodyPr wrap="none" anchor="ctr"/>
          <a:lstStyle/>
          <a:p>
            <a:endParaRPr lang="id-ID"/>
          </a:p>
        </p:txBody>
      </p:sp>
      <p:sp>
        <p:nvSpPr>
          <p:cNvPr id="32807" name="Rectangle 39"/>
          <p:cNvSpPr>
            <a:spLocks noChangeArrowheads="1"/>
          </p:cNvSpPr>
          <p:nvPr/>
        </p:nvSpPr>
        <p:spPr bwMode="auto">
          <a:xfrm rot="-1768185">
            <a:off x="8229600" y="152400"/>
            <a:ext cx="457200" cy="1447800"/>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32808" name="Rectangle 40"/>
          <p:cNvSpPr>
            <a:spLocks noChangeArrowheads="1"/>
          </p:cNvSpPr>
          <p:nvPr/>
        </p:nvSpPr>
        <p:spPr bwMode="auto">
          <a:xfrm rot="-1768185">
            <a:off x="457200" y="5248275"/>
            <a:ext cx="457200" cy="1447800"/>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32809" name="Rectangle 41"/>
          <p:cNvSpPr>
            <a:spLocks noChangeArrowheads="1"/>
          </p:cNvSpPr>
          <p:nvPr/>
        </p:nvSpPr>
        <p:spPr bwMode="auto">
          <a:xfrm rot="1768185" flipH="1">
            <a:off x="8342313" y="5408613"/>
            <a:ext cx="457200" cy="1296987"/>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32810" name="Rectangle 42"/>
          <p:cNvSpPr>
            <a:spLocks noChangeArrowheads="1"/>
          </p:cNvSpPr>
          <p:nvPr/>
        </p:nvSpPr>
        <p:spPr bwMode="auto">
          <a:xfrm rot="1768185" flipH="1">
            <a:off x="457200" y="152400"/>
            <a:ext cx="457200" cy="1296988"/>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32812" name="Rectangle 44"/>
          <p:cNvSpPr>
            <a:spLocks noChangeArrowheads="1"/>
          </p:cNvSpPr>
          <p:nvPr/>
        </p:nvSpPr>
        <p:spPr bwMode="auto">
          <a:xfrm>
            <a:off x="539750" y="1268413"/>
            <a:ext cx="8208963" cy="5329237"/>
          </a:xfrm>
          <a:prstGeom prst="rect">
            <a:avLst/>
          </a:prstGeom>
          <a:noFill/>
          <a:ln w="9525">
            <a:noFill/>
            <a:miter lim="800000"/>
            <a:headEnd/>
            <a:tailEnd/>
          </a:ln>
          <a:effectLst/>
        </p:spPr>
        <p:txBody>
          <a:bodyPr wrap="none" anchor="ctr"/>
          <a:lstStyle/>
          <a:p>
            <a:endParaRPr lang="id-ID"/>
          </a:p>
        </p:txBody>
      </p:sp>
      <p:pic>
        <p:nvPicPr>
          <p:cNvPr id="2050" name="Picture 2"/>
          <p:cNvPicPr>
            <a:picLocks noChangeAspect="1" noChangeArrowheads="1"/>
          </p:cNvPicPr>
          <p:nvPr/>
        </p:nvPicPr>
        <p:blipFill>
          <a:blip r:embed="rId3" cstate="print"/>
          <a:srcRect/>
          <a:stretch>
            <a:fillRect/>
          </a:stretch>
        </p:blipFill>
        <p:spPr bwMode="auto">
          <a:xfrm>
            <a:off x="0" y="191170"/>
            <a:ext cx="11394859" cy="6406480"/>
          </a:xfrm>
          <a:prstGeom prst="rect">
            <a:avLst/>
          </a:prstGeom>
          <a:noFill/>
          <a:ln w="9525">
            <a:noFill/>
            <a:miter lim="800000"/>
            <a:headEnd/>
            <a:tailEnd/>
          </a:ln>
        </p:spPr>
      </p:pic>
      <p:sp>
        <p:nvSpPr>
          <p:cNvPr id="13" name="Rectangle 12"/>
          <p:cNvSpPr/>
          <p:nvPr/>
        </p:nvSpPr>
        <p:spPr>
          <a:xfrm>
            <a:off x="3311860" y="3068960"/>
            <a:ext cx="1656184" cy="396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p:nvPr/>
        </p:nvSpPr>
        <p:spPr>
          <a:xfrm>
            <a:off x="2843808" y="4149080"/>
            <a:ext cx="324036" cy="3240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ectangle 14"/>
          <p:cNvSpPr/>
          <p:nvPr/>
        </p:nvSpPr>
        <p:spPr>
          <a:xfrm>
            <a:off x="3167844" y="4149080"/>
            <a:ext cx="1800200" cy="324036"/>
          </a:xfrm>
          <a:prstGeom prst="rect">
            <a:avLst/>
          </a:prstGeom>
          <a:noFill/>
          <a:ln>
            <a:solidFill>
              <a:srgbClr val="72D8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5"/>
          <p:cNvSpPr/>
          <p:nvPr/>
        </p:nvSpPr>
        <p:spPr>
          <a:xfrm>
            <a:off x="2339752" y="4149080"/>
            <a:ext cx="360040" cy="64807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7" name="Rectangle 57"/>
          <p:cNvSpPr>
            <a:spLocks noChangeArrowheads="1"/>
          </p:cNvSpPr>
          <p:nvPr/>
        </p:nvSpPr>
        <p:spPr bwMode="auto">
          <a:xfrm>
            <a:off x="493713" y="457200"/>
            <a:ext cx="8305800" cy="5867400"/>
          </a:xfrm>
          <a:prstGeom prst="rect">
            <a:avLst/>
          </a:prstGeom>
          <a:gradFill rotWithShape="0">
            <a:gsLst>
              <a:gs pos="0">
                <a:srgbClr val="F2FDF7"/>
              </a:gs>
              <a:gs pos="100000">
                <a:srgbClr val="F2FDF7">
                  <a:gamma/>
                  <a:shade val="86275"/>
                  <a:invGamma/>
                </a:srgbClr>
              </a:gs>
            </a:gsLst>
            <a:lin ang="2700000" scaled="1"/>
          </a:gradFill>
          <a:ln w="9525">
            <a:noFill/>
            <a:miter lim="800000"/>
            <a:headEnd/>
            <a:tailEnd/>
          </a:ln>
          <a:effectLst>
            <a:outerShdw dist="35921" dir="2700000" algn="ctr" rotWithShape="0">
              <a:schemeClr val="bg2">
                <a:alpha val="29999"/>
              </a:schemeClr>
            </a:outerShdw>
          </a:effectLst>
        </p:spPr>
        <p:txBody>
          <a:bodyPr wrap="none" anchor="ctr"/>
          <a:lstStyle/>
          <a:p>
            <a:endParaRPr lang="id-ID" sz="3200" dirty="0"/>
          </a:p>
        </p:txBody>
      </p:sp>
      <p:sp>
        <p:nvSpPr>
          <p:cNvPr id="10298" name="Rectangle 58"/>
          <p:cNvSpPr>
            <a:spLocks noChangeArrowheads="1"/>
          </p:cNvSpPr>
          <p:nvPr/>
        </p:nvSpPr>
        <p:spPr bwMode="auto">
          <a:xfrm rot="-1768185">
            <a:off x="8229600" y="152400"/>
            <a:ext cx="457200" cy="1447800"/>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10299" name="Rectangle 59"/>
          <p:cNvSpPr>
            <a:spLocks noChangeArrowheads="1"/>
          </p:cNvSpPr>
          <p:nvPr/>
        </p:nvSpPr>
        <p:spPr bwMode="auto">
          <a:xfrm rot="-1768185">
            <a:off x="457200" y="5257800"/>
            <a:ext cx="457200" cy="1447800"/>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10300" name="Rectangle 60"/>
          <p:cNvSpPr>
            <a:spLocks noChangeArrowheads="1"/>
          </p:cNvSpPr>
          <p:nvPr/>
        </p:nvSpPr>
        <p:spPr bwMode="auto">
          <a:xfrm rot="1768185" flipH="1">
            <a:off x="8342313" y="5418138"/>
            <a:ext cx="457200" cy="1296987"/>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10301" name="Rectangle 61"/>
          <p:cNvSpPr>
            <a:spLocks noChangeArrowheads="1"/>
          </p:cNvSpPr>
          <p:nvPr/>
        </p:nvSpPr>
        <p:spPr bwMode="auto">
          <a:xfrm rot="1768185" flipH="1">
            <a:off x="457200" y="152400"/>
            <a:ext cx="457200" cy="1296988"/>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10273" name="Text Box 33"/>
          <p:cNvSpPr txBox="1">
            <a:spLocks noChangeArrowheads="1"/>
          </p:cNvSpPr>
          <p:nvPr/>
        </p:nvSpPr>
        <p:spPr bwMode="auto">
          <a:xfrm>
            <a:off x="2015716" y="623888"/>
            <a:ext cx="5617044" cy="707886"/>
          </a:xfrm>
          <a:prstGeom prst="rect">
            <a:avLst/>
          </a:prstGeom>
          <a:noFill/>
          <a:ln w="9525">
            <a:noFill/>
            <a:miter lim="800000"/>
            <a:headEnd/>
            <a:tailEnd/>
          </a:ln>
          <a:effectLst/>
        </p:spPr>
        <p:txBody>
          <a:bodyPr wrap="square">
            <a:spAutoFit/>
          </a:bodyPr>
          <a:lstStyle/>
          <a:p>
            <a:pPr algn="ctr">
              <a:spcBef>
                <a:spcPct val="50000"/>
              </a:spcBef>
            </a:pPr>
            <a:r>
              <a:rPr lang="id-ID" sz="4000" b="1" dirty="0" smtClean="0">
                <a:latin typeface="Comic Sans MS" pitchFamily="66" charset="0"/>
              </a:rPr>
              <a:t>Pengantar</a:t>
            </a:r>
            <a:endParaRPr lang="en-US" sz="4000" dirty="0">
              <a:latin typeface="Comic Sans MS" pitchFamily="66" charset="0"/>
            </a:endParaRPr>
          </a:p>
        </p:txBody>
      </p:sp>
      <p:sp>
        <p:nvSpPr>
          <p:cNvPr id="15" name="TextBox 14"/>
          <p:cNvSpPr txBox="1"/>
          <p:nvPr/>
        </p:nvSpPr>
        <p:spPr>
          <a:xfrm>
            <a:off x="611560" y="1268760"/>
            <a:ext cx="7848872" cy="369332"/>
          </a:xfrm>
          <a:prstGeom prst="rect">
            <a:avLst/>
          </a:prstGeom>
          <a:noFill/>
        </p:spPr>
        <p:txBody>
          <a:bodyPr wrap="square" rtlCol="0">
            <a:spAutoFit/>
          </a:bodyPr>
          <a:lstStyle/>
          <a:p>
            <a:endParaRPr lang="id-ID" dirty="0"/>
          </a:p>
        </p:txBody>
      </p:sp>
      <p:sp>
        <p:nvSpPr>
          <p:cNvPr id="16" name="Content Placeholder 3"/>
          <p:cNvSpPr txBox="1">
            <a:spLocks/>
          </p:cNvSpPr>
          <p:nvPr/>
        </p:nvSpPr>
        <p:spPr>
          <a:xfrm>
            <a:off x="525694" y="1477946"/>
            <a:ext cx="8186766" cy="4992826"/>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err="1" smtClean="0">
                <a:ln>
                  <a:noFill/>
                </a:ln>
                <a:solidFill>
                  <a:schemeClr val="tx1"/>
                </a:solidFill>
                <a:effectLst/>
                <a:uLnTx/>
                <a:uFillTx/>
                <a:latin typeface="Comic Sans MS" pitchFamily="66" charset="0"/>
              </a:rPr>
              <a:t>mengetahui</a:t>
            </a:r>
            <a:r>
              <a:rPr kumimoji="0" lang="en-US" sz="3200" b="0" i="0" u="none" strike="noStrike" kern="0" cap="none" spc="0" normalizeH="0" baseline="0" noProof="0" dirty="0" smtClean="0">
                <a:ln>
                  <a:noFill/>
                </a:ln>
                <a:solidFill>
                  <a:schemeClr val="tx1"/>
                </a:solidFill>
                <a:effectLst/>
                <a:uLnTx/>
                <a:uFillTx/>
                <a:latin typeface="Comic Sans MS" pitchFamily="66" charset="0"/>
              </a:rPr>
              <a:t> </a:t>
            </a:r>
            <a:r>
              <a:rPr kumimoji="0" lang="en-US" sz="3200" b="0" i="0" u="none" strike="noStrike" kern="0" cap="none" spc="0" normalizeH="0" baseline="0" noProof="0" dirty="0" err="1" smtClean="0">
                <a:ln>
                  <a:noFill/>
                </a:ln>
                <a:solidFill>
                  <a:schemeClr val="tx1"/>
                </a:solidFill>
                <a:effectLst/>
                <a:uLnTx/>
                <a:uFillTx/>
                <a:latin typeface="Comic Sans MS" pitchFamily="66" charset="0"/>
              </a:rPr>
              <a:t>akibat</a:t>
            </a:r>
            <a:r>
              <a:rPr kumimoji="0" lang="en-US" sz="3200" b="0" i="0" u="none" strike="noStrike" kern="0" cap="none" spc="0" normalizeH="0" baseline="0" noProof="0" dirty="0" smtClean="0">
                <a:ln>
                  <a:noFill/>
                </a:ln>
                <a:solidFill>
                  <a:schemeClr val="tx1"/>
                </a:solidFill>
                <a:effectLst/>
                <a:uLnTx/>
                <a:uFillTx/>
                <a:latin typeface="Comic Sans MS" pitchFamily="66" charset="0"/>
              </a:rPr>
              <a:t>/</a:t>
            </a:r>
            <a:r>
              <a:rPr kumimoji="0" lang="en-US" sz="3200" b="0" i="0" u="none" strike="noStrike" kern="0" cap="none" spc="0" normalizeH="0" baseline="0" noProof="0" dirty="0" err="1" smtClean="0">
                <a:ln>
                  <a:noFill/>
                </a:ln>
                <a:solidFill>
                  <a:schemeClr val="tx1"/>
                </a:solidFill>
                <a:effectLst/>
                <a:uLnTx/>
                <a:uFillTx/>
                <a:latin typeface="Comic Sans MS" pitchFamily="66" charset="0"/>
              </a:rPr>
              <a:t>pengaruh</a:t>
            </a:r>
            <a:r>
              <a:rPr kumimoji="0" lang="en-US" sz="3200" b="0" i="0" u="none" strike="noStrike" kern="0" cap="none" spc="0" normalizeH="0" baseline="0" noProof="0" dirty="0" smtClean="0">
                <a:ln>
                  <a:noFill/>
                </a:ln>
                <a:solidFill>
                  <a:schemeClr val="tx1"/>
                </a:solidFill>
                <a:effectLst/>
                <a:uLnTx/>
                <a:uFillTx/>
                <a:latin typeface="Comic Sans MS" pitchFamily="66" charset="0"/>
              </a:rPr>
              <a:t> </a:t>
            </a:r>
            <a:r>
              <a:rPr kumimoji="0" lang="en-US" sz="3200" b="0" i="0" u="none" strike="noStrike" kern="0" cap="none" spc="0" normalizeH="0" baseline="0" noProof="0" dirty="0" err="1" smtClean="0">
                <a:ln>
                  <a:noFill/>
                </a:ln>
                <a:solidFill>
                  <a:schemeClr val="tx1"/>
                </a:solidFill>
                <a:effectLst/>
                <a:uLnTx/>
                <a:uFillTx/>
                <a:latin typeface="Comic Sans MS" pitchFamily="66" charset="0"/>
              </a:rPr>
              <a:t>perubahan</a:t>
            </a:r>
            <a:r>
              <a:rPr kumimoji="0" lang="en-US" sz="3200" b="0" i="0" u="none" strike="noStrike" kern="0" cap="none" spc="0" normalizeH="0" baseline="0" noProof="0" dirty="0" smtClean="0">
                <a:ln>
                  <a:noFill/>
                </a:ln>
                <a:solidFill>
                  <a:schemeClr val="tx1"/>
                </a:solidFill>
                <a:effectLst/>
                <a:uLnTx/>
                <a:uFillTx/>
                <a:latin typeface="Comic Sans MS" pitchFamily="66" charset="0"/>
              </a:rPr>
              <a:t> parameter-parameter PL </a:t>
            </a:r>
            <a:r>
              <a:rPr kumimoji="0" lang="en-US" sz="3200" b="0" i="0" u="none" strike="noStrike" kern="0" cap="none" spc="0" normalizeH="0" baseline="0" noProof="0" dirty="0" err="1" smtClean="0">
                <a:ln>
                  <a:noFill/>
                </a:ln>
                <a:solidFill>
                  <a:schemeClr val="tx1"/>
                </a:solidFill>
                <a:effectLst/>
                <a:uLnTx/>
                <a:uFillTx/>
                <a:latin typeface="Comic Sans MS" pitchFamily="66" charset="0"/>
              </a:rPr>
              <a:t>terhadap</a:t>
            </a:r>
            <a:r>
              <a:rPr kumimoji="0" lang="en-US" sz="3200" b="0" i="0" u="none" strike="noStrike" kern="0" cap="none" spc="0" normalizeH="0" baseline="0" noProof="0" dirty="0" smtClean="0">
                <a:ln>
                  <a:noFill/>
                </a:ln>
                <a:solidFill>
                  <a:schemeClr val="tx1"/>
                </a:solidFill>
                <a:effectLst/>
                <a:uLnTx/>
                <a:uFillTx/>
                <a:latin typeface="Comic Sans MS" pitchFamily="66" charset="0"/>
              </a:rPr>
              <a:t> </a:t>
            </a:r>
            <a:r>
              <a:rPr kumimoji="0" lang="en-US" sz="3200" b="0" i="0" u="none" strike="noStrike" kern="0" cap="none" spc="0" normalizeH="0" baseline="0" noProof="0" dirty="0" err="1" smtClean="0">
                <a:ln>
                  <a:noFill/>
                </a:ln>
                <a:solidFill>
                  <a:schemeClr val="tx1"/>
                </a:solidFill>
                <a:effectLst/>
                <a:uLnTx/>
                <a:uFillTx/>
                <a:latin typeface="Comic Sans MS" pitchFamily="66" charset="0"/>
              </a:rPr>
              <a:t>solusi</a:t>
            </a:r>
            <a:r>
              <a:rPr kumimoji="0" lang="en-US" sz="3200" b="0" i="0" u="none" strike="noStrike" kern="0" cap="none" spc="0" normalizeH="0" baseline="0" noProof="0" dirty="0" smtClean="0">
                <a:ln>
                  <a:noFill/>
                </a:ln>
                <a:solidFill>
                  <a:schemeClr val="tx1"/>
                </a:solidFill>
                <a:effectLst/>
                <a:uLnTx/>
                <a:uFillTx/>
                <a:latin typeface="Comic Sans MS" pitchFamily="66" charset="0"/>
              </a:rPr>
              <a:t> optimal yang </a:t>
            </a:r>
            <a:r>
              <a:rPr kumimoji="0" lang="en-US" sz="3200" b="0" i="0" u="none" strike="noStrike" kern="0" cap="none" spc="0" normalizeH="0" baseline="0" noProof="0" dirty="0" err="1" smtClean="0">
                <a:ln>
                  <a:noFill/>
                </a:ln>
                <a:solidFill>
                  <a:schemeClr val="tx1"/>
                </a:solidFill>
                <a:effectLst/>
                <a:uLnTx/>
                <a:uFillTx/>
                <a:latin typeface="Comic Sans MS" pitchFamily="66" charset="0"/>
              </a:rPr>
              <a:t>telah</a:t>
            </a:r>
            <a:r>
              <a:rPr kumimoji="0" lang="en-US" sz="3200" b="0" i="0" u="none" strike="noStrike" kern="0" cap="none" spc="0" normalizeH="0" baseline="0" noProof="0" dirty="0" smtClean="0">
                <a:ln>
                  <a:noFill/>
                </a:ln>
                <a:solidFill>
                  <a:schemeClr val="tx1"/>
                </a:solidFill>
                <a:effectLst/>
                <a:uLnTx/>
                <a:uFillTx/>
                <a:latin typeface="Comic Sans MS" pitchFamily="66" charset="0"/>
              </a:rPr>
              <a:t> </a:t>
            </a:r>
            <a:r>
              <a:rPr kumimoji="0" lang="en-US" sz="3200" b="0" i="0" u="none" strike="noStrike" kern="0" cap="none" spc="0" normalizeH="0" baseline="0" noProof="0" dirty="0" err="1" smtClean="0">
                <a:ln>
                  <a:noFill/>
                </a:ln>
                <a:solidFill>
                  <a:schemeClr val="tx1"/>
                </a:solidFill>
                <a:effectLst/>
                <a:uLnTx/>
                <a:uFillTx/>
                <a:latin typeface="Comic Sans MS" pitchFamily="66" charset="0"/>
              </a:rPr>
              <a:t>dicapai</a:t>
            </a:r>
            <a:r>
              <a:rPr kumimoji="0" lang="en-US" sz="3200" b="0" i="0" u="none" strike="noStrike" kern="0" cap="none" spc="0" normalizeH="0" baseline="0" noProof="0" dirty="0" smtClean="0">
                <a:ln>
                  <a:noFill/>
                </a:ln>
                <a:solidFill>
                  <a:schemeClr val="tx1"/>
                </a:solidFill>
                <a:effectLst/>
                <a:uLnTx/>
                <a:uFillTx/>
                <a:latin typeface="Comic Sans MS" pitchFamily="66" charset="0"/>
              </a:rPr>
              <a: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id-ID" sz="3200" b="0" i="0" u="none" strike="noStrike" kern="0" cap="none" spc="0" normalizeH="0" baseline="0" noProof="0" dirty="0" smtClean="0">
                <a:ln>
                  <a:noFill/>
                </a:ln>
                <a:solidFill>
                  <a:schemeClr val="tx1"/>
                </a:solidFill>
                <a:effectLst/>
                <a:uLnTx/>
                <a:uFillTx/>
                <a:latin typeface="Comic Sans MS" pitchFamily="66" charset="0"/>
              </a:rPr>
              <a:t>meng</a:t>
            </a:r>
            <a:r>
              <a:rPr kumimoji="0" lang="en-US" sz="3200" b="0" i="0" u="none" strike="noStrike" kern="0" cap="none" spc="0" normalizeH="0" baseline="0" noProof="0" dirty="0" err="1" smtClean="0">
                <a:ln>
                  <a:noFill/>
                </a:ln>
                <a:solidFill>
                  <a:schemeClr val="tx1"/>
                </a:solidFill>
                <a:effectLst/>
                <a:uLnTx/>
                <a:uFillTx/>
                <a:latin typeface="Comic Sans MS" pitchFamily="66" charset="0"/>
              </a:rPr>
              <a:t>evaluasi</a:t>
            </a:r>
            <a:r>
              <a:rPr kumimoji="0" lang="en-US" sz="3200" b="0" i="0" u="none" strike="noStrike" kern="0" cap="none" spc="0" normalizeH="0" baseline="0" noProof="0" dirty="0" smtClean="0">
                <a:ln>
                  <a:noFill/>
                </a:ln>
                <a:solidFill>
                  <a:schemeClr val="tx1"/>
                </a:solidFill>
                <a:effectLst/>
                <a:uLnTx/>
                <a:uFillTx/>
                <a:latin typeface="Comic Sans MS" pitchFamily="66" charset="0"/>
              </a:rPr>
              <a:t> </a:t>
            </a:r>
            <a:r>
              <a:rPr kumimoji="0" lang="en-US" sz="3200" b="0" i="0" u="none" strike="noStrike" kern="0" cap="none" spc="0" normalizeH="0" baseline="0" noProof="0" dirty="0" err="1" smtClean="0">
                <a:ln>
                  <a:noFill/>
                </a:ln>
                <a:solidFill>
                  <a:schemeClr val="tx1"/>
                </a:solidFill>
                <a:effectLst/>
                <a:uLnTx/>
                <a:uFillTx/>
                <a:latin typeface="Comic Sans MS" pitchFamily="66" charset="0"/>
              </a:rPr>
              <a:t>pengaruh</a:t>
            </a:r>
            <a:r>
              <a:rPr kumimoji="0" lang="en-US" sz="3200" b="0" i="0" u="none" strike="noStrike" kern="0" cap="none" spc="0" normalizeH="0" baseline="0" noProof="0" dirty="0" smtClean="0">
                <a:ln>
                  <a:noFill/>
                </a:ln>
                <a:solidFill>
                  <a:schemeClr val="tx1"/>
                </a:solidFill>
                <a:effectLst/>
                <a:uLnTx/>
                <a:uFillTx/>
                <a:latin typeface="Comic Sans MS" pitchFamily="66" charset="0"/>
              </a:rPr>
              <a:t> </a:t>
            </a:r>
            <a:r>
              <a:rPr kumimoji="0" lang="en-US" sz="3200" b="0" i="0" u="none" strike="noStrike" kern="0" cap="none" spc="0" normalizeH="0" baseline="0" noProof="0" dirty="0" err="1" smtClean="0">
                <a:ln>
                  <a:noFill/>
                </a:ln>
                <a:solidFill>
                  <a:schemeClr val="tx1"/>
                </a:solidFill>
                <a:effectLst/>
                <a:uLnTx/>
                <a:uFillTx/>
                <a:latin typeface="Comic Sans MS" pitchFamily="66" charset="0"/>
              </a:rPr>
              <a:t>perubahan</a:t>
            </a:r>
            <a:r>
              <a:rPr kumimoji="0" lang="en-US" sz="3200" b="0" i="0" u="none" strike="noStrike" kern="0" cap="none" spc="0" normalizeH="0" baseline="0" noProof="0" dirty="0" smtClean="0">
                <a:ln>
                  <a:noFill/>
                </a:ln>
                <a:solidFill>
                  <a:schemeClr val="tx1"/>
                </a:solidFill>
                <a:effectLst/>
                <a:uLnTx/>
                <a:uFillTx/>
                <a:latin typeface="Comic Sans MS" pitchFamily="66" charset="0"/>
              </a:rPr>
              <a:t> parameter </a:t>
            </a:r>
            <a:r>
              <a:rPr kumimoji="0" lang="en-US" sz="3200" b="0" i="0" u="none" strike="noStrike" kern="0" cap="none" spc="0" normalizeH="0" baseline="0" noProof="0" dirty="0" err="1" smtClean="0">
                <a:ln>
                  <a:noFill/>
                </a:ln>
                <a:solidFill>
                  <a:schemeClr val="tx1"/>
                </a:solidFill>
                <a:effectLst/>
                <a:uLnTx/>
                <a:uFillTx/>
                <a:latin typeface="Comic Sans MS" pitchFamily="66" charset="0"/>
              </a:rPr>
              <a:t>berdasarkan</a:t>
            </a:r>
            <a:r>
              <a:rPr kumimoji="0" lang="en-US" sz="3200" b="0" i="0" u="none" strike="noStrike" kern="0" cap="none" spc="0" normalizeH="0" baseline="0" noProof="0" dirty="0" smtClean="0">
                <a:ln>
                  <a:noFill/>
                </a:ln>
                <a:solidFill>
                  <a:schemeClr val="tx1"/>
                </a:solidFill>
                <a:effectLst/>
                <a:uLnTx/>
                <a:uFillTx/>
                <a:latin typeface="Comic Sans MS" pitchFamily="66" charset="0"/>
              </a:rPr>
              <a:t> </a:t>
            </a:r>
            <a:r>
              <a:rPr kumimoji="0" lang="en-US" sz="3200" b="0" i="0" u="none" strike="noStrike" kern="0" cap="none" spc="0" normalizeH="0" baseline="0" noProof="0" dirty="0" err="1" smtClean="0">
                <a:ln>
                  <a:noFill/>
                </a:ln>
                <a:solidFill>
                  <a:schemeClr val="tx1"/>
                </a:solidFill>
                <a:effectLst/>
                <a:uLnTx/>
                <a:uFillTx/>
                <a:latin typeface="Comic Sans MS" pitchFamily="66" charset="0"/>
              </a:rPr>
              <a:t>tabel</a:t>
            </a:r>
            <a:r>
              <a:rPr kumimoji="0" lang="en-US" sz="3200" b="0" i="0" u="none" strike="noStrike" kern="0" cap="none" spc="0" normalizeH="0" baseline="0" noProof="0" dirty="0" smtClean="0">
                <a:ln>
                  <a:noFill/>
                </a:ln>
                <a:solidFill>
                  <a:schemeClr val="tx1"/>
                </a:solidFill>
                <a:effectLst/>
                <a:uLnTx/>
                <a:uFillTx/>
                <a:latin typeface="Comic Sans MS" pitchFamily="66" charset="0"/>
              </a:rPr>
              <a:t> </a:t>
            </a:r>
            <a:r>
              <a:rPr kumimoji="0" lang="en-US" sz="3200" b="0" i="0" u="none" strike="noStrike" kern="0" cap="none" spc="0" normalizeH="0" baseline="0" noProof="0" dirty="0" err="1" smtClean="0">
                <a:ln>
                  <a:noFill/>
                </a:ln>
                <a:solidFill>
                  <a:schemeClr val="tx1"/>
                </a:solidFill>
                <a:effectLst/>
                <a:uLnTx/>
                <a:uFillTx/>
                <a:latin typeface="Comic Sans MS" pitchFamily="66" charset="0"/>
              </a:rPr>
              <a:t>simplek</a:t>
            </a:r>
            <a:r>
              <a:rPr kumimoji="0" lang="en-US" sz="3200" b="0" i="0" u="none" strike="noStrike" kern="0" cap="none" spc="0" normalizeH="0" baseline="0" noProof="0" dirty="0" smtClean="0">
                <a:ln>
                  <a:noFill/>
                </a:ln>
                <a:solidFill>
                  <a:schemeClr val="tx1"/>
                </a:solidFill>
                <a:effectLst/>
                <a:uLnTx/>
                <a:uFillTx/>
                <a:latin typeface="Comic Sans MS" pitchFamily="66" charset="0"/>
              </a:rPr>
              <a:t> optimum.</a:t>
            </a:r>
            <a:endParaRPr kumimoji="0" lang="id-ID" sz="3200" b="0" i="0" u="none" strike="noStrike" kern="0" cap="none" spc="0" normalizeH="0" baseline="0" noProof="0" dirty="0" smtClean="0">
              <a:ln>
                <a:noFill/>
              </a:ln>
              <a:solidFill>
                <a:schemeClr val="tx1"/>
              </a:solidFill>
              <a:effectLst/>
              <a:uLnTx/>
              <a:uFillTx/>
              <a:latin typeface="Comic Sans MS" pitchFamily="66"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id-ID" sz="3200" kern="0" dirty="0" smtClean="0">
                <a:latin typeface="Comic Sans MS" pitchFamily="66" charset="0"/>
              </a:rPr>
              <a:t>menghindari perhitungan dari awal jika terjadi perubahan masalah LP</a:t>
            </a:r>
            <a:endParaRPr kumimoji="0" lang="en-US" sz="3200" b="0" i="0" u="none" strike="noStrike" kern="0" cap="none" spc="0" normalizeH="0" baseline="0" noProof="0" dirty="0" smtClean="0">
              <a:ln>
                <a:noFill/>
              </a:ln>
              <a:solidFill>
                <a:schemeClr val="tx1"/>
              </a:solidFill>
              <a:effectLst/>
              <a:uLnTx/>
              <a:uFillTx/>
              <a:latin typeface="Comic Sans MS" pitchFamily="66"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Comic Sans MS" pitchFamily="66"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linds(horizont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linds(horizont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blinds(horizontal)">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7" name="Rectangle 57"/>
          <p:cNvSpPr>
            <a:spLocks noChangeArrowheads="1"/>
          </p:cNvSpPr>
          <p:nvPr/>
        </p:nvSpPr>
        <p:spPr bwMode="auto">
          <a:xfrm>
            <a:off x="493713" y="457200"/>
            <a:ext cx="8305800" cy="5867400"/>
          </a:xfrm>
          <a:prstGeom prst="rect">
            <a:avLst/>
          </a:prstGeom>
          <a:gradFill rotWithShape="0">
            <a:gsLst>
              <a:gs pos="0">
                <a:srgbClr val="F2FDF7"/>
              </a:gs>
              <a:gs pos="100000">
                <a:srgbClr val="F2FDF7">
                  <a:gamma/>
                  <a:shade val="86275"/>
                  <a:invGamma/>
                </a:srgbClr>
              </a:gs>
            </a:gsLst>
            <a:lin ang="2700000" scaled="1"/>
          </a:gradFill>
          <a:ln w="9525">
            <a:noFill/>
            <a:miter lim="800000"/>
            <a:headEnd/>
            <a:tailEnd/>
          </a:ln>
          <a:effectLst>
            <a:outerShdw dist="35921" dir="2700000" algn="ctr" rotWithShape="0">
              <a:schemeClr val="bg2">
                <a:alpha val="29999"/>
              </a:schemeClr>
            </a:outerShdw>
          </a:effectLst>
        </p:spPr>
        <p:txBody>
          <a:bodyPr wrap="none" anchor="ctr"/>
          <a:lstStyle/>
          <a:p>
            <a:endParaRPr lang="id-ID" sz="3200" dirty="0"/>
          </a:p>
        </p:txBody>
      </p:sp>
      <p:sp>
        <p:nvSpPr>
          <p:cNvPr id="10298" name="Rectangle 58"/>
          <p:cNvSpPr>
            <a:spLocks noChangeArrowheads="1"/>
          </p:cNvSpPr>
          <p:nvPr/>
        </p:nvSpPr>
        <p:spPr bwMode="auto">
          <a:xfrm rot="-1768185">
            <a:off x="8229600" y="152400"/>
            <a:ext cx="457200" cy="1447800"/>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10299" name="Rectangle 59"/>
          <p:cNvSpPr>
            <a:spLocks noChangeArrowheads="1"/>
          </p:cNvSpPr>
          <p:nvPr/>
        </p:nvSpPr>
        <p:spPr bwMode="auto">
          <a:xfrm rot="-1768185">
            <a:off x="457200" y="5257800"/>
            <a:ext cx="457200" cy="1447800"/>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10300" name="Rectangle 60"/>
          <p:cNvSpPr>
            <a:spLocks noChangeArrowheads="1"/>
          </p:cNvSpPr>
          <p:nvPr/>
        </p:nvSpPr>
        <p:spPr bwMode="auto">
          <a:xfrm rot="1768185" flipH="1">
            <a:off x="8342313" y="5418138"/>
            <a:ext cx="457200" cy="1296987"/>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10301" name="Rectangle 61"/>
          <p:cNvSpPr>
            <a:spLocks noChangeArrowheads="1"/>
          </p:cNvSpPr>
          <p:nvPr/>
        </p:nvSpPr>
        <p:spPr bwMode="auto">
          <a:xfrm rot="1768185" flipH="1">
            <a:off x="457200" y="152400"/>
            <a:ext cx="457200" cy="1296988"/>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15" name="TextBox 14"/>
          <p:cNvSpPr txBox="1"/>
          <p:nvPr/>
        </p:nvSpPr>
        <p:spPr>
          <a:xfrm>
            <a:off x="611560" y="1268760"/>
            <a:ext cx="7848872" cy="369332"/>
          </a:xfrm>
          <a:prstGeom prst="rect">
            <a:avLst/>
          </a:prstGeom>
          <a:noFill/>
        </p:spPr>
        <p:txBody>
          <a:bodyPr wrap="square" rtlCol="0">
            <a:spAutoFit/>
          </a:bodyPr>
          <a:lstStyle/>
          <a:p>
            <a:endParaRPr lang="id-ID" dirty="0"/>
          </a:p>
        </p:txBody>
      </p:sp>
      <p:sp>
        <p:nvSpPr>
          <p:cNvPr id="10" name="Title 1"/>
          <p:cNvSpPr txBox="1">
            <a:spLocks/>
          </p:cNvSpPr>
          <p:nvPr/>
        </p:nvSpPr>
        <p:spPr>
          <a:xfrm>
            <a:off x="398433" y="457200"/>
            <a:ext cx="8401080" cy="703548"/>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4000" b="1" i="0" u="none" strike="noStrike" kern="0" cap="none" spc="0" normalizeH="0" baseline="0" noProof="0" dirty="0" smtClean="0">
                <a:ln>
                  <a:noFill/>
                </a:ln>
                <a:solidFill>
                  <a:schemeClr val="tx1"/>
                </a:solidFill>
                <a:effectLst/>
                <a:uLnTx/>
                <a:uFillTx/>
                <a:latin typeface="Comic Sans MS" pitchFamily="66" charset="0"/>
                <a:ea typeface="+mj-ea"/>
                <a:cs typeface="+mj-cs"/>
              </a:rPr>
              <a:t>Enam</a:t>
            </a:r>
            <a:r>
              <a:rPr kumimoji="0" lang="en-US" sz="4000" b="1" i="0" u="none" strike="noStrike" kern="0" cap="none" spc="0" normalizeH="0" baseline="0" noProof="0" dirty="0" smtClean="0">
                <a:ln>
                  <a:noFill/>
                </a:ln>
                <a:solidFill>
                  <a:schemeClr val="tx1"/>
                </a:solidFill>
                <a:effectLst/>
                <a:uLnTx/>
                <a:uFillTx/>
                <a:latin typeface="Comic Sans MS" pitchFamily="66" charset="0"/>
                <a:ea typeface="+mj-ea"/>
                <a:cs typeface="+mj-cs"/>
              </a:rPr>
              <a:t> </a:t>
            </a:r>
            <a:r>
              <a:rPr kumimoji="0" lang="en-US" sz="4000" b="1" i="0" u="none" strike="noStrike" kern="0" cap="none" spc="0" normalizeH="0" baseline="0" noProof="0" dirty="0" err="1" smtClean="0">
                <a:ln>
                  <a:noFill/>
                </a:ln>
                <a:solidFill>
                  <a:schemeClr val="tx1"/>
                </a:solidFill>
                <a:effectLst/>
                <a:uLnTx/>
                <a:uFillTx/>
                <a:latin typeface="Comic Sans MS" pitchFamily="66" charset="0"/>
                <a:ea typeface="+mj-ea"/>
                <a:cs typeface="+mj-cs"/>
              </a:rPr>
              <a:t>perubahan</a:t>
            </a:r>
            <a:r>
              <a:rPr kumimoji="0" lang="en-US" sz="4000" b="1" i="0" u="none" strike="noStrike" kern="0" cap="none" spc="0" normalizeH="0" baseline="0" noProof="0" dirty="0" smtClean="0">
                <a:ln>
                  <a:noFill/>
                </a:ln>
                <a:solidFill>
                  <a:schemeClr val="tx1"/>
                </a:solidFill>
                <a:effectLst/>
                <a:uLnTx/>
                <a:uFillTx/>
                <a:latin typeface="Comic Sans MS" pitchFamily="66" charset="0"/>
                <a:ea typeface="+mj-ea"/>
                <a:cs typeface="+mj-cs"/>
              </a:rPr>
              <a:t> </a:t>
            </a:r>
            <a:r>
              <a:rPr kumimoji="0" lang="en-US" sz="4000" b="1" i="0" u="none" strike="noStrike" kern="0" cap="none" spc="0" normalizeH="0" baseline="0" noProof="0" dirty="0" err="1" smtClean="0">
                <a:ln>
                  <a:noFill/>
                </a:ln>
                <a:solidFill>
                  <a:schemeClr val="tx1"/>
                </a:solidFill>
                <a:effectLst/>
                <a:uLnTx/>
                <a:uFillTx/>
                <a:latin typeface="Comic Sans MS" pitchFamily="66" charset="0"/>
                <a:ea typeface="+mj-ea"/>
                <a:cs typeface="+mj-cs"/>
              </a:rPr>
              <a:t>dalam</a:t>
            </a:r>
            <a:r>
              <a:rPr kumimoji="0" lang="en-US" sz="4000" b="1" i="0" u="none" strike="noStrike" kern="0" cap="none" spc="0" normalizeH="0" baseline="0" noProof="0" dirty="0" smtClean="0">
                <a:ln>
                  <a:noFill/>
                </a:ln>
                <a:solidFill>
                  <a:schemeClr val="tx1"/>
                </a:solidFill>
                <a:effectLst/>
                <a:uLnTx/>
                <a:uFillTx/>
                <a:latin typeface="Comic Sans MS" pitchFamily="66" charset="0"/>
                <a:ea typeface="+mj-ea"/>
                <a:cs typeface="+mj-cs"/>
              </a:rPr>
              <a:t> </a:t>
            </a:r>
            <a:r>
              <a:rPr kumimoji="0" lang="en-US" sz="4000" b="1" i="0" u="none" strike="noStrike" kern="0" cap="none" spc="0" normalizeH="0" baseline="0" noProof="0" dirty="0" err="1" smtClean="0">
                <a:ln>
                  <a:noFill/>
                </a:ln>
                <a:solidFill>
                  <a:schemeClr val="tx1"/>
                </a:solidFill>
                <a:effectLst/>
                <a:uLnTx/>
                <a:uFillTx/>
                <a:latin typeface="Comic Sans MS" pitchFamily="66" charset="0"/>
                <a:ea typeface="+mj-ea"/>
                <a:cs typeface="+mj-cs"/>
              </a:rPr>
              <a:t>analisis</a:t>
            </a:r>
            <a:r>
              <a:rPr kumimoji="0" lang="en-US" sz="4000" b="1" i="0" u="none" strike="noStrike" kern="0" cap="none" spc="0" normalizeH="0" baseline="0" noProof="0" dirty="0" smtClean="0">
                <a:ln>
                  <a:noFill/>
                </a:ln>
                <a:solidFill>
                  <a:schemeClr val="tx1"/>
                </a:solidFill>
                <a:effectLst/>
                <a:uLnTx/>
                <a:uFillTx/>
                <a:latin typeface="Comic Sans MS" pitchFamily="66" charset="0"/>
                <a:ea typeface="+mj-ea"/>
                <a:cs typeface="+mj-cs"/>
              </a:rPr>
              <a:t> </a:t>
            </a:r>
            <a:r>
              <a:rPr kumimoji="0" lang="id-ID" sz="4000" b="1" i="0" u="none" strike="noStrike" kern="0" cap="none" spc="0" normalizeH="0" baseline="0" noProof="0" dirty="0" smtClean="0">
                <a:ln>
                  <a:noFill/>
                </a:ln>
                <a:solidFill>
                  <a:schemeClr val="tx1"/>
                </a:solidFill>
                <a:effectLst/>
                <a:uLnTx/>
                <a:uFillTx/>
                <a:latin typeface="Comic Sans MS" pitchFamily="66" charset="0"/>
                <a:ea typeface="+mj-ea"/>
                <a:cs typeface="+mj-cs"/>
              </a:rPr>
              <a:t>sensitivitas</a:t>
            </a:r>
            <a:endParaRPr kumimoji="0" lang="en-US" sz="4000" b="1" i="0" u="none" strike="noStrike" kern="0" cap="none" spc="0" normalizeH="0" baseline="0" noProof="0" dirty="0">
              <a:ln>
                <a:noFill/>
              </a:ln>
              <a:solidFill>
                <a:schemeClr val="tx1"/>
              </a:solidFill>
              <a:effectLst/>
              <a:uLnTx/>
              <a:uFillTx/>
              <a:latin typeface="Comic Sans MS" pitchFamily="66" charset="0"/>
              <a:ea typeface="+mj-ea"/>
              <a:cs typeface="+mj-cs"/>
            </a:endParaRPr>
          </a:p>
        </p:txBody>
      </p:sp>
      <p:sp>
        <p:nvSpPr>
          <p:cNvPr id="11" name="Content Placeholder 3"/>
          <p:cNvSpPr txBox="1">
            <a:spLocks/>
          </p:cNvSpPr>
          <p:nvPr/>
        </p:nvSpPr>
        <p:spPr>
          <a:xfrm>
            <a:off x="525694" y="1918448"/>
            <a:ext cx="8186766" cy="4174848"/>
          </a:xfrm>
          <a:prstGeom prst="rect">
            <a:avLst/>
          </a:prstGeom>
        </p:spPr>
        <p:txBody>
          <a:bodyPr>
            <a:noAutofit/>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3200" b="0" i="0" u="none" strike="noStrike" kern="0" cap="none" spc="0" normalizeH="0" baseline="0" noProof="0" dirty="0" err="1" smtClean="0">
                <a:ln>
                  <a:noFill/>
                </a:ln>
                <a:solidFill>
                  <a:schemeClr val="tx1"/>
                </a:solidFill>
                <a:effectLst/>
                <a:uLnTx/>
                <a:uFillTx/>
                <a:latin typeface="Comic Sans MS" pitchFamily="66" charset="0"/>
              </a:rPr>
              <a:t>Perubahan</a:t>
            </a:r>
            <a:r>
              <a:rPr kumimoji="0" lang="en-US" sz="3200" b="0" i="0" u="none" strike="noStrike" kern="0" cap="none" spc="0" normalizeH="0" baseline="0" noProof="0" dirty="0" smtClean="0">
                <a:ln>
                  <a:noFill/>
                </a:ln>
                <a:solidFill>
                  <a:schemeClr val="tx1"/>
                </a:solidFill>
                <a:effectLst/>
                <a:uLnTx/>
                <a:uFillTx/>
                <a:latin typeface="Comic Sans MS" pitchFamily="66" charset="0"/>
              </a:rPr>
              <a:t> </a:t>
            </a:r>
            <a:r>
              <a:rPr kumimoji="0" lang="en-US" sz="3200" b="0" i="0" u="none" strike="noStrike" kern="0" cap="none" spc="0" normalizeH="0" baseline="0" noProof="0" dirty="0" err="1" smtClean="0">
                <a:ln>
                  <a:noFill/>
                </a:ln>
                <a:solidFill>
                  <a:schemeClr val="tx1"/>
                </a:solidFill>
                <a:effectLst/>
                <a:uLnTx/>
                <a:uFillTx/>
                <a:latin typeface="Comic Sans MS" pitchFamily="66" charset="0"/>
              </a:rPr>
              <a:t>koefisien</a:t>
            </a:r>
            <a:r>
              <a:rPr kumimoji="0" lang="en-US" sz="3200" b="0" i="0" u="none" strike="noStrike" kern="0" cap="none" spc="0" normalizeH="0" baseline="0" noProof="0" dirty="0" smtClean="0">
                <a:ln>
                  <a:noFill/>
                </a:ln>
                <a:solidFill>
                  <a:schemeClr val="tx1"/>
                </a:solidFill>
                <a:effectLst/>
                <a:uLnTx/>
                <a:uFillTx/>
                <a:latin typeface="Comic Sans MS" pitchFamily="66" charset="0"/>
              </a:rPr>
              <a:t> </a:t>
            </a:r>
            <a:r>
              <a:rPr kumimoji="0" lang="en-US" sz="3200" b="0" i="0" u="none" strike="noStrike" kern="0" cap="none" spc="0" normalizeH="0" baseline="0" noProof="0" dirty="0" err="1" smtClean="0">
                <a:ln>
                  <a:noFill/>
                </a:ln>
                <a:solidFill>
                  <a:schemeClr val="tx1"/>
                </a:solidFill>
                <a:effectLst/>
                <a:uLnTx/>
                <a:uFillTx/>
                <a:latin typeface="Comic Sans MS" pitchFamily="66" charset="0"/>
              </a:rPr>
              <a:t>fungsi</a:t>
            </a:r>
            <a:r>
              <a:rPr kumimoji="0" lang="en-US" sz="3200" b="0" i="0" u="none" strike="noStrike" kern="0" cap="none" spc="0" normalizeH="0" baseline="0" noProof="0" dirty="0" smtClean="0">
                <a:ln>
                  <a:noFill/>
                </a:ln>
                <a:solidFill>
                  <a:schemeClr val="tx1"/>
                </a:solidFill>
                <a:effectLst/>
                <a:uLnTx/>
                <a:uFillTx/>
                <a:latin typeface="Comic Sans MS" pitchFamily="66" charset="0"/>
              </a:rPr>
              <a:t> </a:t>
            </a:r>
            <a:r>
              <a:rPr kumimoji="0" lang="en-US" sz="3200" b="0" i="0" u="none" strike="noStrike" kern="0" cap="none" spc="0" normalizeH="0" baseline="0" noProof="0" dirty="0" err="1" smtClean="0">
                <a:ln>
                  <a:noFill/>
                </a:ln>
                <a:solidFill>
                  <a:schemeClr val="tx1"/>
                </a:solidFill>
                <a:effectLst/>
                <a:uLnTx/>
                <a:uFillTx/>
                <a:latin typeface="Comic Sans MS" pitchFamily="66" charset="0"/>
              </a:rPr>
              <a:t>tujuan</a:t>
            </a:r>
            <a:r>
              <a:rPr kumimoji="0" lang="en-US" sz="3200" b="0" i="0" u="none" strike="noStrike" kern="0" cap="none" spc="0" normalizeH="0" baseline="0" noProof="0" dirty="0" smtClean="0">
                <a:ln>
                  <a:noFill/>
                </a:ln>
                <a:solidFill>
                  <a:schemeClr val="tx1"/>
                </a:solidFill>
                <a:effectLst/>
                <a:uLnTx/>
                <a:uFillTx/>
                <a:latin typeface="Comic Sans MS" pitchFamily="66" charset="0"/>
              </a:rPr>
              <a:t> </a:t>
            </a:r>
            <a:r>
              <a:rPr kumimoji="0" lang="en-US" sz="3200" b="0" i="0" u="none" strike="noStrike" kern="0" cap="none" spc="0" normalizeH="0" baseline="0" noProof="0" dirty="0" err="1" smtClean="0">
                <a:ln>
                  <a:noFill/>
                </a:ln>
                <a:solidFill>
                  <a:schemeClr val="tx1"/>
                </a:solidFill>
                <a:effectLst/>
                <a:uLnTx/>
                <a:uFillTx/>
                <a:latin typeface="Comic Sans MS" pitchFamily="66" charset="0"/>
              </a:rPr>
              <a:t>untuk</a:t>
            </a:r>
            <a:r>
              <a:rPr kumimoji="0" lang="en-US" sz="3200" b="0" i="0" u="none" strike="noStrike" kern="0" cap="none" spc="0" normalizeH="0" baseline="0" noProof="0" dirty="0" smtClean="0">
                <a:ln>
                  <a:noFill/>
                </a:ln>
                <a:solidFill>
                  <a:schemeClr val="tx1"/>
                </a:solidFill>
                <a:effectLst/>
                <a:uLnTx/>
                <a:uFillTx/>
                <a:latin typeface="Comic Sans MS" pitchFamily="66" charset="0"/>
              </a:rPr>
              <a:t> </a:t>
            </a:r>
            <a:r>
              <a:rPr kumimoji="0" lang="en-US" sz="3200" b="0" i="0" u="none" strike="noStrike" kern="0" cap="none" spc="0" normalizeH="0" baseline="0" noProof="0" dirty="0" err="1" smtClean="0">
                <a:ln>
                  <a:noFill/>
                </a:ln>
                <a:solidFill>
                  <a:schemeClr val="tx1"/>
                </a:solidFill>
                <a:effectLst/>
                <a:uLnTx/>
                <a:uFillTx/>
                <a:latin typeface="Comic Sans MS" pitchFamily="66" charset="0"/>
              </a:rPr>
              <a:t>variabel</a:t>
            </a:r>
            <a:r>
              <a:rPr kumimoji="0" lang="en-US" sz="3200" b="0" i="0" u="none" strike="noStrike" kern="0" cap="none" spc="0" normalizeH="0" baseline="0" noProof="0" dirty="0" smtClean="0">
                <a:ln>
                  <a:noFill/>
                </a:ln>
                <a:solidFill>
                  <a:schemeClr val="tx1"/>
                </a:solidFill>
                <a:effectLst/>
                <a:uLnTx/>
                <a:uFillTx/>
                <a:latin typeface="Comic Sans MS" pitchFamily="66" charset="0"/>
              </a:rPr>
              <a:t> non-basis</a:t>
            </a:r>
            <a:r>
              <a:rPr kumimoji="0" lang="id-ID" sz="3200" b="0" i="0" u="none" strike="noStrike" kern="0" cap="none" spc="0" normalizeH="0" baseline="0" noProof="0" dirty="0" smtClean="0">
                <a:ln>
                  <a:noFill/>
                </a:ln>
                <a:solidFill>
                  <a:schemeClr val="tx1"/>
                </a:solidFill>
                <a:effectLst/>
                <a:uLnTx/>
                <a:uFillTx/>
                <a:latin typeface="Comic Sans MS" pitchFamily="66" charset="0"/>
              </a:rPr>
              <a:t>.</a:t>
            </a:r>
            <a:r>
              <a:rPr kumimoji="0" lang="id-ID" sz="3200" b="0" i="0" u="none" strike="noStrike" kern="0" cap="none" spc="0" normalizeH="0" noProof="0" dirty="0" smtClean="0">
                <a:ln>
                  <a:noFill/>
                </a:ln>
                <a:solidFill>
                  <a:schemeClr val="tx1"/>
                </a:solidFill>
                <a:effectLst/>
                <a:uLnTx/>
                <a:uFillTx/>
                <a:latin typeface="Comic Sans MS" pitchFamily="66" charset="0"/>
              </a:rPr>
              <a:t> </a:t>
            </a:r>
            <a:r>
              <a:rPr kumimoji="0" lang="id-ID" sz="3200" b="0" i="0" u="none" strike="noStrike" kern="0" cap="none" spc="0" normalizeH="0" baseline="0" noProof="0" dirty="0" smtClean="0">
                <a:ln>
                  <a:noFill/>
                </a:ln>
                <a:solidFill>
                  <a:schemeClr val="accent1"/>
                </a:solidFill>
                <a:effectLst/>
                <a:uLnTx/>
                <a:uFillTx/>
                <a:latin typeface="Comic Sans MS" pitchFamily="66" charset="0"/>
              </a:rPr>
              <a:t>Si</a:t>
            </a:r>
            <a:r>
              <a:rPr kumimoji="0" lang="en-US" sz="3200" b="0" i="0" u="none" strike="noStrike" kern="0" cap="none" spc="0" normalizeH="0" baseline="0" noProof="0" dirty="0" smtClean="0">
                <a:ln>
                  <a:noFill/>
                </a:ln>
                <a:solidFill>
                  <a:schemeClr val="accent1"/>
                </a:solidFill>
                <a:effectLst/>
                <a:uLnTx/>
                <a:uFillTx/>
                <a:latin typeface="Comic Sans MS" pitchFamily="66" charset="0"/>
              </a:rPr>
              <a:t>fat ke-2 primal-dual.</a:t>
            </a:r>
            <a:endParaRPr kumimoji="0" lang="en-US" sz="3200" b="0" i="0" u="none" strike="noStrike" kern="0" cap="none" spc="0" normalizeH="0" baseline="0" noProof="0" dirty="0" smtClean="0">
              <a:ln>
                <a:noFill/>
              </a:ln>
              <a:solidFill>
                <a:schemeClr val="tx1"/>
              </a:solidFill>
              <a:effectLst/>
              <a:uLnTx/>
              <a:uFillTx/>
              <a:latin typeface="Comic Sans MS" pitchFamily="66"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3200" b="0" i="0" u="none" strike="noStrike" kern="0" cap="none" spc="0" normalizeH="0" baseline="0" noProof="0" dirty="0" err="1" smtClean="0">
                <a:ln>
                  <a:noFill/>
                </a:ln>
                <a:solidFill>
                  <a:schemeClr val="tx1"/>
                </a:solidFill>
                <a:effectLst/>
                <a:uLnTx/>
                <a:uFillTx/>
                <a:latin typeface="Comic Sans MS" pitchFamily="66" charset="0"/>
              </a:rPr>
              <a:t>Perubahan</a:t>
            </a:r>
            <a:r>
              <a:rPr kumimoji="0" lang="en-US" sz="3200" b="0" i="0" u="none" strike="noStrike" kern="0" cap="none" spc="0" normalizeH="0" baseline="0" noProof="0" dirty="0" smtClean="0">
                <a:ln>
                  <a:noFill/>
                </a:ln>
                <a:solidFill>
                  <a:schemeClr val="tx1"/>
                </a:solidFill>
                <a:effectLst/>
                <a:uLnTx/>
                <a:uFillTx/>
                <a:latin typeface="Comic Sans MS" pitchFamily="66" charset="0"/>
              </a:rPr>
              <a:t> </a:t>
            </a:r>
            <a:r>
              <a:rPr kumimoji="0" lang="en-US" sz="3200" b="0" i="0" u="none" strike="noStrike" kern="0" cap="none" spc="0" normalizeH="0" baseline="0" noProof="0" dirty="0" err="1" smtClean="0">
                <a:ln>
                  <a:noFill/>
                </a:ln>
                <a:solidFill>
                  <a:schemeClr val="tx1"/>
                </a:solidFill>
                <a:effectLst/>
                <a:uLnTx/>
                <a:uFillTx/>
                <a:latin typeface="Comic Sans MS" pitchFamily="66" charset="0"/>
              </a:rPr>
              <a:t>koefisien</a:t>
            </a:r>
            <a:r>
              <a:rPr kumimoji="0" lang="en-US" sz="3200" b="0" i="0" u="none" strike="noStrike" kern="0" cap="none" spc="0" normalizeH="0" baseline="0" noProof="0" dirty="0" smtClean="0">
                <a:ln>
                  <a:noFill/>
                </a:ln>
                <a:solidFill>
                  <a:schemeClr val="tx1"/>
                </a:solidFill>
                <a:effectLst/>
                <a:uLnTx/>
                <a:uFillTx/>
                <a:latin typeface="Comic Sans MS" pitchFamily="66" charset="0"/>
              </a:rPr>
              <a:t> </a:t>
            </a:r>
            <a:r>
              <a:rPr kumimoji="0" lang="en-US" sz="3200" b="0" i="0" u="none" strike="noStrike" kern="0" cap="none" spc="0" normalizeH="0" baseline="0" noProof="0" dirty="0" err="1" smtClean="0">
                <a:ln>
                  <a:noFill/>
                </a:ln>
                <a:solidFill>
                  <a:schemeClr val="tx1"/>
                </a:solidFill>
                <a:effectLst/>
                <a:uLnTx/>
                <a:uFillTx/>
                <a:latin typeface="Comic Sans MS" pitchFamily="66" charset="0"/>
              </a:rPr>
              <a:t>fungsi</a:t>
            </a:r>
            <a:r>
              <a:rPr kumimoji="0" lang="en-US" sz="3200" b="0" i="0" u="none" strike="noStrike" kern="0" cap="none" spc="0" normalizeH="0" baseline="0" noProof="0" dirty="0" smtClean="0">
                <a:ln>
                  <a:noFill/>
                </a:ln>
                <a:solidFill>
                  <a:schemeClr val="tx1"/>
                </a:solidFill>
                <a:effectLst/>
                <a:uLnTx/>
                <a:uFillTx/>
                <a:latin typeface="Comic Sans MS" pitchFamily="66" charset="0"/>
              </a:rPr>
              <a:t> </a:t>
            </a:r>
            <a:r>
              <a:rPr kumimoji="0" lang="en-US" sz="3200" b="0" i="0" u="none" strike="noStrike" kern="0" cap="none" spc="0" normalizeH="0" baseline="0" noProof="0" dirty="0" err="1" smtClean="0">
                <a:ln>
                  <a:noFill/>
                </a:ln>
                <a:solidFill>
                  <a:schemeClr val="tx1"/>
                </a:solidFill>
                <a:effectLst/>
                <a:uLnTx/>
                <a:uFillTx/>
                <a:latin typeface="Comic Sans MS" pitchFamily="66" charset="0"/>
              </a:rPr>
              <a:t>tujuan</a:t>
            </a:r>
            <a:r>
              <a:rPr kumimoji="0" lang="en-US" sz="3200" b="0" i="0" u="none" strike="noStrike" kern="0" cap="none" spc="0" normalizeH="0" baseline="0" noProof="0" dirty="0" smtClean="0">
                <a:ln>
                  <a:noFill/>
                </a:ln>
                <a:solidFill>
                  <a:schemeClr val="tx1"/>
                </a:solidFill>
                <a:effectLst/>
                <a:uLnTx/>
                <a:uFillTx/>
                <a:latin typeface="Comic Sans MS" pitchFamily="66" charset="0"/>
              </a:rPr>
              <a:t> </a:t>
            </a:r>
            <a:r>
              <a:rPr kumimoji="0" lang="en-US" sz="3200" b="0" i="0" u="none" strike="noStrike" kern="0" cap="none" spc="0" normalizeH="0" baseline="0" noProof="0" dirty="0" err="1" smtClean="0">
                <a:ln>
                  <a:noFill/>
                </a:ln>
                <a:solidFill>
                  <a:schemeClr val="tx1"/>
                </a:solidFill>
                <a:effectLst/>
                <a:uLnTx/>
                <a:uFillTx/>
                <a:latin typeface="Comic Sans MS" pitchFamily="66" charset="0"/>
              </a:rPr>
              <a:t>pada</a:t>
            </a:r>
            <a:r>
              <a:rPr kumimoji="0" lang="en-US" sz="3200" b="0" i="0" u="none" strike="noStrike" kern="0" cap="none" spc="0" normalizeH="0" baseline="0" noProof="0" dirty="0" smtClean="0">
                <a:ln>
                  <a:noFill/>
                </a:ln>
                <a:solidFill>
                  <a:schemeClr val="tx1"/>
                </a:solidFill>
                <a:effectLst/>
                <a:uLnTx/>
                <a:uFillTx/>
                <a:latin typeface="Comic Sans MS" pitchFamily="66" charset="0"/>
              </a:rPr>
              <a:t> </a:t>
            </a:r>
            <a:r>
              <a:rPr kumimoji="0" lang="en-US" sz="3200" b="0" i="0" u="none" strike="noStrike" kern="0" cap="none" spc="0" normalizeH="0" baseline="0" noProof="0" dirty="0" err="1" smtClean="0">
                <a:ln>
                  <a:noFill/>
                </a:ln>
                <a:solidFill>
                  <a:schemeClr val="tx1"/>
                </a:solidFill>
                <a:effectLst/>
                <a:uLnTx/>
                <a:uFillTx/>
                <a:latin typeface="Comic Sans MS" pitchFamily="66" charset="0"/>
              </a:rPr>
              <a:t>variabel</a:t>
            </a:r>
            <a:r>
              <a:rPr kumimoji="0" lang="en-US" sz="3200" b="0" i="0" u="none" strike="noStrike" kern="0" cap="none" spc="0" normalizeH="0" baseline="0" noProof="0" dirty="0" smtClean="0">
                <a:ln>
                  <a:noFill/>
                </a:ln>
                <a:solidFill>
                  <a:schemeClr val="tx1"/>
                </a:solidFill>
                <a:effectLst/>
                <a:uLnTx/>
                <a:uFillTx/>
                <a:latin typeface="Comic Sans MS" pitchFamily="66" charset="0"/>
              </a:rPr>
              <a:t> basis. </a:t>
            </a:r>
            <a:r>
              <a:rPr lang="id-ID" sz="3200" kern="0" dirty="0" err="1" smtClean="0">
                <a:solidFill>
                  <a:schemeClr val="accent1"/>
                </a:solidFill>
                <a:latin typeface="Comic Sans MS" pitchFamily="66" charset="0"/>
              </a:rPr>
              <a:t>S</a:t>
            </a:r>
            <a:r>
              <a:rPr kumimoji="0" lang="en-US" sz="3200" b="0" i="0" u="none" strike="noStrike" kern="0" cap="none" spc="0" normalizeH="0" baseline="0" noProof="0" dirty="0" err="1" smtClean="0">
                <a:ln>
                  <a:noFill/>
                </a:ln>
                <a:solidFill>
                  <a:schemeClr val="accent1"/>
                </a:solidFill>
                <a:effectLst/>
                <a:uLnTx/>
                <a:uFillTx/>
                <a:latin typeface="Comic Sans MS" pitchFamily="66" charset="0"/>
              </a:rPr>
              <a:t>ifat</a:t>
            </a:r>
            <a:r>
              <a:rPr kumimoji="0" lang="en-US" sz="3200" b="0" i="0" u="none" strike="noStrike" kern="0" cap="none" spc="0" normalizeH="0" baseline="0" noProof="0" dirty="0" smtClean="0">
                <a:ln>
                  <a:noFill/>
                </a:ln>
                <a:solidFill>
                  <a:schemeClr val="accent1"/>
                </a:solidFill>
                <a:effectLst/>
                <a:uLnTx/>
                <a:uFillTx/>
                <a:latin typeface="Comic Sans MS" pitchFamily="66" charset="0"/>
              </a:rPr>
              <a:t> ke-1 </a:t>
            </a:r>
            <a:r>
              <a:rPr kumimoji="0" lang="en-US" sz="3200" b="0" i="0" u="none" strike="noStrike" kern="0" cap="none" spc="0" normalizeH="0" baseline="0" noProof="0" dirty="0" err="1" smtClean="0">
                <a:ln>
                  <a:noFill/>
                </a:ln>
                <a:solidFill>
                  <a:schemeClr val="accent1"/>
                </a:solidFill>
                <a:effectLst/>
                <a:uLnTx/>
                <a:uFillTx/>
                <a:latin typeface="Comic Sans MS" pitchFamily="66" charset="0"/>
              </a:rPr>
              <a:t>pada</a:t>
            </a:r>
            <a:r>
              <a:rPr kumimoji="0" lang="en-US" sz="3200" b="0" i="0" u="none" strike="noStrike" kern="0" cap="none" spc="0" normalizeH="0" baseline="0" noProof="0" dirty="0" smtClean="0">
                <a:ln>
                  <a:noFill/>
                </a:ln>
                <a:solidFill>
                  <a:schemeClr val="accent1"/>
                </a:solidFill>
                <a:effectLst/>
                <a:uLnTx/>
                <a:uFillTx/>
                <a:latin typeface="Comic Sans MS" pitchFamily="66" charset="0"/>
              </a:rPr>
              <a:t> primal-dual.</a:t>
            </a:r>
            <a:endParaRPr kumimoji="0" lang="en-US" sz="3200" b="0" i="0" u="none" strike="noStrike" kern="0" cap="none" spc="0" normalizeH="0" baseline="0" noProof="0" dirty="0" smtClean="0">
              <a:ln>
                <a:noFill/>
              </a:ln>
              <a:solidFill>
                <a:schemeClr val="tx1"/>
              </a:solidFill>
              <a:effectLst/>
              <a:uLnTx/>
              <a:uFillTx/>
              <a:latin typeface="Comic Sans MS" pitchFamily="66"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3200" b="0" i="0" u="none" strike="noStrike" kern="0" cap="none" spc="0" normalizeH="0" baseline="0" noProof="0" dirty="0" err="1" smtClean="0">
                <a:ln>
                  <a:noFill/>
                </a:ln>
                <a:solidFill>
                  <a:schemeClr val="tx1"/>
                </a:solidFill>
                <a:effectLst/>
                <a:uLnTx/>
                <a:uFillTx/>
                <a:latin typeface="Comic Sans MS" pitchFamily="66" charset="0"/>
              </a:rPr>
              <a:t>Perubahan</a:t>
            </a:r>
            <a:r>
              <a:rPr kumimoji="0" lang="en-US" sz="3200" b="0" i="0" u="none" strike="noStrike" kern="0" cap="none" spc="0" normalizeH="0" baseline="0" noProof="0" dirty="0" smtClean="0">
                <a:ln>
                  <a:noFill/>
                </a:ln>
                <a:solidFill>
                  <a:schemeClr val="tx1"/>
                </a:solidFill>
                <a:effectLst/>
                <a:uLnTx/>
                <a:uFillTx/>
                <a:latin typeface="Comic Sans MS" pitchFamily="66" charset="0"/>
              </a:rPr>
              <a:t> </a:t>
            </a:r>
            <a:r>
              <a:rPr kumimoji="0" lang="en-US" sz="3200" b="0" i="0" u="none" strike="noStrike" kern="0" cap="none" spc="0" normalizeH="0" baseline="0" noProof="0" dirty="0" err="1" smtClean="0">
                <a:ln>
                  <a:noFill/>
                </a:ln>
                <a:solidFill>
                  <a:schemeClr val="tx1"/>
                </a:solidFill>
                <a:effectLst/>
                <a:uLnTx/>
                <a:uFillTx/>
                <a:latin typeface="Comic Sans MS" pitchFamily="66" charset="0"/>
              </a:rPr>
              <a:t>pada</a:t>
            </a:r>
            <a:r>
              <a:rPr kumimoji="0" lang="en-US" sz="3200" b="0" i="0" u="none" strike="noStrike" kern="0" cap="none" spc="0" normalizeH="0" baseline="0" noProof="0" dirty="0" smtClean="0">
                <a:ln>
                  <a:noFill/>
                </a:ln>
                <a:solidFill>
                  <a:schemeClr val="tx1"/>
                </a:solidFill>
                <a:effectLst/>
                <a:uLnTx/>
                <a:uFillTx/>
                <a:latin typeface="Comic Sans MS" pitchFamily="66" charset="0"/>
              </a:rPr>
              <a:t> </a:t>
            </a:r>
            <a:r>
              <a:rPr kumimoji="0" lang="en-US" sz="3200" b="0" i="0" u="none" strike="noStrike" kern="0" cap="none" spc="0" normalizeH="0" baseline="0" noProof="0" dirty="0" err="1" smtClean="0">
                <a:ln>
                  <a:noFill/>
                </a:ln>
                <a:solidFill>
                  <a:schemeClr val="tx1"/>
                </a:solidFill>
                <a:effectLst/>
                <a:uLnTx/>
                <a:uFillTx/>
                <a:latin typeface="Comic Sans MS" pitchFamily="66" charset="0"/>
              </a:rPr>
              <a:t>ruas</a:t>
            </a:r>
            <a:r>
              <a:rPr kumimoji="0" lang="en-US" sz="3200" b="0" i="0" u="none" strike="noStrike" kern="0" cap="none" spc="0" normalizeH="0" baseline="0" noProof="0" dirty="0" smtClean="0">
                <a:ln>
                  <a:noFill/>
                </a:ln>
                <a:solidFill>
                  <a:schemeClr val="tx1"/>
                </a:solidFill>
                <a:effectLst/>
                <a:uLnTx/>
                <a:uFillTx/>
                <a:latin typeface="Comic Sans MS" pitchFamily="66" charset="0"/>
              </a:rPr>
              <a:t> </a:t>
            </a:r>
            <a:r>
              <a:rPr kumimoji="0" lang="en-US" sz="3200" b="0" i="0" u="none" strike="noStrike" kern="0" cap="none" spc="0" normalizeH="0" baseline="0" noProof="0" dirty="0" err="1" smtClean="0">
                <a:ln>
                  <a:noFill/>
                </a:ln>
                <a:solidFill>
                  <a:schemeClr val="tx1"/>
                </a:solidFill>
                <a:effectLst/>
                <a:uLnTx/>
                <a:uFillTx/>
                <a:latin typeface="Comic Sans MS" pitchFamily="66" charset="0"/>
              </a:rPr>
              <a:t>kanan</a:t>
            </a:r>
            <a:r>
              <a:rPr kumimoji="0" lang="en-US" sz="3200" b="0" i="0" u="none" strike="noStrike" kern="0" cap="none" spc="0" normalizeH="0" baseline="0" noProof="0" dirty="0" smtClean="0">
                <a:ln>
                  <a:noFill/>
                </a:ln>
                <a:solidFill>
                  <a:schemeClr val="tx1"/>
                </a:solidFill>
                <a:effectLst/>
                <a:uLnTx/>
                <a:uFillTx/>
                <a:latin typeface="Comic Sans MS" pitchFamily="66" charset="0"/>
              </a:rPr>
              <a:t> </a:t>
            </a:r>
            <a:r>
              <a:rPr kumimoji="0" lang="en-US" sz="3200" b="0" i="0" u="none" strike="noStrike" kern="0" cap="none" spc="0" normalizeH="0" baseline="0" noProof="0" dirty="0" err="1" smtClean="0">
                <a:ln>
                  <a:noFill/>
                </a:ln>
                <a:solidFill>
                  <a:schemeClr val="tx1"/>
                </a:solidFill>
                <a:effectLst/>
                <a:uLnTx/>
                <a:uFillTx/>
                <a:latin typeface="Comic Sans MS" pitchFamily="66" charset="0"/>
              </a:rPr>
              <a:t>suatu</a:t>
            </a:r>
            <a:r>
              <a:rPr kumimoji="0" lang="en-US" sz="3200" b="0" i="0" u="none" strike="noStrike" kern="0" cap="none" spc="0" normalizeH="0" baseline="0" noProof="0" dirty="0" smtClean="0">
                <a:ln>
                  <a:noFill/>
                </a:ln>
                <a:solidFill>
                  <a:schemeClr val="tx1"/>
                </a:solidFill>
                <a:effectLst/>
                <a:uLnTx/>
                <a:uFillTx/>
                <a:latin typeface="Comic Sans MS" pitchFamily="66" charset="0"/>
              </a:rPr>
              <a:t> </a:t>
            </a:r>
            <a:r>
              <a:rPr kumimoji="0" lang="en-US" sz="3200" b="0" i="0" u="none" strike="noStrike" kern="0" cap="none" spc="0" normalizeH="0" baseline="0" noProof="0" dirty="0" err="1" smtClean="0">
                <a:ln>
                  <a:noFill/>
                </a:ln>
                <a:solidFill>
                  <a:schemeClr val="tx1"/>
                </a:solidFill>
                <a:effectLst/>
                <a:uLnTx/>
                <a:uFillTx/>
                <a:latin typeface="Comic Sans MS" pitchFamily="66" charset="0"/>
              </a:rPr>
              <a:t>pembatas</a:t>
            </a:r>
            <a:r>
              <a:rPr kumimoji="0" lang="en-US" sz="3200" b="0" i="0" u="none" strike="noStrike" kern="0" cap="none" spc="0" normalizeH="0" baseline="0" noProof="0" dirty="0" smtClean="0">
                <a:ln>
                  <a:noFill/>
                </a:ln>
                <a:solidFill>
                  <a:schemeClr val="tx1"/>
                </a:solidFill>
                <a:effectLst/>
                <a:uLnTx/>
                <a:uFillTx/>
                <a:latin typeface="Comic Sans MS" pitchFamily="66" charset="0"/>
              </a:rPr>
              <a:t>. </a:t>
            </a:r>
            <a:r>
              <a:rPr kumimoji="0" lang="en-US" sz="3200" b="0" i="0" u="none" strike="noStrike" kern="0" cap="none" spc="0" normalizeH="0" baseline="0" noProof="0" dirty="0" err="1" smtClean="0">
                <a:ln>
                  <a:noFill/>
                </a:ln>
                <a:solidFill>
                  <a:schemeClr val="accent1"/>
                </a:solidFill>
                <a:effectLst/>
                <a:uLnTx/>
                <a:uFillTx/>
                <a:latin typeface="Comic Sans MS" pitchFamily="66" charset="0"/>
              </a:rPr>
              <a:t>Sifat</a:t>
            </a:r>
            <a:r>
              <a:rPr kumimoji="0" lang="en-US" sz="3200" b="0" i="0" u="none" strike="noStrike" kern="0" cap="none" spc="0" normalizeH="0" baseline="0" noProof="0" dirty="0" smtClean="0">
                <a:ln>
                  <a:noFill/>
                </a:ln>
                <a:solidFill>
                  <a:schemeClr val="accent1"/>
                </a:solidFill>
                <a:effectLst/>
                <a:uLnTx/>
                <a:uFillTx/>
                <a:latin typeface="Comic Sans MS" pitchFamily="66" charset="0"/>
              </a:rPr>
              <a:t> ke-3 </a:t>
            </a:r>
            <a:r>
              <a:rPr kumimoji="0" lang="en-US" sz="3200" b="0" i="0" u="none" strike="noStrike" kern="0" cap="none" spc="0" normalizeH="0" baseline="0" noProof="0" dirty="0" err="1" smtClean="0">
                <a:ln>
                  <a:noFill/>
                </a:ln>
                <a:solidFill>
                  <a:schemeClr val="accent1"/>
                </a:solidFill>
                <a:effectLst/>
                <a:uLnTx/>
                <a:uFillTx/>
                <a:latin typeface="Comic Sans MS" pitchFamily="66" charset="0"/>
              </a:rPr>
              <a:t>pada</a:t>
            </a:r>
            <a:r>
              <a:rPr kumimoji="0" lang="en-US" sz="3200" b="0" i="0" u="none" strike="noStrike" kern="0" cap="none" spc="0" normalizeH="0" baseline="0" noProof="0" dirty="0" smtClean="0">
                <a:ln>
                  <a:noFill/>
                </a:ln>
                <a:solidFill>
                  <a:schemeClr val="accent1"/>
                </a:solidFill>
                <a:effectLst/>
                <a:uLnTx/>
                <a:uFillTx/>
                <a:latin typeface="Comic Sans MS" pitchFamily="66" charset="0"/>
              </a:rPr>
              <a:t> primal-dual.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linds(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linds(horizontal)">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76" name="Rectangle 88"/>
          <p:cNvSpPr>
            <a:spLocks noChangeArrowheads="1"/>
          </p:cNvSpPr>
          <p:nvPr/>
        </p:nvSpPr>
        <p:spPr bwMode="auto">
          <a:xfrm>
            <a:off x="493713" y="457200"/>
            <a:ext cx="8305800" cy="5867400"/>
          </a:xfrm>
          <a:prstGeom prst="rect">
            <a:avLst/>
          </a:prstGeom>
          <a:gradFill rotWithShape="0">
            <a:gsLst>
              <a:gs pos="0">
                <a:srgbClr val="F2FDF7"/>
              </a:gs>
              <a:gs pos="100000">
                <a:srgbClr val="F2FDF7">
                  <a:gamma/>
                  <a:shade val="86275"/>
                  <a:invGamma/>
                </a:srgbClr>
              </a:gs>
            </a:gsLst>
            <a:lin ang="2700000" scaled="1"/>
          </a:gradFill>
          <a:ln w="9525">
            <a:noFill/>
            <a:miter lim="800000"/>
            <a:headEnd/>
            <a:tailEnd/>
          </a:ln>
          <a:effectLst>
            <a:outerShdw dist="35921" dir="2700000" algn="ctr" rotWithShape="0">
              <a:schemeClr val="bg2">
                <a:alpha val="29999"/>
              </a:schemeClr>
            </a:outerShdw>
          </a:effectLst>
        </p:spPr>
        <p:txBody>
          <a:bodyPr wrap="none" anchor="ctr"/>
          <a:lstStyle/>
          <a:p>
            <a:endParaRPr lang="id-ID"/>
          </a:p>
        </p:txBody>
      </p:sp>
      <p:sp>
        <p:nvSpPr>
          <p:cNvPr id="12377" name="Rectangle 89"/>
          <p:cNvSpPr>
            <a:spLocks noChangeArrowheads="1"/>
          </p:cNvSpPr>
          <p:nvPr/>
        </p:nvSpPr>
        <p:spPr bwMode="auto">
          <a:xfrm rot="-1768185">
            <a:off x="8229600" y="152400"/>
            <a:ext cx="457200" cy="1447800"/>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12378" name="Rectangle 90"/>
          <p:cNvSpPr>
            <a:spLocks noChangeArrowheads="1"/>
          </p:cNvSpPr>
          <p:nvPr/>
        </p:nvSpPr>
        <p:spPr bwMode="auto">
          <a:xfrm rot="-1768185">
            <a:off x="457200" y="5257800"/>
            <a:ext cx="457200" cy="1447800"/>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12379" name="Rectangle 91"/>
          <p:cNvSpPr>
            <a:spLocks noChangeArrowheads="1"/>
          </p:cNvSpPr>
          <p:nvPr/>
        </p:nvSpPr>
        <p:spPr bwMode="auto">
          <a:xfrm rot="1768185" flipH="1">
            <a:off x="8342313" y="5418138"/>
            <a:ext cx="457200" cy="1296987"/>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12380" name="Rectangle 92"/>
          <p:cNvSpPr>
            <a:spLocks noChangeArrowheads="1"/>
          </p:cNvSpPr>
          <p:nvPr/>
        </p:nvSpPr>
        <p:spPr bwMode="auto">
          <a:xfrm rot="1768185" flipH="1">
            <a:off x="457200" y="152400"/>
            <a:ext cx="457200" cy="1296988"/>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14" name="Content Placeholder 3"/>
          <p:cNvSpPr>
            <a:spLocks noGrp="1"/>
          </p:cNvSpPr>
          <p:nvPr>
            <p:ph sz="quarter" idx="1"/>
          </p:nvPr>
        </p:nvSpPr>
        <p:spPr>
          <a:xfrm>
            <a:off x="500034" y="571480"/>
            <a:ext cx="8186766" cy="5786478"/>
          </a:xfrm>
        </p:spPr>
        <p:txBody>
          <a:bodyPr>
            <a:noAutofit/>
          </a:bodyPr>
          <a:lstStyle/>
          <a:p>
            <a:pPr marL="514350" indent="-514350">
              <a:buFont typeface="+mj-lt"/>
              <a:buAutoNum type="arabicPeriod" startAt="5"/>
            </a:pPr>
            <a:r>
              <a:rPr lang="en-US" dirty="0" err="1" smtClean="0">
                <a:latin typeface="Comic Sans MS" pitchFamily="66" charset="0"/>
              </a:rPr>
              <a:t>Perubahan</a:t>
            </a:r>
            <a:r>
              <a:rPr lang="en-US" dirty="0" smtClean="0">
                <a:latin typeface="Comic Sans MS" pitchFamily="66" charset="0"/>
              </a:rPr>
              <a:t> </a:t>
            </a:r>
            <a:r>
              <a:rPr lang="en-US" dirty="0" err="1" smtClean="0">
                <a:latin typeface="Comic Sans MS" pitchFamily="66" charset="0"/>
              </a:rPr>
              <a:t>kolom</a:t>
            </a:r>
            <a:r>
              <a:rPr lang="en-US" dirty="0" smtClean="0">
                <a:latin typeface="Comic Sans MS" pitchFamily="66" charset="0"/>
              </a:rPr>
              <a:t> </a:t>
            </a:r>
            <a:r>
              <a:rPr lang="en-US" dirty="0" err="1" smtClean="0">
                <a:latin typeface="Comic Sans MS" pitchFamily="66" charset="0"/>
              </a:rPr>
              <a:t>untuk</a:t>
            </a:r>
            <a:r>
              <a:rPr lang="en-US" dirty="0" smtClean="0">
                <a:latin typeface="Comic Sans MS" pitchFamily="66" charset="0"/>
              </a:rPr>
              <a:t> </a:t>
            </a:r>
            <a:r>
              <a:rPr lang="en-US" dirty="0" err="1" smtClean="0">
                <a:latin typeface="Comic Sans MS" pitchFamily="66" charset="0"/>
              </a:rPr>
              <a:t>suatu</a:t>
            </a:r>
            <a:r>
              <a:rPr lang="en-US" dirty="0" smtClean="0">
                <a:latin typeface="Comic Sans MS" pitchFamily="66" charset="0"/>
              </a:rPr>
              <a:t> </a:t>
            </a:r>
            <a:r>
              <a:rPr lang="en-US" dirty="0" err="1" smtClean="0">
                <a:latin typeface="Comic Sans MS" pitchFamily="66" charset="0"/>
              </a:rPr>
              <a:t>variabel</a:t>
            </a:r>
            <a:r>
              <a:rPr lang="en-US" dirty="0" smtClean="0">
                <a:latin typeface="Comic Sans MS" pitchFamily="66" charset="0"/>
              </a:rPr>
              <a:t> non-basis. </a:t>
            </a:r>
            <a:r>
              <a:rPr lang="id-ID" dirty="0" smtClean="0">
                <a:solidFill>
                  <a:schemeClr val="accent1"/>
                </a:solidFill>
                <a:latin typeface="Comic Sans MS" pitchFamily="66" charset="0"/>
              </a:rPr>
              <a:t>S</a:t>
            </a:r>
            <a:r>
              <a:rPr lang="en-US" dirty="0" err="1" smtClean="0">
                <a:solidFill>
                  <a:schemeClr val="accent1"/>
                </a:solidFill>
                <a:latin typeface="Comic Sans MS" pitchFamily="66" charset="0"/>
              </a:rPr>
              <a:t>ifat</a:t>
            </a:r>
            <a:r>
              <a:rPr lang="en-US" dirty="0" smtClean="0">
                <a:solidFill>
                  <a:schemeClr val="accent1"/>
                </a:solidFill>
                <a:latin typeface="Comic Sans MS" pitchFamily="66" charset="0"/>
              </a:rPr>
              <a:t> ke-4 </a:t>
            </a:r>
            <a:r>
              <a:rPr lang="en-US" dirty="0" err="1" smtClean="0">
                <a:solidFill>
                  <a:schemeClr val="accent1"/>
                </a:solidFill>
                <a:latin typeface="Comic Sans MS" pitchFamily="66" charset="0"/>
              </a:rPr>
              <a:t>pada</a:t>
            </a:r>
            <a:r>
              <a:rPr lang="en-US" dirty="0" smtClean="0">
                <a:solidFill>
                  <a:schemeClr val="accent1"/>
                </a:solidFill>
                <a:latin typeface="Comic Sans MS" pitchFamily="66" charset="0"/>
              </a:rPr>
              <a:t> primal-dual.</a:t>
            </a:r>
          </a:p>
          <a:p>
            <a:pPr marL="514350" indent="-514350">
              <a:buFont typeface="+mj-lt"/>
              <a:buAutoNum type="arabicPeriod" startAt="5"/>
            </a:pPr>
            <a:endParaRPr lang="id-ID" dirty="0" smtClean="0">
              <a:latin typeface="Comic Sans MS" pitchFamily="66" charset="0"/>
            </a:endParaRPr>
          </a:p>
          <a:p>
            <a:pPr marL="514350" indent="-514350">
              <a:buFont typeface="+mj-lt"/>
              <a:buAutoNum type="arabicPeriod" startAt="5"/>
            </a:pPr>
            <a:r>
              <a:rPr lang="en-US" dirty="0" err="1" smtClean="0">
                <a:latin typeface="Comic Sans MS" pitchFamily="66" charset="0"/>
              </a:rPr>
              <a:t>Penambahan</a:t>
            </a:r>
            <a:r>
              <a:rPr lang="en-US" dirty="0" smtClean="0">
                <a:latin typeface="Comic Sans MS" pitchFamily="66" charset="0"/>
              </a:rPr>
              <a:t> </a:t>
            </a:r>
            <a:r>
              <a:rPr lang="en-US" dirty="0" err="1" smtClean="0">
                <a:latin typeface="Comic Sans MS" pitchFamily="66" charset="0"/>
              </a:rPr>
              <a:t>suatu</a:t>
            </a:r>
            <a:r>
              <a:rPr lang="en-US" dirty="0" smtClean="0">
                <a:latin typeface="Comic Sans MS" pitchFamily="66" charset="0"/>
              </a:rPr>
              <a:t> </a:t>
            </a:r>
            <a:r>
              <a:rPr lang="en-US" dirty="0" err="1" smtClean="0">
                <a:latin typeface="Comic Sans MS" pitchFamily="66" charset="0"/>
              </a:rPr>
              <a:t>variabel</a:t>
            </a:r>
            <a:r>
              <a:rPr lang="en-US" dirty="0" smtClean="0">
                <a:latin typeface="Comic Sans MS" pitchFamily="66" charset="0"/>
              </a:rPr>
              <a:t>/</a:t>
            </a:r>
            <a:r>
              <a:rPr lang="en-US" dirty="0" err="1" smtClean="0">
                <a:latin typeface="Comic Sans MS" pitchFamily="66" charset="0"/>
              </a:rPr>
              <a:t>aktivitas</a:t>
            </a:r>
            <a:r>
              <a:rPr lang="en-US" dirty="0" smtClean="0">
                <a:latin typeface="Comic Sans MS" pitchFamily="66" charset="0"/>
              </a:rPr>
              <a:t> </a:t>
            </a:r>
            <a:r>
              <a:rPr lang="en-US" dirty="0" err="1" smtClean="0">
                <a:latin typeface="Comic Sans MS" pitchFamily="66" charset="0"/>
              </a:rPr>
              <a:t>baru</a:t>
            </a:r>
            <a:r>
              <a:rPr lang="en-US" dirty="0" smtClean="0">
                <a:latin typeface="Comic Sans MS" pitchFamily="66" charset="0"/>
              </a:rPr>
              <a:t>. </a:t>
            </a:r>
            <a:r>
              <a:rPr lang="id-ID" dirty="0" smtClean="0">
                <a:latin typeface="Comic Sans MS" pitchFamily="66" charset="0"/>
              </a:rPr>
              <a:t>K</a:t>
            </a:r>
            <a:r>
              <a:rPr lang="en-US" dirty="0" err="1" smtClean="0">
                <a:latin typeface="Comic Sans MS" pitchFamily="66" charset="0"/>
              </a:rPr>
              <a:t>ombinasi</a:t>
            </a:r>
            <a:r>
              <a:rPr lang="en-US" dirty="0" smtClean="0">
                <a:latin typeface="Comic Sans MS" pitchFamily="66" charset="0"/>
              </a:rPr>
              <a:t> </a:t>
            </a:r>
            <a:r>
              <a:rPr lang="en-US" dirty="0" err="1" smtClean="0">
                <a:latin typeface="Comic Sans MS" pitchFamily="66" charset="0"/>
              </a:rPr>
              <a:t>dari</a:t>
            </a:r>
            <a:r>
              <a:rPr lang="en-US" dirty="0" smtClean="0">
                <a:latin typeface="Comic Sans MS" pitchFamily="66" charset="0"/>
              </a:rPr>
              <a:t> </a:t>
            </a:r>
            <a:r>
              <a:rPr lang="en-US" dirty="0" err="1" smtClean="0">
                <a:solidFill>
                  <a:schemeClr val="accent1"/>
                </a:solidFill>
                <a:latin typeface="Comic Sans MS" pitchFamily="66" charset="0"/>
              </a:rPr>
              <a:t>sifat</a:t>
            </a:r>
            <a:r>
              <a:rPr lang="en-US" dirty="0" smtClean="0">
                <a:solidFill>
                  <a:schemeClr val="accent1"/>
                </a:solidFill>
                <a:latin typeface="Comic Sans MS" pitchFamily="66" charset="0"/>
              </a:rPr>
              <a:t> ke-2 </a:t>
            </a:r>
            <a:r>
              <a:rPr lang="en-US" dirty="0" err="1" smtClean="0">
                <a:latin typeface="Comic Sans MS" pitchFamily="66" charset="0"/>
              </a:rPr>
              <a:t>dan</a:t>
            </a:r>
            <a:r>
              <a:rPr lang="en-US" dirty="0" smtClean="0">
                <a:latin typeface="Comic Sans MS" pitchFamily="66" charset="0"/>
              </a:rPr>
              <a:t> </a:t>
            </a:r>
            <a:r>
              <a:rPr lang="en-US" dirty="0" err="1" smtClean="0">
                <a:solidFill>
                  <a:schemeClr val="accent1"/>
                </a:solidFill>
                <a:latin typeface="Comic Sans MS" pitchFamily="66" charset="0"/>
              </a:rPr>
              <a:t>sifat</a:t>
            </a:r>
            <a:r>
              <a:rPr lang="en-US" dirty="0" smtClean="0">
                <a:solidFill>
                  <a:schemeClr val="accent1"/>
                </a:solidFill>
                <a:latin typeface="Comic Sans MS" pitchFamily="66" charset="0"/>
              </a:rPr>
              <a:t> ke-4 </a:t>
            </a:r>
            <a:r>
              <a:rPr lang="en-US" dirty="0" err="1" smtClean="0">
                <a:latin typeface="Comic Sans MS" pitchFamily="66" charset="0"/>
              </a:rPr>
              <a:t>pada</a:t>
            </a:r>
            <a:r>
              <a:rPr lang="en-US" dirty="0" smtClean="0">
                <a:latin typeface="Comic Sans MS" pitchFamily="66" charset="0"/>
              </a:rPr>
              <a:t> primal-dual.</a:t>
            </a:r>
          </a:p>
          <a:p>
            <a:pPr marL="514350" indent="-514350">
              <a:buFont typeface="+mj-lt"/>
              <a:buAutoNum type="arabicPeriod" startAt="5"/>
            </a:pPr>
            <a:endParaRPr lang="en-US" dirty="0" smtClean="0">
              <a:latin typeface="Comic Sans MS" pitchFamily="66" charset="0"/>
            </a:endParaRPr>
          </a:p>
          <a:p>
            <a:pPr marL="514350" indent="-514350">
              <a:buFont typeface="+mj-lt"/>
              <a:buAutoNum type="arabicPeriod" startAt="5"/>
            </a:pPr>
            <a:r>
              <a:rPr lang="en-US" dirty="0" err="1" smtClean="0">
                <a:latin typeface="Comic Sans MS" pitchFamily="66" charset="0"/>
              </a:rPr>
              <a:t>Penambahan</a:t>
            </a:r>
            <a:r>
              <a:rPr lang="en-US" dirty="0" smtClean="0">
                <a:latin typeface="Comic Sans MS" pitchFamily="66" charset="0"/>
              </a:rPr>
              <a:t> </a:t>
            </a:r>
            <a:r>
              <a:rPr lang="en-US" dirty="0" err="1" smtClean="0">
                <a:latin typeface="Comic Sans MS" pitchFamily="66" charset="0"/>
              </a:rPr>
              <a:t>suatu</a:t>
            </a:r>
            <a:r>
              <a:rPr lang="en-US" dirty="0" smtClean="0">
                <a:latin typeface="Comic Sans MS" pitchFamily="66" charset="0"/>
              </a:rPr>
              <a:t> </a:t>
            </a:r>
            <a:r>
              <a:rPr lang="en-US" dirty="0" err="1" smtClean="0">
                <a:latin typeface="Comic Sans MS" pitchFamily="66" charset="0"/>
              </a:rPr>
              <a:t>pembatas</a:t>
            </a:r>
            <a:r>
              <a:rPr lang="en-US" dirty="0" smtClean="0">
                <a:latin typeface="Comic Sans MS" pitchFamily="66" charset="0"/>
              </a:rPr>
              <a:t> </a:t>
            </a:r>
            <a:r>
              <a:rPr lang="en-US" dirty="0" err="1" smtClean="0">
                <a:latin typeface="Comic Sans MS" pitchFamily="66" charset="0"/>
              </a:rPr>
              <a:t>baru</a:t>
            </a:r>
            <a:r>
              <a:rPr lang="en-US" dirty="0" smtClean="0">
                <a:latin typeface="Comic Sans MS" pitchFamily="66" charset="0"/>
              </a:rPr>
              <a:t>. </a:t>
            </a:r>
            <a:r>
              <a:rPr lang="id-ID" dirty="0" smtClean="0">
                <a:latin typeface="Comic Sans MS" pitchFamily="66" charset="0"/>
              </a:rPr>
              <a:t>Lihat</a:t>
            </a:r>
            <a:r>
              <a:rPr lang="en-US" dirty="0" smtClean="0">
                <a:latin typeface="Comic Sans MS" pitchFamily="66" charset="0"/>
              </a:rPr>
              <a:t> </a:t>
            </a:r>
            <a:r>
              <a:rPr lang="en-US" dirty="0" err="1" smtClean="0">
                <a:latin typeface="Comic Sans MS" pitchFamily="66" charset="0"/>
              </a:rPr>
              <a:t>perubahan</a:t>
            </a:r>
            <a:r>
              <a:rPr lang="en-US" dirty="0" smtClean="0">
                <a:latin typeface="Comic Sans MS" pitchFamily="66" charset="0"/>
              </a:rPr>
              <a:t> </a:t>
            </a:r>
            <a:r>
              <a:rPr lang="en-US" dirty="0" err="1" smtClean="0">
                <a:solidFill>
                  <a:schemeClr val="accent1"/>
                </a:solidFill>
                <a:latin typeface="Comic Sans MS" pitchFamily="66" charset="0"/>
              </a:rPr>
              <a:t>dari</a:t>
            </a:r>
            <a:r>
              <a:rPr lang="en-US" dirty="0" smtClean="0">
                <a:solidFill>
                  <a:schemeClr val="accent1"/>
                </a:solidFill>
                <a:latin typeface="Comic Sans MS" pitchFamily="66" charset="0"/>
              </a:rPr>
              <a:t> </a:t>
            </a:r>
            <a:r>
              <a:rPr lang="en-US" dirty="0" err="1" smtClean="0">
                <a:solidFill>
                  <a:schemeClr val="accent1"/>
                </a:solidFill>
                <a:latin typeface="Comic Sans MS" pitchFamily="66" charset="0"/>
              </a:rPr>
              <a:t>sifat</a:t>
            </a:r>
            <a:r>
              <a:rPr lang="en-US" dirty="0" smtClean="0">
                <a:solidFill>
                  <a:schemeClr val="accent1"/>
                </a:solidFill>
                <a:latin typeface="Comic Sans MS" pitchFamily="66" charset="0"/>
              </a:rPr>
              <a:t> ke-1 </a:t>
            </a:r>
            <a:r>
              <a:rPr lang="en-US" dirty="0" err="1" smtClean="0">
                <a:solidFill>
                  <a:schemeClr val="accent1"/>
                </a:solidFill>
                <a:latin typeface="Comic Sans MS" pitchFamily="66" charset="0"/>
              </a:rPr>
              <a:t>sampai</a:t>
            </a:r>
            <a:r>
              <a:rPr lang="en-US" dirty="0" smtClean="0">
                <a:solidFill>
                  <a:schemeClr val="accent1"/>
                </a:solidFill>
                <a:latin typeface="Comic Sans MS" pitchFamily="66" charset="0"/>
              </a:rPr>
              <a:t> </a:t>
            </a:r>
            <a:r>
              <a:rPr lang="en-US" dirty="0" err="1" smtClean="0">
                <a:solidFill>
                  <a:schemeClr val="accent1"/>
                </a:solidFill>
                <a:latin typeface="Comic Sans MS" pitchFamily="66" charset="0"/>
              </a:rPr>
              <a:t>sifat</a:t>
            </a:r>
            <a:r>
              <a:rPr lang="en-US" dirty="0" smtClean="0">
                <a:solidFill>
                  <a:schemeClr val="accent1"/>
                </a:solidFill>
                <a:latin typeface="Comic Sans MS" pitchFamily="66" charset="0"/>
              </a:rPr>
              <a:t> ke-4 </a:t>
            </a:r>
            <a:r>
              <a:rPr lang="en-US" dirty="0" smtClean="0">
                <a:latin typeface="Comic Sans MS" pitchFamily="66" charset="0"/>
              </a:rPr>
              <a:t>(</a:t>
            </a:r>
            <a:r>
              <a:rPr lang="en-US" dirty="0" err="1" smtClean="0">
                <a:latin typeface="Comic Sans MS" pitchFamily="66" charset="0"/>
              </a:rPr>
              <a:t>masing-masing</a:t>
            </a:r>
            <a:r>
              <a:rPr lang="en-US" dirty="0" smtClean="0">
                <a:latin typeface="Comic Sans MS" pitchFamily="66" charset="0"/>
              </a:rPr>
              <a:t> </a:t>
            </a:r>
            <a:r>
              <a:rPr lang="en-US" dirty="0" err="1" smtClean="0">
                <a:latin typeface="Comic Sans MS" pitchFamily="66" charset="0"/>
              </a:rPr>
              <a:t>sifat</a:t>
            </a:r>
            <a:r>
              <a:rPr lang="en-US" dirty="0" smtClean="0">
                <a:latin typeface="Comic Sans MS" pitchFamily="66" charset="0"/>
              </a:rPr>
              <a:t> </a:t>
            </a:r>
            <a:r>
              <a:rPr lang="en-US" dirty="0" err="1" smtClean="0">
                <a:latin typeface="Comic Sans MS" pitchFamily="66" charset="0"/>
              </a:rPr>
              <a:t>diperiksa</a:t>
            </a:r>
            <a:r>
              <a:rPr lang="en-US" dirty="0" smtClean="0">
                <a:latin typeface="Comic Sans MS" pitchFamily="66" charset="0"/>
              </a:rPr>
              <a:t>)</a:t>
            </a:r>
            <a:endParaRPr lang="en-US"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blinds(horizontal)">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blinds(horizontal)">
                                      <p:cBhvr>
                                        <p:cTn id="1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7" name="Rectangle 57"/>
          <p:cNvSpPr>
            <a:spLocks noChangeArrowheads="1"/>
          </p:cNvSpPr>
          <p:nvPr/>
        </p:nvSpPr>
        <p:spPr bwMode="auto">
          <a:xfrm>
            <a:off x="493713" y="457200"/>
            <a:ext cx="8305800" cy="5867400"/>
          </a:xfrm>
          <a:prstGeom prst="rect">
            <a:avLst/>
          </a:prstGeom>
          <a:gradFill rotWithShape="0">
            <a:gsLst>
              <a:gs pos="0">
                <a:srgbClr val="F2FDF7"/>
              </a:gs>
              <a:gs pos="100000">
                <a:srgbClr val="F2FDF7">
                  <a:gamma/>
                  <a:shade val="86275"/>
                  <a:invGamma/>
                </a:srgbClr>
              </a:gs>
            </a:gsLst>
            <a:lin ang="2700000" scaled="1"/>
          </a:gradFill>
          <a:ln w="9525">
            <a:noFill/>
            <a:miter lim="800000"/>
            <a:headEnd/>
            <a:tailEnd/>
          </a:ln>
          <a:effectLst>
            <a:outerShdw dist="35921" dir="2700000" algn="ctr" rotWithShape="0">
              <a:schemeClr val="bg2">
                <a:alpha val="29999"/>
              </a:schemeClr>
            </a:outerShdw>
          </a:effectLst>
        </p:spPr>
        <p:txBody>
          <a:bodyPr wrap="none" anchor="ctr"/>
          <a:lstStyle/>
          <a:p>
            <a:endParaRPr lang="id-ID" sz="3200" dirty="0"/>
          </a:p>
        </p:txBody>
      </p:sp>
      <p:sp>
        <p:nvSpPr>
          <p:cNvPr id="10298" name="Rectangle 58"/>
          <p:cNvSpPr>
            <a:spLocks noChangeArrowheads="1"/>
          </p:cNvSpPr>
          <p:nvPr/>
        </p:nvSpPr>
        <p:spPr bwMode="auto">
          <a:xfrm rot="-1768185">
            <a:off x="8229600" y="152400"/>
            <a:ext cx="457200" cy="1447800"/>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10299" name="Rectangle 59"/>
          <p:cNvSpPr>
            <a:spLocks noChangeArrowheads="1"/>
          </p:cNvSpPr>
          <p:nvPr/>
        </p:nvSpPr>
        <p:spPr bwMode="auto">
          <a:xfrm rot="-1768185">
            <a:off x="457200" y="5257800"/>
            <a:ext cx="457200" cy="1447800"/>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10300" name="Rectangle 60"/>
          <p:cNvSpPr>
            <a:spLocks noChangeArrowheads="1"/>
          </p:cNvSpPr>
          <p:nvPr/>
        </p:nvSpPr>
        <p:spPr bwMode="auto">
          <a:xfrm rot="1768185" flipH="1">
            <a:off x="8342313" y="5418138"/>
            <a:ext cx="457200" cy="1296987"/>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10301" name="Rectangle 61"/>
          <p:cNvSpPr>
            <a:spLocks noChangeArrowheads="1"/>
          </p:cNvSpPr>
          <p:nvPr/>
        </p:nvSpPr>
        <p:spPr bwMode="auto">
          <a:xfrm rot="1768185" flipH="1">
            <a:off x="457200" y="152400"/>
            <a:ext cx="457200" cy="1296988"/>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15" name="TextBox 14"/>
          <p:cNvSpPr txBox="1"/>
          <p:nvPr/>
        </p:nvSpPr>
        <p:spPr>
          <a:xfrm>
            <a:off x="611560" y="1268760"/>
            <a:ext cx="7848872" cy="369332"/>
          </a:xfrm>
          <a:prstGeom prst="rect">
            <a:avLst/>
          </a:prstGeom>
          <a:noFill/>
        </p:spPr>
        <p:txBody>
          <a:bodyPr wrap="square" rtlCol="0">
            <a:spAutoFit/>
          </a:bodyPr>
          <a:lstStyle/>
          <a:p>
            <a:endParaRPr lang="id-ID" dirty="0"/>
          </a:p>
        </p:txBody>
      </p:sp>
      <p:sp>
        <p:nvSpPr>
          <p:cNvPr id="10" name="Title 1"/>
          <p:cNvSpPr txBox="1">
            <a:spLocks/>
          </p:cNvSpPr>
          <p:nvPr/>
        </p:nvSpPr>
        <p:spPr>
          <a:xfrm>
            <a:off x="398433" y="332656"/>
            <a:ext cx="8401080" cy="595536"/>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3200" b="1" i="0" u="none" strike="noStrike" kern="0" cap="none" spc="0" normalizeH="0" baseline="0" noProof="0" dirty="0" smtClean="0">
                <a:ln>
                  <a:noFill/>
                </a:ln>
                <a:solidFill>
                  <a:schemeClr val="tx1"/>
                </a:solidFill>
                <a:effectLst/>
                <a:uLnTx/>
                <a:uFillTx/>
                <a:latin typeface="Comic Sans MS" pitchFamily="66" charset="0"/>
                <a:ea typeface="+mj-ea"/>
                <a:cs typeface="+mj-cs"/>
              </a:rPr>
              <a:t>Contoh</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solidFill>
                <a:schemeClr val="tx1"/>
              </a:solidFill>
              <a:effectLst/>
              <a:uLnTx/>
              <a:uFillTx/>
              <a:latin typeface="Comic Sans MS" pitchFamily="66" charset="0"/>
              <a:ea typeface="+mj-ea"/>
              <a:cs typeface="+mj-cs"/>
            </a:endParaRPr>
          </a:p>
        </p:txBody>
      </p:sp>
      <p:sp>
        <p:nvSpPr>
          <p:cNvPr id="12" name="Content Placeholder 3"/>
          <p:cNvSpPr txBox="1">
            <a:spLocks/>
          </p:cNvSpPr>
          <p:nvPr/>
        </p:nvSpPr>
        <p:spPr>
          <a:xfrm>
            <a:off x="539552" y="800708"/>
            <a:ext cx="8186766" cy="2456606"/>
          </a:xfrm>
          <a:prstGeom prst="rect">
            <a:avLst/>
          </a:prstGeom>
        </p:spPr>
        <p:txBody>
          <a:bodyPr>
            <a:noAutofit/>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id-ID" sz="2000" kern="0" dirty="0" smtClean="0">
                <a:latin typeface="+mn-lt"/>
              </a:rPr>
              <a:t>Maksimumkan</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kumimoji="0" lang="id-ID" sz="2000" b="0" i="0" u="none" strike="noStrike" kern="0" cap="none" spc="0" normalizeH="0" baseline="0" noProof="0" dirty="0" smtClean="0">
                <a:ln>
                  <a:noFill/>
                </a:ln>
                <a:solidFill>
                  <a:schemeClr val="tx1"/>
                </a:solidFill>
                <a:effectLst/>
                <a:uLnTx/>
                <a:uFillTx/>
                <a:latin typeface="+mn-lt"/>
                <a:ea typeface="+mn-ea"/>
                <a:cs typeface="+mn-cs"/>
              </a:rPr>
              <a:t>z</a:t>
            </a:r>
            <a:r>
              <a:rPr kumimoji="0" lang="en-US" sz="2000" b="0" i="0" u="none" strike="noStrike" kern="0" cap="none" spc="0" normalizeH="0" baseline="0" noProof="0" dirty="0" smtClean="0">
                <a:ln>
                  <a:noFill/>
                </a:ln>
                <a:solidFill>
                  <a:schemeClr val="tx1"/>
                </a:solidFill>
                <a:effectLst/>
                <a:uLnTx/>
                <a:uFillTx/>
                <a:latin typeface="+mn-lt"/>
                <a:ea typeface="+mn-ea"/>
                <a:cs typeface="+mn-cs"/>
              </a:rPr>
              <a:t> = 3</a:t>
            </a:r>
            <a:r>
              <a:rPr kumimoji="0" lang="id-ID" sz="2000" b="0" i="0" u="none" strike="noStrike" kern="0" cap="none" spc="0" normalizeH="0" baseline="0" noProof="0" dirty="0" smtClean="0">
                <a:ln>
                  <a:noFill/>
                </a:ln>
                <a:solidFill>
                  <a:schemeClr val="tx1"/>
                </a:solidFill>
                <a:effectLst/>
                <a:uLnTx/>
                <a:uFillTx/>
                <a:latin typeface="+mn-lt"/>
                <a:ea typeface="+mn-ea"/>
                <a:cs typeface="+mn-cs"/>
              </a:rPr>
              <a:t>x</a:t>
            </a:r>
            <a:r>
              <a:rPr kumimoji="0" lang="en-US" sz="2000" b="0" i="0" u="none" strike="noStrike" kern="0" cap="none" spc="0" normalizeH="0" baseline="-25000" noProof="0" dirty="0" smtClean="0">
                <a:ln>
                  <a:noFill/>
                </a:ln>
                <a:solidFill>
                  <a:schemeClr val="tx1"/>
                </a:solidFill>
                <a:effectLst/>
                <a:uLnTx/>
                <a:uFillTx/>
                <a:latin typeface="+mn-lt"/>
                <a:ea typeface="+mn-ea"/>
                <a:cs typeface="+mn-cs"/>
              </a:rPr>
              <a:t>1 </a:t>
            </a:r>
            <a:r>
              <a:rPr kumimoji="0" lang="en-US" sz="2000" b="0" i="0" u="none" strike="noStrike" kern="0" cap="none" spc="0" normalizeH="0" baseline="0" noProof="0" dirty="0" smtClean="0">
                <a:ln>
                  <a:noFill/>
                </a:ln>
                <a:solidFill>
                  <a:schemeClr val="tx1"/>
                </a:solidFill>
                <a:effectLst/>
                <a:uLnTx/>
                <a:uFillTx/>
                <a:latin typeface="+mn-lt"/>
                <a:ea typeface="+mn-ea"/>
                <a:cs typeface="+mn-cs"/>
              </a:rPr>
              <a:t>+ 5</a:t>
            </a:r>
            <a:r>
              <a:rPr kumimoji="0" lang="id-ID" sz="2000" b="0" i="0" u="none" strike="noStrike" kern="0" cap="none" spc="0" normalizeH="0" baseline="0" noProof="0" dirty="0" smtClean="0">
                <a:ln>
                  <a:noFill/>
                </a:ln>
                <a:solidFill>
                  <a:schemeClr val="tx1"/>
                </a:solidFill>
                <a:effectLst/>
                <a:uLnTx/>
                <a:uFillTx/>
                <a:latin typeface="+mn-lt"/>
                <a:ea typeface="+mn-ea"/>
                <a:cs typeface="+mn-cs"/>
              </a:rPr>
              <a:t>x</a:t>
            </a:r>
            <a:r>
              <a:rPr kumimoji="0" lang="en-US" sz="2000" b="0" i="0" u="none" strike="noStrike" kern="0" cap="none" spc="0" normalizeH="0" baseline="-25000" noProof="0" dirty="0" smtClean="0">
                <a:ln>
                  <a:noFill/>
                </a:ln>
                <a:solidFill>
                  <a:schemeClr val="tx1"/>
                </a:solidFill>
                <a:effectLst/>
                <a:uLnTx/>
                <a:uFillTx/>
                <a:latin typeface="+mn-lt"/>
                <a:ea typeface="+mn-ea"/>
                <a:cs typeface="+mn-cs"/>
              </a:rPr>
              <a:t>2</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id-ID" sz="2000" kern="0" dirty="0" smtClean="0">
                <a:latin typeface="+mn-lt"/>
              </a:rPr>
              <a:t>				 x</a:t>
            </a:r>
            <a:r>
              <a:rPr kumimoji="0" lang="en-US" sz="2000" b="0" i="0" u="none" strike="noStrike" kern="0" cap="none" spc="0" normalizeH="0" baseline="-25000" noProof="0" dirty="0" smtClean="0">
                <a:ln>
                  <a:noFill/>
                </a:ln>
                <a:solidFill>
                  <a:schemeClr val="tx1"/>
                </a:solidFill>
                <a:effectLst/>
                <a:uLnTx/>
                <a:uFillTx/>
                <a:latin typeface="+mn-lt"/>
                <a:ea typeface="+mn-ea"/>
                <a:cs typeface="+mn-cs"/>
              </a:rPr>
              <a:t>1</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kumimoji="0" lang="id-ID" sz="2000" b="0" i="0" u="none" strike="noStrike" kern="0" cap="none" spc="0" normalizeH="0" noProof="0" dirty="0" smtClean="0">
                <a:ln>
                  <a:noFill/>
                </a:ln>
                <a:solidFill>
                  <a:schemeClr val="tx1"/>
                </a:solidFill>
                <a:effectLst/>
                <a:uLnTx/>
                <a:uFillTx/>
                <a:latin typeface="+mn-lt"/>
                <a:ea typeface="+mn-ea"/>
                <a:cs typeface="+mn-cs"/>
              </a:rPr>
              <a:t> </a:t>
            </a:r>
            <a:r>
              <a:rPr kumimoji="0" lang="id-ID" sz="2000" b="0" i="0" u="none" strike="noStrike" kern="0" cap="none" spc="0" normalizeH="0" baseline="0" noProof="0" dirty="0" smtClean="0">
                <a:ln>
                  <a:noFill/>
                </a:ln>
                <a:solidFill>
                  <a:schemeClr val="tx1"/>
                </a:solidFill>
                <a:effectLst/>
                <a:uLnTx/>
                <a:uFillTx/>
                <a:latin typeface="+mn-lt"/>
                <a:ea typeface="+mn-ea"/>
                <a:cs typeface="+mn-cs"/>
              </a:rPr>
              <a:t> </a:t>
            </a:r>
            <a:r>
              <a:rPr kumimoji="0" lang="en-US" sz="2000" b="0" i="0" u="none" strike="noStrike" kern="0" cap="none" spc="0" normalizeH="0" baseline="0" noProof="0" dirty="0" smtClean="0">
                <a:ln>
                  <a:noFill/>
                </a:ln>
                <a:solidFill>
                  <a:schemeClr val="tx1"/>
                </a:solidFill>
                <a:effectLst/>
                <a:uLnTx/>
                <a:uFillTx/>
                <a:latin typeface="+mn-lt"/>
                <a:ea typeface="+mn-ea"/>
                <a:cs typeface="+mn-cs"/>
              </a:rPr>
              <a:t>≤ 4</a:t>
            </a:r>
            <a:endParaRPr kumimoji="0" lang="en-US" sz="2000" b="0" i="0" u="none" strike="noStrike" kern="0" cap="none" spc="0" normalizeH="0" baseline="-25000" noProof="0" dirty="0" smtClean="0">
              <a:ln>
                <a:noFill/>
              </a:ln>
              <a:solidFill>
                <a:schemeClr val="tx1"/>
              </a:solidFill>
              <a:effectLst/>
              <a:uLnTx/>
              <a:uFillTx/>
              <a:latin typeface="+mn-lt"/>
              <a:ea typeface="+mn-ea"/>
              <a:cs typeface="+mn-cs"/>
            </a:endParaRPr>
          </a:p>
          <a:p>
            <a:pPr marL="777240" marR="0" lvl="1" indent="-45720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rPr>
              <a:t>                                </a:t>
            </a:r>
            <a:r>
              <a:rPr kumimoji="0" lang="id-ID" sz="2000" b="0" i="0" u="none" strike="noStrike" kern="0" cap="none" spc="0" normalizeH="0" baseline="0" noProof="0" dirty="0" smtClean="0">
                <a:ln>
                  <a:noFill/>
                </a:ln>
                <a:solidFill>
                  <a:schemeClr val="tx1"/>
                </a:solidFill>
                <a:effectLst/>
                <a:uLnTx/>
                <a:uFillTx/>
                <a:latin typeface="+mn-lt"/>
              </a:rPr>
              <a:t>    </a:t>
            </a:r>
            <a:r>
              <a:rPr kumimoji="0" lang="en-US" sz="2000" b="0" i="0" u="none" strike="noStrike" kern="0" cap="none" spc="0" normalizeH="0" baseline="0" noProof="0" dirty="0" smtClean="0">
                <a:ln>
                  <a:noFill/>
                </a:ln>
                <a:solidFill>
                  <a:schemeClr val="tx1"/>
                </a:solidFill>
                <a:effectLst/>
                <a:uLnTx/>
                <a:uFillTx/>
                <a:latin typeface="+mn-lt"/>
              </a:rPr>
              <a:t>2</a:t>
            </a:r>
            <a:r>
              <a:rPr lang="id-ID" sz="2000" kern="0" dirty="0" smtClean="0">
                <a:latin typeface="+mn-lt"/>
              </a:rPr>
              <a:t>x</a:t>
            </a:r>
            <a:r>
              <a:rPr kumimoji="0" lang="en-US" sz="2000" b="0" i="0" u="none" strike="noStrike" kern="0" cap="none" spc="0" normalizeH="0" baseline="-25000" noProof="0" dirty="0" smtClean="0">
                <a:ln>
                  <a:noFill/>
                </a:ln>
                <a:solidFill>
                  <a:schemeClr val="tx1"/>
                </a:solidFill>
                <a:effectLst/>
                <a:uLnTx/>
                <a:uFillTx/>
                <a:latin typeface="+mn-lt"/>
              </a:rPr>
              <a:t>2   </a:t>
            </a:r>
            <a:r>
              <a:rPr kumimoji="0" lang="en-US" sz="2000" b="0" i="0" u="none" strike="noStrike" kern="0" cap="none" spc="0" normalizeH="0" baseline="0" noProof="0" dirty="0" smtClean="0">
                <a:ln>
                  <a:noFill/>
                </a:ln>
                <a:solidFill>
                  <a:schemeClr val="tx1"/>
                </a:solidFill>
                <a:effectLst/>
                <a:uLnTx/>
                <a:uFillTx/>
                <a:latin typeface="+mn-lt"/>
              </a:rPr>
              <a:t>≤ 12</a:t>
            </a:r>
          </a:p>
          <a:p>
            <a:pPr marL="777240" marR="0" lvl="1" indent="-45720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rPr>
              <a:t>                    </a:t>
            </a:r>
            <a:r>
              <a:rPr kumimoji="0" lang="id-ID" sz="2000" b="0" i="0" u="none" strike="noStrike" kern="0" cap="none" spc="0" normalizeH="0" baseline="0" noProof="0" dirty="0" smtClean="0">
                <a:ln>
                  <a:noFill/>
                </a:ln>
                <a:solidFill>
                  <a:schemeClr val="tx1"/>
                </a:solidFill>
                <a:effectLst/>
                <a:uLnTx/>
                <a:uFillTx/>
                <a:latin typeface="+mn-lt"/>
              </a:rPr>
              <a:t>       </a:t>
            </a:r>
            <a:r>
              <a:rPr kumimoji="0" lang="en-US" sz="2000" b="0" i="0" u="none" strike="noStrike" kern="0" cap="none" spc="0" normalizeH="0" baseline="0" noProof="0" dirty="0" smtClean="0">
                <a:ln>
                  <a:noFill/>
                </a:ln>
                <a:solidFill>
                  <a:schemeClr val="tx1"/>
                </a:solidFill>
                <a:effectLst/>
                <a:uLnTx/>
                <a:uFillTx/>
                <a:latin typeface="+mn-lt"/>
              </a:rPr>
              <a:t>3</a:t>
            </a:r>
            <a:r>
              <a:rPr kumimoji="0" lang="id-ID" sz="2000" b="0" i="0" u="none" strike="noStrike" kern="0" cap="none" spc="0" normalizeH="0" baseline="0" noProof="0" dirty="0" smtClean="0">
                <a:ln>
                  <a:noFill/>
                </a:ln>
                <a:solidFill>
                  <a:schemeClr val="tx1"/>
                </a:solidFill>
                <a:effectLst/>
                <a:uLnTx/>
                <a:uFillTx/>
                <a:latin typeface="+mn-lt"/>
              </a:rPr>
              <a:t>x</a:t>
            </a:r>
            <a:r>
              <a:rPr kumimoji="0" lang="en-US" sz="2000" b="0" i="0" u="none" strike="noStrike" kern="0" cap="none" spc="0" normalizeH="0" baseline="-25000" noProof="0" dirty="0" smtClean="0">
                <a:ln>
                  <a:noFill/>
                </a:ln>
                <a:solidFill>
                  <a:schemeClr val="tx1"/>
                </a:solidFill>
                <a:effectLst/>
                <a:uLnTx/>
                <a:uFillTx/>
                <a:latin typeface="+mn-lt"/>
              </a:rPr>
              <a:t>1 </a:t>
            </a:r>
            <a:r>
              <a:rPr kumimoji="0" lang="en-US" sz="2000" b="0" i="0" u="none" strike="noStrike" kern="0" cap="none" spc="0" normalizeH="0" baseline="0" noProof="0" dirty="0" smtClean="0">
                <a:ln>
                  <a:noFill/>
                </a:ln>
                <a:solidFill>
                  <a:schemeClr val="tx1"/>
                </a:solidFill>
                <a:effectLst/>
                <a:uLnTx/>
                <a:uFillTx/>
                <a:latin typeface="+mn-lt"/>
              </a:rPr>
              <a:t>+  2</a:t>
            </a:r>
            <a:r>
              <a:rPr kumimoji="0" lang="id-ID" sz="2000" b="0" i="0" u="none" strike="noStrike" kern="0" cap="none" spc="0" normalizeH="0" baseline="0" noProof="0" dirty="0" smtClean="0">
                <a:ln>
                  <a:noFill/>
                </a:ln>
                <a:solidFill>
                  <a:schemeClr val="tx1"/>
                </a:solidFill>
                <a:effectLst/>
                <a:uLnTx/>
                <a:uFillTx/>
                <a:latin typeface="+mn-lt"/>
              </a:rPr>
              <a:t>x</a:t>
            </a:r>
            <a:r>
              <a:rPr kumimoji="0" lang="en-US" sz="2000" b="0" i="0" u="none" strike="noStrike" kern="0" cap="none" spc="0" normalizeH="0" baseline="-25000" noProof="0" dirty="0" smtClean="0">
                <a:ln>
                  <a:noFill/>
                </a:ln>
                <a:solidFill>
                  <a:schemeClr val="tx1"/>
                </a:solidFill>
                <a:effectLst/>
                <a:uLnTx/>
                <a:uFillTx/>
                <a:latin typeface="+mn-lt"/>
              </a:rPr>
              <a:t>2</a:t>
            </a:r>
            <a:r>
              <a:rPr kumimoji="0" lang="en-US" sz="2000" b="0" i="0" u="none" strike="noStrike" kern="0" cap="none" spc="0" normalizeH="0" baseline="0" noProof="0" dirty="0" smtClean="0">
                <a:ln>
                  <a:noFill/>
                </a:ln>
                <a:solidFill>
                  <a:schemeClr val="tx1"/>
                </a:solidFill>
                <a:effectLst/>
                <a:uLnTx/>
                <a:uFillTx/>
                <a:latin typeface="+mn-lt"/>
              </a:rPr>
              <a:t> ≤ 18</a:t>
            </a:r>
            <a:endParaRPr kumimoji="0" lang="en-US" sz="2000" b="0" i="0" u="none" strike="noStrike" kern="0" cap="none" spc="0" normalizeH="0" baseline="-25000" noProof="0" dirty="0" smtClean="0">
              <a:ln>
                <a:noFill/>
              </a:ln>
              <a:solidFill>
                <a:schemeClr val="tx1"/>
              </a:solidFill>
              <a:effectLst/>
              <a:uLnTx/>
              <a:uFillTx/>
              <a:latin typeface="+mn-lt"/>
            </a:endParaRPr>
          </a:p>
          <a:p>
            <a:pPr marL="777240" marR="0" lvl="1" indent="-45720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rPr>
              <a:t>                      </a:t>
            </a:r>
            <a:r>
              <a:rPr kumimoji="0" lang="id-ID" sz="2000" b="0" i="0" u="none" strike="noStrike" kern="0" cap="none" spc="0" normalizeH="0" baseline="0" noProof="0" dirty="0" smtClean="0">
                <a:ln>
                  <a:noFill/>
                </a:ln>
                <a:solidFill>
                  <a:schemeClr val="tx1"/>
                </a:solidFill>
                <a:effectLst/>
                <a:uLnTx/>
                <a:uFillTx/>
                <a:latin typeface="+mn-lt"/>
              </a:rPr>
              <a:t>      </a:t>
            </a:r>
            <a:r>
              <a:rPr kumimoji="0" lang="en-US" sz="2000" b="0" i="0" u="none" strike="noStrike" kern="0" cap="none" spc="0" normalizeH="0" baseline="0" noProof="0" dirty="0" smtClean="0">
                <a:ln>
                  <a:noFill/>
                </a:ln>
                <a:solidFill>
                  <a:schemeClr val="tx1"/>
                </a:solidFill>
                <a:effectLst/>
                <a:uLnTx/>
                <a:uFillTx/>
                <a:latin typeface="+mn-lt"/>
              </a:rPr>
              <a:t> </a:t>
            </a:r>
            <a:r>
              <a:rPr kumimoji="0" lang="id-ID" sz="2000" b="0" i="0" u="none" strike="noStrike" kern="0" cap="none" spc="0" normalizeH="0" baseline="0" noProof="0" dirty="0" smtClean="0">
                <a:ln>
                  <a:noFill/>
                </a:ln>
                <a:solidFill>
                  <a:schemeClr val="tx1"/>
                </a:solidFill>
                <a:effectLst/>
                <a:uLnTx/>
                <a:uFillTx/>
                <a:latin typeface="+mn-lt"/>
              </a:rPr>
              <a:t>x</a:t>
            </a:r>
            <a:r>
              <a:rPr kumimoji="0" lang="en-US" sz="2000" b="0" i="0" u="none" strike="noStrike" kern="0" cap="none" spc="0" normalizeH="0" baseline="-25000" noProof="0" dirty="0" smtClean="0">
                <a:ln>
                  <a:noFill/>
                </a:ln>
                <a:solidFill>
                  <a:schemeClr val="tx1"/>
                </a:solidFill>
                <a:effectLst/>
                <a:uLnTx/>
                <a:uFillTx/>
                <a:latin typeface="+mn-lt"/>
              </a:rPr>
              <a:t>1 </a:t>
            </a:r>
            <a:r>
              <a:rPr kumimoji="0" lang="en-US" sz="2000" b="0" i="0" u="none" strike="noStrike" kern="0" cap="none" spc="0" normalizeH="0" baseline="0" noProof="0" dirty="0" smtClean="0">
                <a:ln>
                  <a:noFill/>
                </a:ln>
                <a:solidFill>
                  <a:schemeClr val="tx1"/>
                </a:solidFill>
                <a:effectLst/>
                <a:uLnTx/>
                <a:uFillTx/>
                <a:latin typeface="+mn-lt"/>
              </a:rPr>
              <a:t>, </a:t>
            </a:r>
            <a:r>
              <a:rPr kumimoji="0" lang="id-ID" sz="2000" b="0" i="0" u="none" strike="noStrike" kern="0" cap="none" spc="0" normalizeH="0" baseline="0" noProof="0" dirty="0" smtClean="0">
                <a:ln>
                  <a:noFill/>
                </a:ln>
                <a:solidFill>
                  <a:schemeClr val="tx1"/>
                </a:solidFill>
                <a:effectLst/>
                <a:uLnTx/>
                <a:uFillTx/>
                <a:latin typeface="+mn-lt"/>
              </a:rPr>
              <a:t>x</a:t>
            </a:r>
            <a:r>
              <a:rPr kumimoji="0" lang="en-US" sz="2000" b="0" i="0" u="none" strike="noStrike" kern="0" cap="none" spc="0" normalizeH="0" baseline="-25000" noProof="0" dirty="0" smtClean="0">
                <a:ln>
                  <a:noFill/>
                </a:ln>
                <a:solidFill>
                  <a:schemeClr val="tx1"/>
                </a:solidFill>
                <a:effectLst/>
                <a:uLnTx/>
                <a:uFillTx/>
                <a:latin typeface="+mn-lt"/>
              </a:rPr>
              <a:t>2</a:t>
            </a:r>
            <a:r>
              <a:rPr kumimoji="0" lang="en-US" sz="2000" b="0" i="0" u="none" strike="noStrike" kern="0" cap="none" spc="0" normalizeH="0" baseline="0" noProof="0" dirty="0" smtClean="0">
                <a:ln>
                  <a:noFill/>
                </a:ln>
                <a:solidFill>
                  <a:schemeClr val="tx1"/>
                </a:solidFill>
                <a:effectLst/>
                <a:uLnTx/>
                <a:uFillTx/>
                <a:latin typeface="+mn-lt"/>
              </a:rPr>
              <a:t>     ≥  0</a:t>
            </a:r>
            <a:r>
              <a:rPr kumimoji="0" lang="en-US" sz="2000" b="0" i="0" u="none" strike="noStrike" kern="0" cap="none" spc="0" normalizeH="0" baseline="-25000" noProof="0" dirty="0" smtClean="0">
                <a:ln>
                  <a:noFill/>
                </a:ln>
                <a:solidFill>
                  <a:schemeClr val="tx1"/>
                </a:solidFill>
                <a:effectLst/>
                <a:uLnTx/>
                <a:uFillTx/>
                <a:latin typeface="+mn-lt"/>
              </a:rPr>
              <a:t> </a:t>
            </a:r>
            <a:r>
              <a:rPr kumimoji="0" lang="en-US" sz="2000" b="0" i="0" u="none" strike="noStrike" kern="0" cap="none" spc="0" normalizeH="0" baseline="0" noProof="0" dirty="0" smtClean="0">
                <a:ln>
                  <a:noFill/>
                </a:ln>
                <a:solidFill>
                  <a:schemeClr val="tx1"/>
                </a:solidFill>
                <a:effectLst/>
                <a:uLnTx/>
                <a:uFillTx/>
                <a:latin typeface="+mn-lt"/>
              </a:rPr>
              <a:t>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err="1" smtClean="0">
                <a:ln>
                  <a:noFill/>
                </a:ln>
                <a:solidFill>
                  <a:schemeClr val="tx1"/>
                </a:solidFill>
                <a:effectLst/>
                <a:uLnTx/>
                <a:uFillTx/>
                <a:latin typeface="+mn-lt"/>
                <a:ea typeface="+mn-ea"/>
                <a:cs typeface="+mn-cs"/>
              </a:rPr>
              <a:t>Solusi</a:t>
            </a:r>
            <a:r>
              <a:rPr kumimoji="0" lang="en-US" sz="2000" b="0" i="0" u="none" strike="noStrike" kern="0" cap="none" spc="0" normalizeH="0" baseline="0" noProof="0" dirty="0" smtClean="0">
                <a:ln>
                  <a:noFill/>
                </a:ln>
                <a:solidFill>
                  <a:schemeClr val="tx1"/>
                </a:solidFill>
                <a:effectLst/>
                <a:uLnTx/>
                <a:uFillTx/>
                <a:latin typeface="+mn-lt"/>
                <a:ea typeface="+mn-ea"/>
                <a:cs typeface="+mn-cs"/>
              </a:rPr>
              <a:t> optimal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dari</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persoalan</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di</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atas</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adalah</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sebagai</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berikut</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13" name="Table 12"/>
          <p:cNvGraphicFramePr>
            <a:graphicFrameLocks noGrp="1"/>
          </p:cNvGraphicFramePr>
          <p:nvPr/>
        </p:nvGraphicFramePr>
        <p:xfrm>
          <a:off x="1524000" y="3104964"/>
          <a:ext cx="6095999" cy="1854200"/>
        </p:xfrm>
        <a:graphic>
          <a:graphicData uri="http://schemas.openxmlformats.org/drawingml/2006/table">
            <a:tbl>
              <a:tblPr firstRow="1" bandRow="1">
                <a:tableStyleId>{BC89EF96-8CEA-46FF-86C4-4CE0E7609802}</a:tableStyleId>
              </a:tblPr>
              <a:tblGrid>
                <a:gridCol w="870857"/>
                <a:gridCol w="870857"/>
                <a:gridCol w="870857"/>
                <a:gridCol w="870857"/>
                <a:gridCol w="870857"/>
                <a:gridCol w="870857"/>
                <a:gridCol w="870857"/>
              </a:tblGrid>
              <a:tr h="370840">
                <a:tc>
                  <a:txBody>
                    <a:bodyPr/>
                    <a:lstStyle/>
                    <a:p>
                      <a:r>
                        <a:rPr lang="id-ID" dirty="0" smtClean="0"/>
                        <a:t>Basis</a:t>
                      </a:r>
                      <a:endParaRPr lang="id-ID" dirty="0"/>
                    </a:p>
                  </a:txBody>
                  <a:tcPr/>
                </a:tc>
                <a:tc>
                  <a:txBody>
                    <a:bodyPr/>
                    <a:lstStyle/>
                    <a:p>
                      <a:r>
                        <a:rPr lang="id-ID" dirty="0" smtClean="0"/>
                        <a:t>x</a:t>
                      </a:r>
                      <a:r>
                        <a:rPr lang="id-ID" sz="1100" dirty="0" smtClean="0"/>
                        <a:t>1</a:t>
                      </a:r>
                      <a:endParaRPr lang="id-ID" sz="1100" dirty="0"/>
                    </a:p>
                  </a:txBody>
                  <a:tcPr/>
                </a:tc>
                <a:tc>
                  <a:txBody>
                    <a:bodyPr/>
                    <a:lstStyle/>
                    <a:p>
                      <a:r>
                        <a:rPr lang="id-ID" dirty="0" smtClean="0"/>
                        <a:t>x</a:t>
                      </a:r>
                      <a:r>
                        <a:rPr lang="id-ID" sz="1100" dirty="0" smtClean="0"/>
                        <a:t>2</a:t>
                      </a:r>
                      <a:endParaRPr lang="id-ID" dirty="0"/>
                    </a:p>
                  </a:txBody>
                  <a:tcPr/>
                </a:tc>
                <a:tc>
                  <a:txBody>
                    <a:bodyPr/>
                    <a:lstStyle/>
                    <a:p>
                      <a:r>
                        <a:rPr lang="id-ID" dirty="0" smtClean="0"/>
                        <a:t>S</a:t>
                      </a:r>
                      <a:r>
                        <a:rPr lang="id-ID" sz="1100" dirty="0" smtClean="0"/>
                        <a:t>1</a:t>
                      </a:r>
                      <a:endParaRPr lang="id-ID" dirty="0"/>
                    </a:p>
                  </a:txBody>
                  <a:tcPr/>
                </a:tc>
                <a:tc>
                  <a:txBody>
                    <a:bodyPr/>
                    <a:lstStyle/>
                    <a:p>
                      <a:r>
                        <a:rPr lang="id-ID" dirty="0" smtClean="0"/>
                        <a:t>S</a:t>
                      </a:r>
                      <a:r>
                        <a:rPr lang="id-ID" sz="1100" dirty="0" smtClean="0"/>
                        <a:t>2</a:t>
                      </a:r>
                      <a:endParaRPr lang="id-ID" dirty="0"/>
                    </a:p>
                  </a:txBody>
                  <a:tcPr/>
                </a:tc>
                <a:tc>
                  <a:txBody>
                    <a:bodyPr/>
                    <a:lstStyle/>
                    <a:p>
                      <a:r>
                        <a:rPr lang="id-ID" dirty="0" smtClean="0"/>
                        <a:t>S</a:t>
                      </a:r>
                      <a:r>
                        <a:rPr lang="id-ID" sz="1100" dirty="0" smtClean="0"/>
                        <a:t>3</a:t>
                      </a:r>
                      <a:endParaRPr lang="id-ID" dirty="0"/>
                    </a:p>
                  </a:txBody>
                  <a:tcPr/>
                </a:tc>
                <a:tc>
                  <a:txBody>
                    <a:bodyPr/>
                    <a:lstStyle/>
                    <a:p>
                      <a:r>
                        <a:rPr lang="id-ID" dirty="0" smtClean="0"/>
                        <a:t>Solusi</a:t>
                      </a:r>
                      <a:endParaRPr lang="id-ID" dirty="0"/>
                    </a:p>
                  </a:txBody>
                  <a:tcPr/>
                </a:tc>
              </a:tr>
              <a:tr h="370840">
                <a:tc>
                  <a:txBody>
                    <a:bodyPr/>
                    <a:lstStyle/>
                    <a:p>
                      <a:r>
                        <a:rPr lang="id-ID" dirty="0" smtClean="0"/>
                        <a:t>z</a:t>
                      </a:r>
                      <a:endParaRPr lang="id-ID" dirty="0"/>
                    </a:p>
                  </a:txBody>
                  <a:tcPr/>
                </a:tc>
                <a:tc>
                  <a:txBody>
                    <a:bodyPr/>
                    <a:lstStyle/>
                    <a:p>
                      <a:r>
                        <a:rPr lang="id-ID" dirty="0" smtClean="0"/>
                        <a:t>0</a:t>
                      </a:r>
                      <a:endParaRPr lang="id-ID" dirty="0"/>
                    </a:p>
                  </a:txBody>
                  <a:tcPr/>
                </a:tc>
                <a:tc>
                  <a:txBody>
                    <a:bodyPr/>
                    <a:lstStyle/>
                    <a:p>
                      <a:r>
                        <a:rPr lang="id-ID" dirty="0" smtClean="0"/>
                        <a:t>0</a:t>
                      </a:r>
                      <a:endParaRPr lang="id-ID" dirty="0"/>
                    </a:p>
                  </a:txBody>
                  <a:tcPr/>
                </a:tc>
                <a:tc>
                  <a:txBody>
                    <a:bodyPr/>
                    <a:lstStyle/>
                    <a:p>
                      <a:r>
                        <a:rPr lang="id-ID" dirty="0" smtClean="0"/>
                        <a:t>0</a:t>
                      </a:r>
                      <a:endParaRPr lang="id-ID" dirty="0"/>
                    </a:p>
                  </a:txBody>
                  <a:tcPr/>
                </a:tc>
                <a:tc>
                  <a:txBody>
                    <a:bodyPr/>
                    <a:lstStyle/>
                    <a:p>
                      <a:r>
                        <a:rPr lang="id-ID" dirty="0" smtClean="0"/>
                        <a:t>3/2</a:t>
                      </a:r>
                      <a:endParaRPr lang="id-ID" dirty="0"/>
                    </a:p>
                  </a:txBody>
                  <a:tcPr/>
                </a:tc>
                <a:tc>
                  <a:txBody>
                    <a:bodyPr/>
                    <a:lstStyle/>
                    <a:p>
                      <a:r>
                        <a:rPr lang="id-ID" dirty="0" smtClean="0"/>
                        <a:t>1</a:t>
                      </a:r>
                      <a:endParaRPr lang="id-ID" dirty="0"/>
                    </a:p>
                  </a:txBody>
                  <a:tcPr/>
                </a:tc>
                <a:tc>
                  <a:txBody>
                    <a:bodyPr/>
                    <a:lstStyle/>
                    <a:p>
                      <a:r>
                        <a:rPr lang="id-ID" dirty="0" smtClean="0"/>
                        <a:t>36</a:t>
                      </a:r>
                      <a:endParaRPr lang="id-ID" dirty="0"/>
                    </a:p>
                  </a:txBody>
                  <a:tcPr/>
                </a:tc>
              </a:tr>
              <a:tr h="370840">
                <a:tc>
                  <a:txBody>
                    <a:bodyPr/>
                    <a:lstStyle/>
                    <a:p>
                      <a:r>
                        <a:rPr lang="id-ID" dirty="0" smtClean="0"/>
                        <a:t>S</a:t>
                      </a:r>
                      <a:r>
                        <a:rPr lang="id-ID" sz="1100" dirty="0" smtClean="0"/>
                        <a:t>1</a:t>
                      </a:r>
                      <a:endParaRPr lang="id-ID" dirty="0"/>
                    </a:p>
                  </a:txBody>
                  <a:tcPr/>
                </a:tc>
                <a:tc>
                  <a:txBody>
                    <a:bodyPr/>
                    <a:lstStyle/>
                    <a:p>
                      <a:r>
                        <a:rPr lang="id-ID" dirty="0" smtClean="0"/>
                        <a:t>0</a:t>
                      </a:r>
                      <a:endParaRPr lang="id-ID" dirty="0"/>
                    </a:p>
                  </a:txBody>
                  <a:tcPr/>
                </a:tc>
                <a:tc>
                  <a:txBody>
                    <a:bodyPr/>
                    <a:lstStyle/>
                    <a:p>
                      <a:r>
                        <a:rPr lang="id-ID" smtClean="0"/>
                        <a:t>0</a:t>
                      </a:r>
                      <a:endParaRPr lang="id-ID" dirty="0"/>
                    </a:p>
                  </a:txBody>
                  <a:tcPr/>
                </a:tc>
                <a:tc>
                  <a:txBody>
                    <a:bodyPr/>
                    <a:lstStyle/>
                    <a:p>
                      <a:r>
                        <a:rPr lang="id-ID" dirty="0" smtClean="0"/>
                        <a:t>1</a:t>
                      </a:r>
                      <a:endParaRPr lang="id-ID" dirty="0"/>
                    </a:p>
                  </a:txBody>
                  <a:tcPr/>
                </a:tc>
                <a:tc>
                  <a:txBody>
                    <a:bodyPr/>
                    <a:lstStyle/>
                    <a:p>
                      <a:r>
                        <a:rPr lang="id-ID" dirty="0" smtClean="0"/>
                        <a:t>1/3</a:t>
                      </a:r>
                      <a:endParaRPr lang="id-ID" dirty="0"/>
                    </a:p>
                  </a:txBody>
                  <a:tcPr/>
                </a:tc>
                <a:tc>
                  <a:txBody>
                    <a:bodyPr/>
                    <a:lstStyle/>
                    <a:p>
                      <a:r>
                        <a:rPr lang="id-ID" dirty="0" smtClean="0"/>
                        <a:t>-1/3</a:t>
                      </a:r>
                      <a:endParaRPr lang="id-ID" dirty="0"/>
                    </a:p>
                  </a:txBody>
                  <a:tcPr/>
                </a:tc>
                <a:tc>
                  <a:txBody>
                    <a:bodyPr/>
                    <a:lstStyle/>
                    <a:p>
                      <a:r>
                        <a:rPr lang="id-ID" dirty="0" smtClean="0"/>
                        <a:t>2</a:t>
                      </a:r>
                      <a:endParaRPr lang="id-ID" dirty="0"/>
                    </a:p>
                  </a:txBody>
                  <a:tcPr/>
                </a:tc>
              </a:tr>
              <a:tr h="370840">
                <a:tc>
                  <a:txBody>
                    <a:bodyPr/>
                    <a:lstStyle/>
                    <a:p>
                      <a:r>
                        <a:rPr lang="id-ID" dirty="0" smtClean="0"/>
                        <a:t>x</a:t>
                      </a:r>
                      <a:r>
                        <a:rPr lang="id-ID" sz="1100" dirty="0" smtClean="0"/>
                        <a:t>2</a:t>
                      </a:r>
                      <a:endParaRPr lang="id-ID" dirty="0"/>
                    </a:p>
                  </a:txBody>
                  <a:tcPr/>
                </a:tc>
                <a:tc>
                  <a:txBody>
                    <a:bodyPr/>
                    <a:lstStyle/>
                    <a:p>
                      <a:r>
                        <a:rPr lang="id-ID" dirty="0" smtClean="0"/>
                        <a:t>0</a:t>
                      </a:r>
                      <a:endParaRPr lang="id-ID" dirty="0"/>
                    </a:p>
                  </a:txBody>
                  <a:tcPr/>
                </a:tc>
                <a:tc>
                  <a:txBody>
                    <a:bodyPr/>
                    <a:lstStyle/>
                    <a:p>
                      <a:r>
                        <a:rPr lang="id-ID" dirty="0" smtClean="0"/>
                        <a:t>1</a:t>
                      </a:r>
                      <a:endParaRPr lang="id-ID" dirty="0"/>
                    </a:p>
                  </a:txBody>
                  <a:tcPr/>
                </a:tc>
                <a:tc>
                  <a:txBody>
                    <a:bodyPr/>
                    <a:lstStyle/>
                    <a:p>
                      <a:r>
                        <a:rPr lang="id-ID" dirty="0" smtClean="0"/>
                        <a:t>0</a:t>
                      </a:r>
                      <a:endParaRPr lang="id-ID" dirty="0"/>
                    </a:p>
                  </a:txBody>
                  <a:tcPr/>
                </a:tc>
                <a:tc>
                  <a:txBody>
                    <a:bodyPr/>
                    <a:lstStyle/>
                    <a:p>
                      <a:r>
                        <a:rPr lang="id-ID" dirty="0" smtClean="0"/>
                        <a:t>1/2</a:t>
                      </a:r>
                      <a:endParaRPr lang="id-ID" dirty="0"/>
                    </a:p>
                  </a:txBody>
                  <a:tcPr/>
                </a:tc>
                <a:tc>
                  <a:txBody>
                    <a:bodyPr/>
                    <a:lstStyle/>
                    <a:p>
                      <a:r>
                        <a:rPr lang="id-ID" dirty="0" smtClean="0"/>
                        <a:t>0</a:t>
                      </a:r>
                      <a:endParaRPr lang="id-ID" dirty="0"/>
                    </a:p>
                  </a:txBody>
                  <a:tcPr/>
                </a:tc>
                <a:tc>
                  <a:txBody>
                    <a:bodyPr/>
                    <a:lstStyle/>
                    <a:p>
                      <a:r>
                        <a:rPr lang="id-ID" dirty="0" smtClean="0"/>
                        <a:t>6</a:t>
                      </a:r>
                      <a:endParaRPr lang="id-ID" dirty="0"/>
                    </a:p>
                  </a:txBody>
                  <a:tcPr/>
                </a:tc>
              </a:tr>
              <a:tr h="370840">
                <a:tc>
                  <a:txBody>
                    <a:bodyPr/>
                    <a:lstStyle/>
                    <a:p>
                      <a:r>
                        <a:rPr lang="id-ID" dirty="0" smtClean="0"/>
                        <a:t>x</a:t>
                      </a:r>
                      <a:r>
                        <a:rPr lang="id-ID" sz="1100" dirty="0" smtClean="0"/>
                        <a:t>1</a:t>
                      </a:r>
                      <a:endParaRPr lang="id-ID" dirty="0"/>
                    </a:p>
                  </a:txBody>
                  <a:tcPr/>
                </a:tc>
                <a:tc>
                  <a:txBody>
                    <a:bodyPr/>
                    <a:lstStyle/>
                    <a:p>
                      <a:r>
                        <a:rPr lang="id-ID" dirty="0" smtClean="0"/>
                        <a:t>1</a:t>
                      </a:r>
                      <a:endParaRPr lang="id-ID" dirty="0"/>
                    </a:p>
                  </a:txBody>
                  <a:tcPr/>
                </a:tc>
                <a:tc>
                  <a:txBody>
                    <a:bodyPr/>
                    <a:lstStyle/>
                    <a:p>
                      <a:r>
                        <a:rPr lang="id-ID" dirty="0" smtClean="0"/>
                        <a:t>0</a:t>
                      </a:r>
                      <a:endParaRPr lang="id-ID" dirty="0"/>
                    </a:p>
                  </a:txBody>
                  <a:tcPr/>
                </a:tc>
                <a:tc>
                  <a:txBody>
                    <a:bodyPr/>
                    <a:lstStyle/>
                    <a:p>
                      <a:r>
                        <a:rPr lang="id-ID" dirty="0" smtClean="0"/>
                        <a:t>0</a:t>
                      </a:r>
                      <a:endParaRPr lang="id-ID" dirty="0"/>
                    </a:p>
                  </a:txBody>
                  <a:tcPr/>
                </a:tc>
                <a:tc>
                  <a:txBody>
                    <a:bodyPr/>
                    <a:lstStyle/>
                    <a:p>
                      <a:r>
                        <a:rPr lang="id-ID" dirty="0" smtClean="0"/>
                        <a:t>-1/3</a:t>
                      </a:r>
                      <a:endParaRPr lang="id-ID" dirty="0"/>
                    </a:p>
                  </a:txBody>
                  <a:tcPr/>
                </a:tc>
                <a:tc>
                  <a:txBody>
                    <a:bodyPr/>
                    <a:lstStyle/>
                    <a:p>
                      <a:r>
                        <a:rPr lang="id-ID" dirty="0" smtClean="0"/>
                        <a:t>1/3</a:t>
                      </a:r>
                      <a:endParaRPr lang="id-ID" dirty="0"/>
                    </a:p>
                  </a:txBody>
                  <a:tcPr/>
                </a:tc>
                <a:tc>
                  <a:txBody>
                    <a:bodyPr/>
                    <a:lstStyle/>
                    <a:p>
                      <a:r>
                        <a:rPr lang="id-ID" dirty="0" smtClean="0"/>
                        <a:t>2</a:t>
                      </a:r>
                      <a:endParaRPr lang="id-ID" dirty="0"/>
                    </a:p>
                  </a:txBody>
                  <a:tcPr/>
                </a:tc>
              </a:tr>
            </a:tbl>
          </a:graphicData>
        </a:graphic>
      </p:graphicFrame>
      <p:sp>
        <p:nvSpPr>
          <p:cNvPr id="11" name="TextBox 10"/>
          <p:cNvSpPr txBox="1"/>
          <p:nvPr/>
        </p:nvSpPr>
        <p:spPr>
          <a:xfrm>
            <a:off x="575556" y="5013176"/>
            <a:ext cx="8187953" cy="1323439"/>
          </a:xfrm>
          <a:prstGeom prst="rect">
            <a:avLst/>
          </a:prstGeom>
          <a:noFill/>
        </p:spPr>
        <p:txBody>
          <a:bodyPr wrap="square" rtlCol="0">
            <a:spAutoFit/>
          </a:bodyPr>
          <a:lstStyle/>
          <a:p>
            <a:pPr>
              <a:buFont typeface="Arial" pitchFamily="34" charset="0"/>
              <a:buChar char="•"/>
            </a:pPr>
            <a:r>
              <a:rPr lang="id-ID" sz="2000" dirty="0" smtClean="0"/>
              <a:t>Jika fungsi tujuan berubah menjadi maksimalkan z =5x</a:t>
            </a:r>
            <a:r>
              <a:rPr lang="id-ID" sz="1100" dirty="0" smtClean="0"/>
              <a:t>1</a:t>
            </a:r>
            <a:r>
              <a:rPr lang="id-ID" sz="2000" dirty="0" smtClean="0"/>
              <a:t>+7x</a:t>
            </a:r>
            <a:r>
              <a:rPr lang="id-ID" sz="1100" dirty="0" smtClean="0"/>
              <a:t>2</a:t>
            </a:r>
            <a:r>
              <a:rPr lang="id-ID" sz="2000" dirty="0" smtClean="0"/>
              <a:t>, Berapakah solusi optimalnya ?</a:t>
            </a:r>
          </a:p>
          <a:p>
            <a:pPr>
              <a:buFont typeface="Arial" pitchFamily="34" charset="0"/>
              <a:buChar char="•"/>
            </a:pPr>
            <a:r>
              <a:rPr lang="id-ID" sz="2000" dirty="0" smtClean="0"/>
              <a:t>Jika ruas kanan berubah dari 4 menjadi 8 dan dari 12 menjadi 6, Berapakah solusi optimalnya ? </a:t>
            </a:r>
            <a:endParaRPr lang="id-ID"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7" name="Rectangle 57"/>
          <p:cNvSpPr>
            <a:spLocks noChangeArrowheads="1"/>
          </p:cNvSpPr>
          <p:nvPr/>
        </p:nvSpPr>
        <p:spPr bwMode="auto">
          <a:xfrm>
            <a:off x="493713" y="457200"/>
            <a:ext cx="8305800" cy="5867400"/>
          </a:xfrm>
          <a:prstGeom prst="rect">
            <a:avLst/>
          </a:prstGeom>
          <a:gradFill rotWithShape="0">
            <a:gsLst>
              <a:gs pos="0">
                <a:srgbClr val="F2FDF7"/>
              </a:gs>
              <a:gs pos="100000">
                <a:srgbClr val="F2FDF7">
                  <a:gamma/>
                  <a:shade val="86275"/>
                  <a:invGamma/>
                </a:srgbClr>
              </a:gs>
            </a:gsLst>
            <a:lin ang="2700000" scaled="1"/>
          </a:gradFill>
          <a:ln w="9525">
            <a:noFill/>
            <a:miter lim="800000"/>
            <a:headEnd/>
            <a:tailEnd/>
          </a:ln>
          <a:effectLst>
            <a:outerShdw dist="35921" dir="2700000" algn="ctr" rotWithShape="0">
              <a:schemeClr val="bg2">
                <a:alpha val="29999"/>
              </a:schemeClr>
            </a:outerShdw>
          </a:effectLst>
        </p:spPr>
        <p:txBody>
          <a:bodyPr wrap="none" anchor="ctr"/>
          <a:lstStyle/>
          <a:p>
            <a:endParaRPr lang="id-ID" sz="3200" dirty="0"/>
          </a:p>
        </p:txBody>
      </p:sp>
      <p:sp>
        <p:nvSpPr>
          <p:cNvPr id="10298" name="Rectangle 58"/>
          <p:cNvSpPr>
            <a:spLocks noChangeArrowheads="1"/>
          </p:cNvSpPr>
          <p:nvPr/>
        </p:nvSpPr>
        <p:spPr bwMode="auto">
          <a:xfrm rot="-1768185">
            <a:off x="8229600" y="152400"/>
            <a:ext cx="457200" cy="1447800"/>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10299" name="Rectangle 59"/>
          <p:cNvSpPr>
            <a:spLocks noChangeArrowheads="1"/>
          </p:cNvSpPr>
          <p:nvPr/>
        </p:nvSpPr>
        <p:spPr bwMode="auto">
          <a:xfrm rot="-1768185">
            <a:off x="457200" y="5257800"/>
            <a:ext cx="457200" cy="1447800"/>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10300" name="Rectangle 60"/>
          <p:cNvSpPr>
            <a:spLocks noChangeArrowheads="1"/>
          </p:cNvSpPr>
          <p:nvPr/>
        </p:nvSpPr>
        <p:spPr bwMode="auto">
          <a:xfrm rot="1768185" flipH="1">
            <a:off x="8342313" y="5418138"/>
            <a:ext cx="457200" cy="1296987"/>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10301" name="Rectangle 61"/>
          <p:cNvSpPr>
            <a:spLocks noChangeArrowheads="1"/>
          </p:cNvSpPr>
          <p:nvPr/>
        </p:nvSpPr>
        <p:spPr bwMode="auto">
          <a:xfrm rot="1768185" flipH="1">
            <a:off x="457200" y="152400"/>
            <a:ext cx="457200" cy="1296988"/>
          </a:xfrm>
          <a:prstGeom prst="rect">
            <a:avLst/>
          </a:prstGeom>
          <a:solidFill>
            <a:schemeClr val="bg1">
              <a:alpha val="38000"/>
            </a:schemeClr>
          </a:solidFill>
          <a:ln w="9525">
            <a:noFill/>
            <a:miter lim="800000"/>
            <a:headEnd/>
            <a:tailEnd/>
          </a:ln>
          <a:effectLst/>
        </p:spPr>
        <p:txBody>
          <a:bodyPr wrap="none" anchor="ctr"/>
          <a:lstStyle/>
          <a:p>
            <a:endParaRPr lang="id-ID"/>
          </a:p>
        </p:txBody>
      </p:sp>
      <p:sp>
        <p:nvSpPr>
          <p:cNvPr id="15" name="TextBox 14"/>
          <p:cNvSpPr txBox="1"/>
          <p:nvPr/>
        </p:nvSpPr>
        <p:spPr>
          <a:xfrm>
            <a:off x="611560" y="1268760"/>
            <a:ext cx="7848872" cy="369332"/>
          </a:xfrm>
          <a:prstGeom prst="rect">
            <a:avLst/>
          </a:prstGeom>
          <a:noFill/>
        </p:spPr>
        <p:txBody>
          <a:bodyPr wrap="square" rtlCol="0">
            <a:spAutoFit/>
          </a:bodyPr>
          <a:lstStyle/>
          <a:p>
            <a:endParaRPr lang="id-ID" dirty="0"/>
          </a:p>
        </p:txBody>
      </p:sp>
      <p:sp>
        <p:nvSpPr>
          <p:cNvPr id="10" name="Title 1"/>
          <p:cNvSpPr txBox="1">
            <a:spLocks/>
          </p:cNvSpPr>
          <p:nvPr/>
        </p:nvSpPr>
        <p:spPr>
          <a:xfrm>
            <a:off x="398433" y="44624"/>
            <a:ext cx="8401080" cy="45152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2400" b="1" i="0" u="none" strike="noStrike" kern="0" cap="none" spc="0" normalizeH="0" baseline="0" noProof="0" dirty="0" smtClean="0">
                <a:ln>
                  <a:noFill/>
                </a:ln>
                <a:solidFill>
                  <a:schemeClr val="tx1"/>
                </a:solidFill>
                <a:effectLst/>
                <a:uLnTx/>
                <a:uFillTx/>
                <a:latin typeface="Comic Sans MS" pitchFamily="66" charset="0"/>
                <a:ea typeface="+mj-ea"/>
                <a:cs typeface="+mj-cs"/>
              </a:rPr>
              <a:t>Contoh</a:t>
            </a:r>
            <a:endParaRPr kumimoji="0" lang="en-US" sz="2400" b="1" i="0" u="none" strike="noStrike" kern="0" cap="none" spc="0" normalizeH="0" baseline="0" noProof="0" dirty="0">
              <a:ln>
                <a:noFill/>
              </a:ln>
              <a:solidFill>
                <a:schemeClr val="tx1"/>
              </a:solidFill>
              <a:effectLst/>
              <a:uLnTx/>
              <a:uFillTx/>
              <a:latin typeface="Comic Sans MS" pitchFamily="66" charset="0"/>
              <a:ea typeface="+mj-ea"/>
              <a:cs typeface="+mj-cs"/>
            </a:endParaRPr>
          </a:p>
        </p:txBody>
      </p:sp>
      <p:sp>
        <p:nvSpPr>
          <p:cNvPr id="11" name="Content Placeholder 3"/>
          <p:cNvSpPr txBox="1">
            <a:spLocks/>
          </p:cNvSpPr>
          <p:nvPr/>
        </p:nvSpPr>
        <p:spPr>
          <a:xfrm>
            <a:off x="525693" y="692696"/>
            <a:ext cx="8273819" cy="4480860"/>
          </a:xfrm>
          <a:prstGeom prst="rect">
            <a:avLst/>
          </a:prstGeom>
        </p:spPr>
        <p:txBody>
          <a:bodyPr>
            <a:noAutofit/>
          </a:bodyPr>
          <a:lstStyle/>
          <a:p>
            <a:pPr marR="0" lvl="0" algn="l" defTabSz="914400" rtl="0" eaLnBrk="1" fontAlgn="base" latinLnBrk="0" hangingPunct="1">
              <a:lnSpc>
                <a:spcPct val="100000"/>
              </a:lnSpc>
              <a:spcBef>
                <a:spcPts val="0"/>
              </a:spcBef>
              <a:spcAft>
                <a:spcPct val="0"/>
              </a:spcAft>
              <a:buClrTx/>
              <a:buSzTx/>
              <a:tabLst/>
              <a:defRPr/>
            </a:pPr>
            <a:r>
              <a:rPr lang="id-ID" sz="2400" kern="0" dirty="0" smtClean="0">
                <a:latin typeface="Comic Sans MS" pitchFamily="66" charset="0"/>
              </a:rPr>
              <a:t>Sebuah perusahaan memproduksi Sukra dan Rasmi sebagai bahan baku pembuat produk Sangling. Kedua produk tersebut dihasilkan melalui proses penghancuran dan penghalusan. Proses penghancuran memiliki kapasitas 20 jam dan proses penghalusan 32 jam. Setiap ton Sukra memerlukan waktu 2 jam proses penghancuran dan 2 jam proses penghalusan, sedangkan setiap ton Rasmi memerlukan waktu 1 jam proses penghancuran dan 3 jam proses penghalusan. Didalam proses produksi ini, pihak </a:t>
            </a:r>
            <a:r>
              <a:rPr lang="id-ID" sz="2400" i="1" kern="0" dirty="0" smtClean="0">
                <a:latin typeface="Comic Sans MS" pitchFamily="66" charset="0"/>
              </a:rPr>
              <a:t>internal control </a:t>
            </a:r>
            <a:r>
              <a:rPr lang="id-ID" sz="2400" kern="0" dirty="0" smtClean="0">
                <a:latin typeface="Comic Sans MS" pitchFamily="66" charset="0"/>
              </a:rPr>
              <a:t>menyarankan agar Rasmi tidak diproduksi lebih dari 2 ton untuk mengimbangi setiap ton Sukra yang diproduksi. Disamping itu ada satu pelanggan yang selalu meminta Rasmi 2 ton. Bagian </a:t>
            </a:r>
            <a:r>
              <a:rPr lang="id-ID" sz="2400" i="1" kern="0" dirty="0" smtClean="0">
                <a:latin typeface="Comic Sans MS" pitchFamily="66" charset="0"/>
              </a:rPr>
              <a:t>cost accounting </a:t>
            </a:r>
            <a:r>
              <a:rPr lang="id-ID" sz="2400" kern="0" dirty="0" smtClean="0">
                <a:latin typeface="Comic Sans MS" pitchFamily="66" charset="0"/>
              </a:rPr>
              <a:t>memberi catatan bahwa kontribusi keuntungan per ton adalah Rp 40 dan Rp 30 (dalam ribuan) </a:t>
            </a:r>
            <a:endParaRPr kumimoji="0" lang="en-US" sz="2400" b="0" i="0" u="none" strike="noStrike" kern="0" cap="none" spc="0" normalizeH="0" baseline="0" noProof="0" dirty="0" smtClean="0">
              <a:ln>
                <a:noFill/>
              </a:ln>
              <a:solidFill>
                <a:schemeClr val="accent1"/>
              </a:solidFill>
              <a:effectLst/>
              <a:uLnTx/>
              <a:uFillTx/>
              <a:latin typeface="Comic Sans MS" pitchFamily="66" charset="0"/>
            </a:endParaRPr>
          </a:p>
        </p:txBody>
      </p:sp>
      <p:sp>
        <p:nvSpPr>
          <p:cNvPr id="12" name="TextBox 11"/>
          <p:cNvSpPr txBox="1"/>
          <p:nvPr/>
        </p:nvSpPr>
        <p:spPr>
          <a:xfrm>
            <a:off x="5508104" y="6324600"/>
            <a:ext cx="3867472" cy="276999"/>
          </a:xfrm>
          <a:prstGeom prst="rect">
            <a:avLst/>
          </a:prstGeom>
          <a:noFill/>
        </p:spPr>
        <p:txBody>
          <a:bodyPr wrap="square" rtlCol="0">
            <a:spAutoFit/>
          </a:bodyPr>
          <a:lstStyle/>
          <a:p>
            <a:r>
              <a:rPr lang="id-ID" sz="1200" i="1" dirty="0" smtClean="0"/>
              <a:t>Sumber: Operation Research Siswanto</a:t>
            </a:r>
            <a:endParaRPr lang="id-ID" sz="120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548680"/>
            <a:ext cx="9144000" cy="5832648"/>
          </a:xfrm>
          <a:prstGeom prst="rect">
            <a:avLst/>
          </a:prstGeom>
          <a:noFill/>
          <a:ln w="9525">
            <a:noFill/>
            <a:miter lim="800000"/>
            <a:headEnd/>
            <a:tailEnd/>
          </a:ln>
        </p:spPr>
      </p:pic>
      <p:sp>
        <p:nvSpPr>
          <p:cNvPr id="3" name="TextBox 2"/>
          <p:cNvSpPr txBox="1"/>
          <p:nvPr/>
        </p:nvSpPr>
        <p:spPr>
          <a:xfrm>
            <a:off x="4319972" y="692696"/>
            <a:ext cx="1044116" cy="646331"/>
          </a:xfrm>
          <a:prstGeom prst="rect">
            <a:avLst/>
          </a:prstGeom>
          <a:solidFill>
            <a:schemeClr val="accent1">
              <a:lumMod val="20000"/>
              <a:lumOff val="80000"/>
            </a:schemeClr>
          </a:solidFill>
        </p:spPr>
        <p:txBody>
          <a:bodyPr wrap="square" rtlCol="0">
            <a:spAutoFit/>
          </a:bodyPr>
          <a:lstStyle/>
          <a:p>
            <a:r>
              <a:rPr lang="id-ID" dirty="0" smtClean="0"/>
              <a:t>Jumlah variabel</a:t>
            </a:r>
            <a:endParaRPr lang="id-ID" dirty="0"/>
          </a:p>
        </p:txBody>
      </p:sp>
      <p:sp>
        <p:nvSpPr>
          <p:cNvPr id="4" name="TextBox 3"/>
          <p:cNvSpPr txBox="1"/>
          <p:nvPr/>
        </p:nvSpPr>
        <p:spPr>
          <a:xfrm>
            <a:off x="5508104" y="1160748"/>
            <a:ext cx="1044116" cy="646331"/>
          </a:xfrm>
          <a:prstGeom prst="rect">
            <a:avLst/>
          </a:prstGeom>
          <a:solidFill>
            <a:schemeClr val="accent1">
              <a:lumMod val="20000"/>
              <a:lumOff val="80000"/>
            </a:schemeClr>
          </a:solidFill>
        </p:spPr>
        <p:txBody>
          <a:bodyPr wrap="square" rtlCol="0">
            <a:spAutoFit/>
          </a:bodyPr>
          <a:lstStyle/>
          <a:p>
            <a:r>
              <a:rPr lang="id-ID" dirty="0" smtClean="0"/>
              <a:t>Jumlah kendala</a:t>
            </a:r>
            <a:endParaRPr lang="id-ID" dirty="0"/>
          </a:p>
        </p:txBody>
      </p:sp>
      <p:sp>
        <p:nvSpPr>
          <p:cNvPr id="5" name="TextBox 4"/>
          <p:cNvSpPr txBox="1"/>
          <p:nvPr/>
        </p:nvSpPr>
        <p:spPr>
          <a:xfrm>
            <a:off x="4211960" y="2132856"/>
            <a:ext cx="1044116" cy="646331"/>
          </a:xfrm>
          <a:prstGeom prst="rect">
            <a:avLst/>
          </a:prstGeom>
          <a:solidFill>
            <a:schemeClr val="accent1">
              <a:lumMod val="20000"/>
              <a:lumOff val="80000"/>
            </a:schemeClr>
          </a:solidFill>
        </p:spPr>
        <p:txBody>
          <a:bodyPr wrap="square" rtlCol="0">
            <a:spAutoFit/>
          </a:bodyPr>
          <a:lstStyle/>
          <a:p>
            <a:r>
              <a:rPr lang="id-ID" dirty="0" smtClean="0"/>
              <a:t>Fungsi tujuan</a:t>
            </a:r>
            <a:endParaRPr lang="id-ID" dirty="0"/>
          </a:p>
        </p:txBody>
      </p:sp>
      <p:cxnSp>
        <p:nvCxnSpPr>
          <p:cNvPr id="7" name="Straight Arrow Connector 6"/>
          <p:cNvCxnSpPr/>
          <p:nvPr/>
        </p:nvCxnSpPr>
        <p:spPr>
          <a:xfrm>
            <a:off x="1727684" y="1916832"/>
            <a:ext cx="2484276" cy="39604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9" name="Shape 8"/>
          <p:cNvCxnSpPr>
            <a:endCxn id="4" idx="2"/>
          </p:cNvCxnSpPr>
          <p:nvPr/>
        </p:nvCxnSpPr>
        <p:spPr>
          <a:xfrm>
            <a:off x="3311860" y="1628800"/>
            <a:ext cx="2718302" cy="178279"/>
          </a:xfrm>
          <a:prstGeom prst="bentConnector4">
            <a:avLst>
              <a:gd name="adj1" fmla="val 40397"/>
              <a:gd name="adj2" fmla="val 228226"/>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flipV="1">
            <a:off x="2015716" y="980728"/>
            <a:ext cx="2304256" cy="468052"/>
          </a:xfrm>
          <a:prstGeom prst="bentConnector3">
            <a:avLst>
              <a:gd name="adj1" fmla="val 50000"/>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19572" y="4149080"/>
            <a:ext cx="2016224" cy="646331"/>
          </a:xfrm>
          <a:prstGeom prst="rect">
            <a:avLst/>
          </a:prstGeom>
          <a:solidFill>
            <a:schemeClr val="accent1">
              <a:lumMod val="20000"/>
              <a:lumOff val="80000"/>
            </a:schemeClr>
          </a:solidFill>
        </p:spPr>
        <p:txBody>
          <a:bodyPr wrap="square" rtlCol="0">
            <a:spAutoFit/>
          </a:bodyPr>
          <a:lstStyle/>
          <a:p>
            <a:r>
              <a:rPr lang="id-ID" dirty="0" smtClean="0"/>
              <a:t>Format data masukan</a:t>
            </a:r>
            <a:endParaRPr lang="id-ID" dirty="0"/>
          </a:p>
        </p:txBody>
      </p:sp>
      <p:cxnSp>
        <p:nvCxnSpPr>
          <p:cNvPr id="14" name="Elbow Connector 13"/>
          <p:cNvCxnSpPr/>
          <p:nvPr/>
        </p:nvCxnSpPr>
        <p:spPr>
          <a:xfrm rot="16200000" flipH="1">
            <a:off x="736704" y="3014084"/>
            <a:ext cx="1369893" cy="900100"/>
          </a:xfrm>
          <a:prstGeom prst="bentConnector3">
            <a:avLst>
              <a:gd name="adj1" fmla="val 50000"/>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419872" y="2636912"/>
            <a:ext cx="1224136" cy="100811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11960" y="3645024"/>
            <a:ext cx="1548172" cy="1200329"/>
          </a:xfrm>
          <a:prstGeom prst="rect">
            <a:avLst/>
          </a:prstGeom>
          <a:solidFill>
            <a:schemeClr val="accent1">
              <a:lumMod val="20000"/>
              <a:lumOff val="80000"/>
            </a:schemeClr>
          </a:solidFill>
        </p:spPr>
        <p:txBody>
          <a:bodyPr wrap="square" rtlCol="0">
            <a:spAutoFit/>
          </a:bodyPr>
          <a:lstStyle/>
          <a:p>
            <a:r>
              <a:rPr lang="id-ID" dirty="0" smtClean="0"/>
              <a:t>Tipe variabel (biasanya nonnegative continuous)</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2"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0" y="0"/>
            <a:ext cx="10332640" cy="6741368"/>
          </a:xfrm>
          <a:prstGeom prst="rect">
            <a:avLst/>
          </a:prstGeom>
          <a:noFill/>
          <a:ln w="9525">
            <a:noFill/>
            <a:miter lim="800000"/>
            <a:headEnd/>
            <a:tailEnd/>
          </a:ln>
        </p:spPr>
      </p:pic>
      <p:sp>
        <p:nvSpPr>
          <p:cNvPr id="4" name="TextBox 3"/>
          <p:cNvSpPr txBox="1"/>
          <p:nvPr/>
        </p:nvSpPr>
        <p:spPr>
          <a:xfrm>
            <a:off x="251520" y="3320988"/>
            <a:ext cx="4356484" cy="1754326"/>
          </a:xfrm>
          <a:prstGeom prst="rect">
            <a:avLst/>
          </a:prstGeom>
          <a:solidFill>
            <a:srgbClr val="EFB2FF"/>
          </a:solidFill>
        </p:spPr>
        <p:txBody>
          <a:bodyPr wrap="square" rtlCol="0">
            <a:spAutoFit/>
          </a:bodyPr>
          <a:lstStyle/>
          <a:p>
            <a:r>
              <a:rPr lang="id-ID" dirty="0" smtClean="0"/>
              <a:t>Maksimumkan   z = 40x1+30x2</a:t>
            </a:r>
          </a:p>
          <a:p>
            <a:r>
              <a:rPr lang="id-ID" dirty="0" smtClean="0"/>
              <a:t>Kendala 		    2x1 +   x2 ≤ 20</a:t>
            </a:r>
          </a:p>
          <a:p>
            <a:r>
              <a:rPr lang="id-ID" dirty="0" smtClean="0"/>
              <a:t>		    2x1 + 3x2 ≤ 32</a:t>
            </a:r>
          </a:p>
          <a:p>
            <a:r>
              <a:rPr lang="id-ID" dirty="0" smtClean="0"/>
              <a:t>		    2x1 -    x2 ≥ 0</a:t>
            </a:r>
          </a:p>
          <a:p>
            <a:r>
              <a:rPr lang="id-ID" dirty="0" smtClean="0"/>
              <a:t>		                x2 ≥ 2</a:t>
            </a:r>
          </a:p>
          <a:p>
            <a:r>
              <a:rPr lang="id-ID" dirty="0" smtClean="0"/>
              <a:t>		     x1 ≥ 0, x2 ≥ 0</a:t>
            </a:r>
            <a:endParaRPr lang="id-ID" dirty="0"/>
          </a:p>
        </p:txBody>
      </p:sp>
      <p:cxnSp>
        <p:nvCxnSpPr>
          <p:cNvPr id="14" name="Straight Arrow Connector 13"/>
          <p:cNvCxnSpPr>
            <a:endCxn id="15" idx="3"/>
          </p:cNvCxnSpPr>
          <p:nvPr/>
        </p:nvCxnSpPr>
        <p:spPr>
          <a:xfrm flipH="1">
            <a:off x="1943708" y="584684"/>
            <a:ext cx="1044116" cy="72008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7524" y="1120098"/>
            <a:ext cx="1656184" cy="369332"/>
          </a:xfrm>
          <a:prstGeom prst="rect">
            <a:avLst/>
          </a:prstGeom>
          <a:solidFill>
            <a:srgbClr val="EFB2FF"/>
          </a:solidFill>
        </p:spPr>
        <p:txBody>
          <a:bodyPr wrap="square" rtlCol="0">
            <a:spAutoFit/>
          </a:bodyPr>
          <a:lstStyle/>
          <a:p>
            <a:r>
              <a:rPr lang="id-ID" dirty="0" smtClean="0"/>
              <a:t>Hasil optimal</a:t>
            </a:r>
            <a:endParaRPr lang="id-ID" dirty="0"/>
          </a:p>
        </p:txBody>
      </p:sp>
      <p:cxnSp>
        <p:nvCxnSpPr>
          <p:cNvPr id="17" name="Straight Arrow Connector 16"/>
          <p:cNvCxnSpPr/>
          <p:nvPr/>
        </p:nvCxnSpPr>
        <p:spPr>
          <a:xfrm flipH="1">
            <a:off x="1727684" y="584684"/>
            <a:ext cx="1440160" cy="115212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7524" y="1592796"/>
            <a:ext cx="1440160" cy="923330"/>
          </a:xfrm>
          <a:prstGeom prst="rect">
            <a:avLst/>
          </a:prstGeom>
          <a:solidFill>
            <a:srgbClr val="EFB2FF"/>
          </a:solidFill>
        </p:spPr>
        <p:txBody>
          <a:bodyPr wrap="square" rtlCol="0">
            <a:spAutoFit/>
          </a:bodyPr>
          <a:lstStyle/>
          <a:p>
            <a:r>
              <a:rPr lang="id-ID" dirty="0" smtClean="0"/>
              <a:t>Hasil perhitungan tiap iterasi</a:t>
            </a:r>
            <a:endParaRPr lang="id-ID" dirty="0"/>
          </a:p>
        </p:txBody>
      </p:sp>
      <p:sp>
        <p:nvSpPr>
          <p:cNvPr id="23" name="TextBox 22"/>
          <p:cNvSpPr txBox="1"/>
          <p:nvPr/>
        </p:nvSpPr>
        <p:spPr>
          <a:xfrm>
            <a:off x="2087724" y="1880828"/>
            <a:ext cx="1224136" cy="923330"/>
          </a:xfrm>
          <a:prstGeom prst="rect">
            <a:avLst/>
          </a:prstGeom>
          <a:solidFill>
            <a:srgbClr val="EFB2FF"/>
          </a:solidFill>
        </p:spPr>
        <p:txBody>
          <a:bodyPr wrap="square" rtlCol="0">
            <a:spAutoFit/>
          </a:bodyPr>
          <a:lstStyle/>
          <a:p>
            <a:r>
              <a:rPr lang="id-ID" dirty="0" smtClean="0"/>
              <a:t>Grafik (khusus 2 variabel)</a:t>
            </a:r>
            <a:endParaRPr lang="id-ID" dirty="0"/>
          </a:p>
        </p:txBody>
      </p:sp>
      <p:cxnSp>
        <p:nvCxnSpPr>
          <p:cNvPr id="24" name="Straight Arrow Connector 23"/>
          <p:cNvCxnSpPr>
            <a:endCxn id="23" idx="0"/>
          </p:cNvCxnSpPr>
          <p:nvPr/>
        </p:nvCxnSpPr>
        <p:spPr>
          <a:xfrm flipH="1">
            <a:off x="2699792" y="584684"/>
            <a:ext cx="612068" cy="129614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626610"/>
            <a:ext cx="9146953" cy="514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4C4C4C"/>
      </a:dk1>
      <a:lt1>
        <a:srgbClr val="FFFFFF"/>
      </a:lt1>
      <a:dk2>
        <a:srgbClr val="FF0000"/>
      </a:dk2>
      <a:lt2>
        <a:srgbClr val="666666"/>
      </a:lt2>
      <a:accent1>
        <a:srgbClr val="FF0080"/>
      </a:accent1>
      <a:accent2>
        <a:srgbClr val="66CCFF"/>
      </a:accent2>
      <a:accent3>
        <a:srgbClr val="FFFFFF"/>
      </a:accent3>
      <a:accent4>
        <a:srgbClr val="404040"/>
      </a:accent4>
      <a:accent5>
        <a:srgbClr val="FFAAC0"/>
      </a:accent5>
      <a:accent6>
        <a:srgbClr val="5CB9E7"/>
      </a:accent6>
      <a:hlink>
        <a:srgbClr val="FF0000"/>
      </a:hlink>
      <a:folHlink>
        <a:srgbClr val="4C4C4C"/>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3327</TotalTime>
  <Words>568</Words>
  <Application>Microsoft Office PowerPoint</Application>
  <PresentationFormat>On-screen Show (4:3)</PresentationFormat>
  <Paragraphs>118</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Presentation Magazine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and pen template</dc:title>
  <dc:creator>Presentation Magazine</dc:creator>
  <cp:lastModifiedBy>Edna</cp:lastModifiedBy>
  <cp:revision>146</cp:revision>
  <dcterms:modified xsi:type="dcterms:W3CDTF">2012-05-06T14:38:27Z</dcterms:modified>
</cp:coreProperties>
</file>