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90" r:id="rId3"/>
    <p:sldId id="260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1E3BC9-6123-4471-B70E-34CC02682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750"/>
            <a:ext cx="7772400" cy="2762250"/>
          </a:xfrm>
        </p:spPr>
        <p:txBody>
          <a:bodyPr>
            <a:normAutofit/>
          </a:bodyPr>
          <a:lstStyle/>
          <a:p>
            <a:r>
              <a:rPr lang="en-US" dirty="0" smtClean="0"/>
              <a:t>Activity Diagram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State Diagram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Swimlanes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963988" y="2805113"/>
            <a:ext cx="2693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886200" y="56388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096000" y="2500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962400" y="2805113"/>
            <a:ext cx="0" cy="1098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962400" y="4800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0198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 flipV="1">
            <a:off x="6019800" y="2728913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6096000" y="2728913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 flipV="1">
            <a:off x="3886200" y="3733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3962400" y="3733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 flipV="1">
            <a:off x="8153400" y="4038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8229600" y="4038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 flipV="1">
            <a:off x="3886200" y="5486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3962400" y="5486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 flipV="1">
            <a:off x="5943600" y="5715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6019800" y="5715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4495800" y="19050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878138" y="205422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Fulfillment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533400" y="2362200"/>
            <a:ext cx="2971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 i="1">
                <a:latin typeface="Times New Roman" pitchFamily="18" charset="0"/>
              </a:rPr>
              <a:t>Swimlanes</a:t>
            </a:r>
            <a:endParaRPr lang="en-US" sz="2000">
              <a:latin typeface="Times New Roman" pitchFamily="18" charset="0"/>
            </a:endParaRPr>
          </a:p>
          <a:p>
            <a:pPr eaLnBrk="0" hangingPunct="0"/>
            <a:r>
              <a:rPr lang="en-US">
                <a:latin typeface="Times New Roman" pitchFamily="18" charset="0"/>
              </a:rPr>
              <a:t>a mechanism to group and organize activity states</a:t>
            </a: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2133600" y="2590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AutoShape 32"/>
          <p:cNvSpPr>
            <a:spLocks noChangeArrowheads="1"/>
          </p:cNvSpPr>
          <p:nvPr/>
        </p:nvSpPr>
        <p:spPr bwMode="auto">
          <a:xfrm>
            <a:off x="5311775" y="1949450"/>
            <a:ext cx="1416050" cy="544513"/>
          </a:xfrm>
          <a:prstGeom prst="roundRect">
            <a:avLst>
              <a:gd name="adj" fmla="val 16278"/>
            </a:avLst>
          </a:prstGeom>
          <a:solidFill>
            <a:srgbClr val="FFFFCC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5459413" y="2054225"/>
            <a:ext cx="11207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/>
              <a:t>Receive Order</a:t>
            </a:r>
            <a:endParaRPr lang="en-US" sz="1600" b="1"/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auto">
          <a:xfrm>
            <a:off x="5495925" y="3262313"/>
            <a:ext cx="1214438" cy="53181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5584825" y="3419475"/>
            <a:ext cx="10223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/>
              <a:t>Send Invoice</a:t>
            </a:r>
            <a:endParaRPr lang="en-US" sz="1600" b="1"/>
          </a:p>
        </p:txBody>
      </p:sp>
      <p:sp>
        <p:nvSpPr>
          <p:cNvPr id="8228" name="AutoShape 36"/>
          <p:cNvSpPr>
            <a:spLocks noChangeArrowheads="1"/>
          </p:cNvSpPr>
          <p:nvPr/>
        </p:nvSpPr>
        <p:spPr bwMode="auto">
          <a:xfrm>
            <a:off x="3316288" y="4583113"/>
            <a:ext cx="1214437" cy="544512"/>
          </a:xfrm>
          <a:prstGeom prst="roundRect">
            <a:avLst>
              <a:gd name="adj" fmla="val 16278"/>
            </a:avLst>
          </a:prstGeom>
          <a:solidFill>
            <a:srgbClr val="FFFFCC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 b="1">
                <a:latin typeface="Times New Roman" pitchFamily="18" charset="0"/>
              </a:rPr>
              <a:t>Deliver Order</a:t>
            </a:r>
          </a:p>
        </p:txBody>
      </p:sp>
      <p:sp>
        <p:nvSpPr>
          <p:cNvPr id="8229" name="AutoShape 37"/>
          <p:cNvSpPr>
            <a:spLocks noChangeArrowheads="1"/>
          </p:cNvSpPr>
          <p:nvPr/>
        </p:nvSpPr>
        <p:spPr bwMode="auto">
          <a:xfrm>
            <a:off x="7621588" y="4038600"/>
            <a:ext cx="1214437" cy="544513"/>
          </a:xfrm>
          <a:prstGeom prst="roundRect">
            <a:avLst>
              <a:gd name="adj" fmla="val 16278"/>
            </a:avLst>
          </a:prstGeom>
          <a:solidFill>
            <a:srgbClr val="FFFFCC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7639050" y="4229100"/>
            <a:ext cx="13604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/>
              <a:t>Receive Payment</a:t>
            </a:r>
            <a:endParaRPr lang="en-US" sz="1600" b="1"/>
          </a:p>
        </p:txBody>
      </p:sp>
      <p:sp>
        <p:nvSpPr>
          <p:cNvPr id="8231" name="AutoShape 39"/>
          <p:cNvSpPr>
            <a:spLocks noChangeArrowheads="1"/>
          </p:cNvSpPr>
          <p:nvPr/>
        </p:nvSpPr>
        <p:spPr bwMode="auto">
          <a:xfrm>
            <a:off x="5311775" y="5849938"/>
            <a:ext cx="1214438" cy="544512"/>
          </a:xfrm>
          <a:prstGeom prst="roundRect">
            <a:avLst>
              <a:gd name="adj" fmla="val 16278"/>
            </a:avLst>
          </a:prstGeom>
          <a:solidFill>
            <a:srgbClr val="FFFFCC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5459413" y="6048375"/>
            <a:ext cx="9461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/>
              <a:t>Close Order</a:t>
            </a:r>
            <a:endParaRPr lang="en-US" sz="1600" b="1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3278188" y="3886200"/>
            <a:ext cx="1216025" cy="5302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3517900" y="4090988"/>
            <a:ext cx="7350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/>
              <a:t>Fill Order</a:t>
            </a:r>
            <a:endParaRPr lang="en-US" sz="1600" b="1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5111750" y="1619250"/>
            <a:ext cx="181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Customer Service</a:t>
            </a:r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7524750" y="17907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7861300" y="1985963"/>
            <a:ext cx="908050" cy="3667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Finance</a:t>
            </a:r>
          </a:p>
        </p:txBody>
      </p:sp>
      <p:cxnSp>
        <p:nvCxnSpPr>
          <p:cNvPr id="8238" name="AutoShape 46"/>
          <p:cNvCxnSpPr>
            <a:cxnSpLocks noChangeShapeType="1"/>
            <a:stCxn id="8226" idx="3"/>
            <a:endCxn id="8229" idx="0"/>
          </p:cNvCxnSpPr>
          <p:nvPr/>
        </p:nvCxnSpPr>
        <p:spPr bwMode="auto">
          <a:xfrm>
            <a:off x="6710363" y="3529013"/>
            <a:ext cx="1519237" cy="509587"/>
          </a:xfrm>
          <a:prstGeom prst="bentConnector2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8239" name="AutoShape 47"/>
          <p:cNvCxnSpPr>
            <a:cxnSpLocks noChangeShapeType="1"/>
            <a:stCxn id="8229" idx="2"/>
            <a:endCxn id="8204" idx="0"/>
          </p:cNvCxnSpPr>
          <p:nvPr/>
        </p:nvCxnSpPr>
        <p:spPr bwMode="auto">
          <a:xfrm rot="5400000">
            <a:off x="6596856" y="4006057"/>
            <a:ext cx="1055687" cy="2209800"/>
          </a:xfrm>
          <a:prstGeom prst="bentConnector3">
            <a:avLst>
              <a:gd name="adj1" fmla="val 49926"/>
            </a:avLst>
          </a:prstGeom>
          <a:noFill/>
          <a:ln w="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6103938" y="2881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 flipV="1">
            <a:off x="6027738" y="3109913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 flipV="1">
            <a:off x="6103938" y="3109913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3886200" y="4416425"/>
            <a:ext cx="0" cy="1666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Object Flow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113088" y="1930400"/>
            <a:ext cx="0" cy="4137025"/>
          </a:xfrm>
          <a:prstGeom prst="line">
            <a:avLst/>
          </a:prstGeom>
          <a:noFill/>
          <a:ln w="22225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785813" y="2489200"/>
            <a:ext cx="1403350" cy="46513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3588" y="2565400"/>
            <a:ext cx="160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Request service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85813" y="3922713"/>
            <a:ext cx="160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Pay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85813" y="5397500"/>
            <a:ext cx="160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Collect order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851275" y="3203575"/>
            <a:ext cx="160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Take order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851275" y="4572000"/>
            <a:ext cx="160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Deliver order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218363" y="3794125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Times New Roman" pitchFamily="18" charset="0"/>
              </a:rPr>
              <a:t>Fill order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6994525" y="3794125"/>
            <a:ext cx="1609725" cy="46513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85800" y="1930400"/>
            <a:ext cx="8113713" cy="4137025"/>
          </a:xfrm>
          <a:prstGeom prst="rect">
            <a:avLst/>
          </a:prstGeom>
          <a:noFill/>
          <a:ln w="222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281738" y="1930400"/>
            <a:ext cx="0" cy="4137025"/>
          </a:xfrm>
          <a:prstGeom prst="line">
            <a:avLst/>
          </a:prstGeom>
          <a:noFill/>
          <a:ln w="22225">
            <a:solidFill>
              <a:srgbClr val="66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568450" y="2954338"/>
            <a:ext cx="0" cy="83978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2270125" y="4098925"/>
            <a:ext cx="1782763" cy="4730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106488" y="19050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ahoma" pitchFamily="34" charset="0"/>
              </a:rPr>
              <a:t>Customer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052888" y="1930400"/>
            <a:ext cx="78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ahoma" pitchFamily="34" charset="0"/>
              </a:rPr>
              <a:t>Sales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994525" y="19304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ahoma" pitchFamily="34" charset="0"/>
              </a:rPr>
              <a:t>Stockroom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643188" y="2933700"/>
            <a:ext cx="938212" cy="527050"/>
          </a:xfrm>
          <a:prstGeom prst="rect">
            <a:avLst/>
          </a:prstGeom>
          <a:solidFill>
            <a:schemeClr val="bg1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u="sng">
                <a:latin typeface="Tahoma" pitchFamily="34" charset="0"/>
              </a:rPr>
              <a:t>Order</a:t>
            </a:r>
          </a:p>
          <a:p>
            <a:pPr algn="ctr" eaLnBrk="0" hangingPunct="0"/>
            <a:r>
              <a:rPr lang="en-US" sz="1400" b="1">
                <a:latin typeface="Tahoma" pitchFamily="34" charset="0"/>
              </a:rPr>
              <a:t>[placed]</a:t>
            </a: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866775" y="3794125"/>
            <a:ext cx="1403350" cy="46513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969963" y="5397500"/>
            <a:ext cx="1403350" cy="46513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1568450" y="2252663"/>
            <a:ext cx="0" cy="2365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4052888" y="3203575"/>
            <a:ext cx="1403350" cy="46513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4052888" y="4572000"/>
            <a:ext cx="1403350" cy="46513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908550" y="3835400"/>
            <a:ext cx="803275" cy="527050"/>
          </a:xfrm>
          <a:prstGeom prst="rect">
            <a:avLst/>
          </a:prstGeom>
          <a:solidFill>
            <a:schemeClr val="bg1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u="sng">
                <a:latin typeface="Tahoma" pitchFamily="34" charset="0"/>
              </a:rPr>
              <a:t>Order</a:t>
            </a:r>
          </a:p>
          <a:p>
            <a:pPr algn="ctr" eaLnBrk="0" hangingPunct="0"/>
            <a:r>
              <a:rPr lang="en-US" sz="1400" b="1">
                <a:latin typeface="Tahoma" pitchFamily="34" charset="0"/>
              </a:rPr>
              <a:t>[filled]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469063" y="3141663"/>
            <a:ext cx="1052512" cy="527050"/>
          </a:xfrm>
          <a:prstGeom prst="rect">
            <a:avLst/>
          </a:prstGeom>
          <a:solidFill>
            <a:schemeClr val="bg1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u="sng">
                <a:latin typeface="Tahoma" pitchFamily="34" charset="0"/>
              </a:rPr>
              <a:t>Order</a:t>
            </a:r>
          </a:p>
          <a:p>
            <a:pPr algn="ctr" eaLnBrk="0" hangingPunct="0"/>
            <a:r>
              <a:rPr lang="en-US" sz="1400" b="1">
                <a:latin typeface="Tahoma" pitchFamily="34" charset="0"/>
              </a:rPr>
              <a:t>[entered]</a:t>
            </a: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1804988" y="4773613"/>
            <a:ext cx="1185862" cy="527050"/>
          </a:xfrm>
          <a:prstGeom prst="rect">
            <a:avLst/>
          </a:prstGeom>
          <a:solidFill>
            <a:schemeClr val="bg1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 u="sng">
                <a:latin typeface="Tahoma" pitchFamily="34" charset="0"/>
              </a:rPr>
              <a:t>Order</a:t>
            </a:r>
          </a:p>
          <a:p>
            <a:pPr algn="ctr" eaLnBrk="0" hangingPunct="0"/>
            <a:r>
              <a:rPr lang="en-US" sz="1400" b="1">
                <a:latin typeface="Tahoma" pitchFamily="34" charset="0"/>
              </a:rPr>
              <a:t>[delivered]</a:t>
            </a: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7521575" y="3460750"/>
            <a:ext cx="454025" cy="37465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3581400" y="3168650"/>
            <a:ext cx="454025" cy="29210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5456238" y="3355975"/>
            <a:ext cx="1012825" cy="10477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2168525" y="2794000"/>
            <a:ext cx="454025" cy="37465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5711825" y="4040188"/>
            <a:ext cx="1279525" cy="58737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Line 35"/>
          <p:cNvSpPr>
            <a:spLocks noChangeShapeType="1"/>
          </p:cNvSpPr>
          <p:nvPr/>
        </p:nvSpPr>
        <p:spPr bwMode="auto">
          <a:xfrm flipH="1">
            <a:off x="3581400" y="4162425"/>
            <a:ext cx="1327150" cy="20002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 flipH="1">
            <a:off x="2990850" y="4818063"/>
            <a:ext cx="1062038" cy="219075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>
            <a:off x="1568450" y="5037138"/>
            <a:ext cx="236538" cy="360362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71888" y="228600"/>
            <a:ext cx="5319712" cy="6248400"/>
          </a:xfrm>
          <a:noFill/>
          <a:ln/>
        </p:spPr>
      </p:pic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106363"/>
            <a:ext cx="3810000" cy="2392363"/>
          </a:xfrm>
        </p:spPr>
        <p:txBody>
          <a:bodyPr/>
          <a:lstStyle/>
          <a:p>
            <a:pPr algn="l"/>
            <a:r>
              <a:rPr lang="en-US" sz="3600" dirty="0">
                <a:latin typeface="Arial Narrow" pitchFamily="34" charset="0"/>
              </a:rPr>
              <a:t>Diagram </a:t>
            </a:r>
            <a:r>
              <a:rPr lang="en-US" sz="3600" dirty="0" err="1">
                <a:latin typeface="Arial Narrow" pitchFamily="34" charset="0"/>
              </a:rPr>
              <a:t>Aktivitas</a:t>
            </a:r>
            <a:r>
              <a:rPr lang="en-US" sz="3600" dirty="0">
                <a:latin typeface="Arial Narrow" pitchFamily="34" charset="0"/>
              </a:rPr>
              <a:t> : </a:t>
            </a:r>
            <a:br>
              <a:rPr lang="en-US" sz="3600" dirty="0">
                <a:latin typeface="Arial Narrow" pitchFamily="34" charset="0"/>
              </a:rPr>
            </a:br>
            <a:r>
              <a:rPr lang="en-US" sz="3600" dirty="0">
                <a:latin typeface="Arial Narrow" pitchFamily="34" charset="0"/>
              </a:rPr>
              <a:t>Object Flow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/>
          <p:cNvGraphicFramePr>
            <a:graphicFrameLocks noChangeAspect="1"/>
          </p:cNvGraphicFramePr>
          <p:nvPr>
            <p:ph idx="1"/>
          </p:nvPr>
        </p:nvGraphicFramePr>
        <p:xfrm>
          <a:off x="2724150" y="2166938"/>
          <a:ext cx="3695700" cy="3152775"/>
        </p:xfrm>
        <a:graphic>
          <a:graphicData uri="http://schemas.openxmlformats.org/presentationml/2006/ole">
            <p:oleObj spid="_x0000_s2050" name="Bitmap Image" r:id="rId3" imgW="3696216" imgH="3153215" progId="PBrush">
              <p:embed/>
            </p:oleObj>
          </a:graphicData>
        </a:graphic>
      </p:graphicFrame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</a:t>
            </a:r>
            <a:r>
              <a:rPr lang="en-US" sz="3600" i="1">
                <a:latin typeface="Arial Narrow" pitchFamily="34" charset="0"/>
              </a:rPr>
              <a:t>Modeling Work Flow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1524000"/>
            <a:ext cx="8229600" cy="4525963"/>
          </a:xfr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</a:t>
            </a:r>
            <a:r>
              <a:rPr lang="en-US" sz="3600" i="1">
                <a:latin typeface="Arial Narrow" pitchFamily="34" charset="0"/>
              </a:rPr>
              <a:t>Modeling Operation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i="1" dirty="0">
                <a:latin typeface="Arial Narrow" pitchFamily="34" charset="0"/>
              </a:rPr>
              <a:t>Activity diagrams show </a:t>
            </a:r>
            <a:r>
              <a:rPr lang="en-US" sz="2400" b="1" i="1" dirty="0">
                <a:latin typeface="Arial Narrow" pitchFamily="34" charset="0"/>
              </a:rPr>
              <a:t>behavior </a:t>
            </a:r>
            <a:r>
              <a:rPr lang="en-US" sz="2400" i="1" dirty="0">
                <a:latin typeface="Arial Narrow" pitchFamily="34" charset="0"/>
              </a:rPr>
              <a:t>that </a:t>
            </a:r>
            <a:r>
              <a:rPr lang="en-US" sz="2400" b="1" i="1" dirty="0">
                <a:latin typeface="Arial Narrow" pitchFamily="34" charset="0"/>
              </a:rPr>
              <a:t>spans </a:t>
            </a:r>
            <a:r>
              <a:rPr lang="en-US" sz="2400" i="1" dirty="0">
                <a:latin typeface="Arial Narrow" pitchFamily="34" charset="0"/>
              </a:rPr>
              <a:t>over </a:t>
            </a:r>
            <a:r>
              <a:rPr lang="en-US" sz="2400" b="1" i="1" dirty="0">
                <a:latin typeface="Arial Narrow" pitchFamily="34" charset="0"/>
              </a:rPr>
              <a:t>multiple use cases </a:t>
            </a:r>
            <a:r>
              <a:rPr lang="en-US" sz="2400" i="1" dirty="0">
                <a:latin typeface="Arial Narrow" pitchFamily="34" charset="0"/>
              </a:rPr>
              <a:t>to describe the </a:t>
            </a:r>
            <a:r>
              <a:rPr lang="en-US" sz="2400" b="1" i="1" dirty="0">
                <a:latin typeface="Arial Narrow" pitchFamily="34" charset="0"/>
              </a:rPr>
              <a:t>workflow </a:t>
            </a:r>
            <a:r>
              <a:rPr lang="en-US" sz="2400" i="1" dirty="0">
                <a:latin typeface="Arial Narrow" pitchFamily="34" charset="0"/>
              </a:rPr>
              <a:t>of the overall process.</a:t>
            </a:r>
          </a:p>
          <a:p>
            <a:pPr algn="just">
              <a:lnSpc>
                <a:spcPct val="90000"/>
              </a:lnSpc>
            </a:pPr>
            <a:r>
              <a:rPr lang="en-US" sz="2400" i="1" dirty="0">
                <a:latin typeface="Arial Narrow" pitchFamily="34" charset="0"/>
              </a:rPr>
              <a:t>For multiple </a:t>
            </a:r>
            <a:r>
              <a:rPr lang="en-US" sz="2400" b="1" i="1" dirty="0">
                <a:latin typeface="Arial Narrow" pitchFamily="34" charset="0"/>
              </a:rPr>
              <a:t>objects </a:t>
            </a:r>
            <a:r>
              <a:rPr lang="en-US" sz="2400" i="1" dirty="0">
                <a:latin typeface="Arial Narrow" pitchFamily="34" charset="0"/>
              </a:rPr>
              <a:t>and their high-level </a:t>
            </a:r>
            <a:r>
              <a:rPr lang="en-US" sz="2400" b="1" i="1" dirty="0">
                <a:latin typeface="Arial Narrow" pitchFamily="34" charset="0"/>
              </a:rPr>
              <a:t>interaction</a:t>
            </a:r>
            <a:r>
              <a:rPr lang="en-US" sz="2400" i="1" dirty="0">
                <a:latin typeface="Arial Narrow" pitchFamily="34" charset="0"/>
              </a:rPr>
              <a:t>, activity diagrams are particularly helpful for representing an overview of </a:t>
            </a:r>
            <a:r>
              <a:rPr lang="en-US" sz="2400" b="1" i="1" dirty="0">
                <a:latin typeface="Arial Narrow" pitchFamily="34" charset="0"/>
              </a:rPr>
              <a:t>concurrent processes</a:t>
            </a:r>
            <a:r>
              <a:rPr lang="en-US" sz="2400" i="1" dirty="0">
                <a:latin typeface="Arial Narrow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i="1" dirty="0">
              <a:latin typeface="Arial Narrow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i="1" dirty="0">
                <a:latin typeface="Arial Narrow" pitchFamily="34" charset="0"/>
              </a:rPr>
              <a:t>Do </a:t>
            </a:r>
            <a:r>
              <a:rPr lang="en-US" sz="2400" b="1" i="1" dirty="0">
                <a:latin typeface="Arial Narrow" pitchFamily="34" charset="0"/>
              </a:rPr>
              <a:t>not </a:t>
            </a:r>
            <a:r>
              <a:rPr lang="en-US" sz="2400" i="1" dirty="0">
                <a:latin typeface="Arial Narrow" pitchFamily="34" charset="0"/>
              </a:rPr>
              <a:t>use activity diagrams to see how objects </a:t>
            </a:r>
            <a:r>
              <a:rPr lang="en-US" sz="2400" b="1" i="1" dirty="0">
                <a:latin typeface="Arial Narrow" pitchFamily="34" charset="0"/>
              </a:rPr>
              <a:t>collaborate</a:t>
            </a:r>
            <a:r>
              <a:rPr lang="en-US" sz="2400" i="1" dirty="0">
                <a:latin typeface="Arial Narrow" pitchFamily="34" charset="0"/>
              </a:rPr>
              <a:t>. An interaction diagram is simpler and gives you a clearer picture of collaborations.</a:t>
            </a:r>
          </a:p>
          <a:p>
            <a:pPr algn="just">
              <a:lnSpc>
                <a:spcPct val="90000"/>
              </a:lnSpc>
            </a:pPr>
            <a:r>
              <a:rPr lang="en-US" sz="2400" i="1" dirty="0">
                <a:latin typeface="Arial Narrow" pitchFamily="34" charset="0"/>
              </a:rPr>
              <a:t>Activity diagrams are </a:t>
            </a:r>
            <a:r>
              <a:rPr lang="en-US" sz="2400" b="1" i="1" dirty="0">
                <a:latin typeface="Arial Narrow" pitchFamily="34" charset="0"/>
              </a:rPr>
              <a:t>not </a:t>
            </a:r>
            <a:r>
              <a:rPr lang="en-US" sz="2400" i="1" dirty="0">
                <a:latin typeface="Arial Narrow" pitchFamily="34" charset="0"/>
              </a:rPr>
              <a:t>accurate for describing how an </a:t>
            </a:r>
            <a:r>
              <a:rPr lang="en-US" sz="2400" b="1" i="1" dirty="0">
                <a:latin typeface="Arial Narrow" pitchFamily="34" charset="0"/>
              </a:rPr>
              <a:t>object behaves </a:t>
            </a:r>
            <a:r>
              <a:rPr lang="en-US" sz="2400" i="1" dirty="0">
                <a:latin typeface="Arial Narrow" pitchFamily="34" charset="0"/>
              </a:rPr>
              <a:t>over its lifetime. Use a state diagram instead.</a:t>
            </a:r>
          </a:p>
          <a:p>
            <a:pPr>
              <a:lnSpc>
                <a:spcPct val="90000"/>
              </a:lnSpc>
            </a:pPr>
            <a:endParaRPr lang="en-US" sz="2400" i="1" dirty="0">
              <a:latin typeface="Arial Narrow" pitchFamily="34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>
                <a:latin typeface="Arial Narrow" pitchFamily="34" charset="0"/>
              </a:rPr>
              <a:t>When to Use Activity Diagrams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Diagram State (State Machine)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State : Peran di UML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315200" cy="465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>
                <a:latin typeface="Arial Narrow" pitchFamily="34" charset="0"/>
              </a:rPr>
              <a:t>Diagram State </a:t>
            </a:r>
            <a:r>
              <a:rPr lang="en-US" i="1" dirty="0" err="1">
                <a:latin typeface="Arial Narrow" pitchFamily="34" charset="0"/>
              </a:rPr>
              <a:t>adalah</a:t>
            </a:r>
            <a:r>
              <a:rPr lang="en-US" i="1" dirty="0">
                <a:latin typeface="Arial Narrow" pitchFamily="34" charset="0"/>
              </a:rPr>
              <a:t> diagram </a:t>
            </a:r>
            <a:r>
              <a:rPr lang="en-US" i="1" dirty="0" err="1">
                <a:latin typeface="Arial Narrow" pitchFamily="34" charset="0"/>
              </a:rPr>
              <a:t>untuk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i="1" dirty="0" err="1">
                <a:latin typeface="Arial Narrow" pitchFamily="34" charset="0"/>
              </a:rPr>
              <a:t>menggambarkan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b="1" i="1" dirty="0">
                <a:latin typeface="Arial Narrow" pitchFamily="34" charset="0"/>
              </a:rPr>
              <a:t>behavior, </a:t>
            </a:r>
            <a:r>
              <a:rPr lang="en-US" i="1" dirty="0" err="1">
                <a:latin typeface="Arial Narrow" pitchFamily="34" charset="0"/>
              </a:rPr>
              <a:t>yaitu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i="1" dirty="0" err="1">
                <a:latin typeface="Arial Narrow" pitchFamily="34" charset="0"/>
              </a:rPr>
              <a:t>perubahan</a:t>
            </a:r>
            <a:r>
              <a:rPr lang="en-US" i="1" dirty="0">
                <a:latin typeface="Arial Narrow" pitchFamily="34" charset="0"/>
              </a:rPr>
              <a:t> state </a:t>
            </a:r>
            <a:r>
              <a:rPr lang="en-US" i="1" dirty="0" err="1">
                <a:latin typeface="Arial Narrow" pitchFamily="34" charset="0"/>
              </a:rPr>
              <a:t>di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b="1" i="1" dirty="0" err="1">
                <a:latin typeface="Arial Narrow" pitchFamily="34" charset="0"/>
              </a:rPr>
              <a:t>suatu</a:t>
            </a:r>
            <a:r>
              <a:rPr lang="en-US" b="1" i="1" dirty="0">
                <a:latin typeface="Arial Narrow" pitchFamily="34" charset="0"/>
              </a:rPr>
              <a:t> class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i="1" dirty="0" err="1">
                <a:latin typeface="Arial Narrow" pitchFamily="34" charset="0"/>
              </a:rPr>
              <a:t>berdasarkan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b="1" i="1" dirty="0">
                <a:latin typeface="Arial Narrow" pitchFamily="34" charset="0"/>
              </a:rPr>
              <a:t>event </a:t>
            </a:r>
            <a:r>
              <a:rPr lang="en-US" i="1" dirty="0" err="1">
                <a:latin typeface="Arial Narrow" pitchFamily="34" charset="0"/>
              </a:rPr>
              <a:t>dan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b="1" i="1" dirty="0">
                <a:latin typeface="Arial Narrow" pitchFamily="34" charset="0"/>
              </a:rPr>
              <a:t>message </a:t>
            </a:r>
            <a:r>
              <a:rPr lang="en-US" i="1" dirty="0">
                <a:latin typeface="Arial Narrow" pitchFamily="34" charset="0"/>
              </a:rPr>
              <a:t>yang </a:t>
            </a:r>
            <a:r>
              <a:rPr lang="en-US" i="1" dirty="0" err="1">
                <a:latin typeface="Arial Narrow" pitchFamily="34" charset="0"/>
              </a:rPr>
              <a:t>dikirimkan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i="1" dirty="0" err="1">
                <a:latin typeface="Arial Narrow" pitchFamily="34" charset="0"/>
              </a:rPr>
              <a:t>dan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i="1" dirty="0" err="1">
                <a:latin typeface="Arial Narrow" pitchFamily="34" charset="0"/>
              </a:rPr>
              <a:t>diterima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i="1" dirty="0" err="1">
                <a:latin typeface="Arial Narrow" pitchFamily="34" charset="0"/>
              </a:rPr>
              <a:t>oleh</a:t>
            </a:r>
            <a:r>
              <a:rPr lang="en-US" i="1" dirty="0">
                <a:latin typeface="Arial Narrow" pitchFamily="34" charset="0"/>
              </a:rPr>
              <a:t> </a:t>
            </a:r>
            <a:r>
              <a:rPr lang="en-US" b="1" i="1" dirty="0">
                <a:latin typeface="Arial Narrow" pitchFamily="34" charset="0"/>
              </a:rPr>
              <a:t>class </a:t>
            </a:r>
            <a:r>
              <a:rPr lang="en-US" i="1" dirty="0" err="1">
                <a:latin typeface="Arial Narrow" pitchFamily="34" charset="0"/>
              </a:rPr>
              <a:t>tersebut</a:t>
            </a:r>
            <a:endParaRPr lang="en-US" i="1" dirty="0">
              <a:latin typeface="Arial Narrow" pitchFamily="34" charset="0"/>
            </a:endParaRPr>
          </a:p>
          <a:p>
            <a:pPr algn="just"/>
            <a:r>
              <a:rPr lang="en-US" dirty="0" err="1">
                <a:latin typeface="Arial Narrow" pitchFamily="34" charset="0"/>
              </a:rPr>
              <a:t>Setiap</a:t>
            </a:r>
            <a:r>
              <a:rPr lang="en-US" dirty="0">
                <a:latin typeface="Arial Narrow" pitchFamily="34" charset="0"/>
              </a:rPr>
              <a:t> diagram state </a:t>
            </a:r>
            <a:r>
              <a:rPr lang="en-US" dirty="0" err="1">
                <a:latin typeface="Arial Narrow" pitchFamily="34" charset="0"/>
              </a:rPr>
              <a:t>hanya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memiliki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i="1" dirty="0">
                <a:latin typeface="Arial Narrow" pitchFamily="34" charset="0"/>
              </a:rPr>
              <a:t>start state (initial state)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memiliki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i="1" dirty="0">
                <a:latin typeface="Arial Narrow" pitchFamily="34" charset="0"/>
              </a:rPr>
              <a:t>stop states (final state)</a:t>
            </a:r>
          </a:p>
          <a:p>
            <a:endParaRPr lang="en-US" b="1" i="1" dirty="0">
              <a:latin typeface="Arial Narrow" pitchFamily="34" charset="0"/>
            </a:endParaRPr>
          </a:p>
          <a:p>
            <a:pPr>
              <a:buFontTx/>
              <a:buNone/>
            </a:pPr>
            <a:endParaRPr lang="en-US" i="1" dirty="0">
              <a:latin typeface="Arial Narrow" pitchFamily="34" charset="0"/>
            </a:endParaRPr>
          </a:p>
          <a:p>
            <a:endParaRPr lang="en-US" i="1" dirty="0">
              <a:latin typeface="Arial Narrow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State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State : </a:t>
            </a:r>
            <a:r>
              <a:rPr lang="en-US" sz="3600" i="1">
                <a:latin typeface="Arial Narrow" pitchFamily="34" charset="0"/>
              </a:rPr>
              <a:t>How to Draw</a:t>
            </a:r>
          </a:p>
        </p:txBody>
      </p:sp>
      <p:pic>
        <p:nvPicPr>
          <p:cNvPr id="5124" name="Picture 4" descr="stat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36671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Aktivitas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i="1">
                <a:latin typeface="Arial Narrow" pitchFamily="34" charset="0"/>
              </a:rPr>
              <a:t>State</a:t>
            </a:r>
          </a:p>
          <a:p>
            <a:pPr lvl="1"/>
            <a:r>
              <a:rPr lang="en-US">
                <a:latin typeface="Arial Narrow" pitchFamily="34" charset="0"/>
              </a:rPr>
              <a:t>Abstraksi dari nilai-nilai atribut dan asosiasi dari sebuah objek</a:t>
            </a:r>
          </a:p>
          <a:p>
            <a:pPr lvl="1"/>
            <a:r>
              <a:rPr lang="en-US">
                <a:latin typeface="Arial Narrow" pitchFamily="34" charset="0"/>
              </a:rPr>
              <a:t>Representasi kondisi/state dari sebuah objek pada periode waktu tertentu </a:t>
            </a:r>
          </a:p>
          <a:p>
            <a:pPr lvl="1"/>
            <a:r>
              <a:rPr lang="en-US">
                <a:latin typeface="Arial Narrow" pitchFamily="34" charset="0"/>
              </a:rPr>
              <a:t>Berhubungan dengan suatu interval waktu antara dua </a:t>
            </a:r>
            <a:r>
              <a:rPr lang="en-US" b="1">
                <a:latin typeface="Arial Narrow" pitchFamily="34" charset="0"/>
              </a:rPr>
              <a:t>event</a:t>
            </a:r>
          </a:p>
          <a:p>
            <a:r>
              <a:rPr lang="en-US">
                <a:latin typeface="Arial Narrow" pitchFamily="34" charset="0"/>
              </a:rPr>
              <a:t>Respon terhadap </a:t>
            </a:r>
            <a:r>
              <a:rPr lang="en-US" b="1">
                <a:latin typeface="Arial Narrow" pitchFamily="34" charset="0"/>
              </a:rPr>
              <a:t>event</a:t>
            </a:r>
            <a:r>
              <a:rPr lang="en-US">
                <a:latin typeface="Arial Narrow" pitchFamily="34" charset="0"/>
              </a:rPr>
              <a:t> dapat tergantung kepada state suatu objek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State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2286000"/>
          </a:xfrm>
        </p:spPr>
        <p:txBody>
          <a:bodyPr>
            <a:normAutofit lnSpcReduction="10000"/>
          </a:bodyPr>
          <a:lstStyle/>
          <a:p>
            <a:r>
              <a:rPr lang="en-US" sz="2800" i="1">
                <a:latin typeface="Arial Narrow" pitchFamily="34" charset="0"/>
              </a:rPr>
              <a:t>Event</a:t>
            </a:r>
            <a:r>
              <a:rPr lang="en-US" sz="2800">
                <a:latin typeface="Arial Narrow" pitchFamily="34" charset="0"/>
              </a:rPr>
              <a:t> – spesifikasi dari sebuah kejadian tertentu</a:t>
            </a:r>
          </a:p>
          <a:p>
            <a:r>
              <a:rPr lang="en-US" sz="2800">
                <a:latin typeface="Arial Narrow" pitchFamily="34" charset="0"/>
              </a:rPr>
              <a:t>Segala sesuatu yang terjadi dapat dimodelkan sebagai event</a:t>
            </a:r>
          </a:p>
          <a:p>
            <a:r>
              <a:rPr lang="en-US" sz="2800">
                <a:latin typeface="Arial Narrow" pitchFamily="34" charset="0"/>
              </a:rPr>
              <a:t>Sebuah state menunjukkan transuisi antar status (state) yang dipicu oleh stimulus tertentu (event)</a:t>
            </a:r>
          </a:p>
          <a:p>
            <a:endParaRPr lang="en-US" sz="2800">
              <a:latin typeface="Arial Narrow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>
                <a:latin typeface="Arial Narrow" pitchFamily="34" charset="0"/>
              </a:rPr>
              <a:t>Event</a:t>
            </a:r>
          </a:p>
        </p:txBody>
      </p:sp>
      <p:sp>
        <p:nvSpPr>
          <p:cNvPr id="7173" name="AutoShape 5"/>
          <p:cNvSpPr>
            <a:spLocks noChangeAspect="1" noChangeArrowheads="1" noTextEdit="1"/>
          </p:cNvSpPr>
          <p:nvPr/>
        </p:nvSpPr>
        <p:spPr bwMode="auto">
          <a:xfrm>
            <a:off x="533400" y="3733800"/>
            <a:ext cx="8001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Freeform 12"/>
          <p:cNvSpPr>
            <a:spLocks/>
          </p:cNvSpPr>
          <p:nvPr/>
        </p:nvSpPr>
        <p:spPr bwMode="auto">
          <a:xfrm>
            <a:off x="4054475" y="3981450"/>
            <a:ext cx="8763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2" y="0"/>
              </a:cxn>
              <a:cxn ang="0">
                <a:pos x="0" y="0"/>
              </a:cxn>
            </a:cxnLst>
            <a:rect l="0" t="0" r="r" b="b"/>
            <a:pathLst>
              <a:path w="552">
                <a:moveTo>
                  <a:pt x="0" y="0"/>
                </a:moveTo>
                <a:lnTo>
                  <a:pt x="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4054475" y="3981450"/>
            <a:ext cx="8763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2" y="0"/>
              </a:cxn>
              <a:cxn ang="0">
                <a:pos x="0" y="0"/>
              </a:cxn>
            </a:cxnLst>
            <a:rect l="0" t="0" r="r" b="b"/>
            <a:pathLst>
              <a:path w="552">
                <a:moveTo>
                  <a:pt x="0" y="0"/>
                </a:moveTo>
                <a:lnTo>
                  <a:pt x="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3692525" y="3743325"/>
            <a:ext cx="1752600" cy="698500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4" y="186"/>
              </a:cxn>
              <a:cxn ang="0">
                <a:pos x="13" y="153"/>
              </a:cxn>
              <a:cxn ang="0">
                <a:pos x="29" y="120"/>
              </a:cxn>
              <a:cxn ang="0">
                <a:pos x="51" y="91"/>
              </a:cxn>
              <a:cxn ang="0">
                <a:pos x="81" y="64"/>
              </a:cxn>
              <a:cxn ang="0">
                <a:pos x="114" y="42"/>
              </a:cxn>
              <a:cxn ang="0">
                <a:pos x="151" y="23"/>
              </a:cxn>
              <a:cxn ang="0">
                <a:pos x="189" y="10"/>
              </a:cxn>
              <a:cxn ang="0">
                <a:pos x="232" y="3"/>
              </a:cxn>
              <a:cxn ang="0">
                <a:pos x="276" y="0"/>
              </a:cxn>
              <a:cxn ang="0">
                <a:pos x="828" y="0"/>
              </a:cxn>
              <a:cxn ang="0">
                <a:pos x="871" y="3"/>
              </a:cxn>
              <a:cxn ang="0">
                <a:pos x="913" y="10"/>
              </a:cxn>
              <a:cxn ang="0">
                <a:pos x="953" y="23"/>
              </a:cxn>
              <a:cxn ang="0">
                <a:pos x="990" y="42"/>
              </a:cxn>
              <a:cxn ang="0">
                <a:pos x="1023" y="64"/>
              </a:cxn>
              <a:cxn ang="0">
                <a:pos x="1051" y="91"/>
              </a:cxn>
              <a:cxn ang="0">
                <a:pos x="1073" y="120"/>
              </a:cxn>
              <a:cxn ang="0">
                <a:pos x="1090" y="153"/>
              </a:cxn>
              <a:cxn ang="0">
                <a:pos x="1101" y="186"/>
              </a:cxn>
              <a:cxn ang="0">
                <a:pos x="1104" y="220"/>
              </a:cxn>
              <a:cxn ang="0">
                <a:pos x="1101" y="254"/>
              </a:cxn>
              <a:cxn ang="0">
                <a:pos x="1090" y="288"/>
              </a:cxn>
              <a:cxn ang="0">
                <a:pos x="1073" y="320"/>
              </a:cxn>
              <a:cxn ang="0">
                <a:pos x="1051" y="349"/>
              </a:cxn>
              <a:cxn ang="0">
                <a:pos x="1023" y="376"/>
              </a:cxn>
              <a:cxn ang="0">
                <a:pos x="990" y="398"/>
              </a:cxn>
              <a:cxn ang="0">
                <a:pos x="953" y="417"/>
              </a:cxn>
              <a:cxn ang="0">
                <a:pos x="913" y="430"/>
              </a:cxn>
              <a:cxn ang="0">
                <a:pos x="871" y="438"/>
              </a:cxn>
              <a:cxn ang="0">
                <a:pos x="828" y="440"/>
              </a:cxn>
              <a:cxn ang="0">
                <a:pos x="276" y="440"/>
              </a:cxn>
              <a:cxn ang="0">
                <a:pos x="232" y="438"/>
              </a:cxn>
              <a:cxn ang="0">
                <a:pos x="189" y="430"/>
              </a:cxn>
              <a:cxn ang="0">
                <a:pos x="151" y="417"/>
              </a:cxn>
              <a:cxn ang="0">
                <a:pos x="114" y="398"/>
              </a:cxn>
              <a:cxn ang="0">
                <a:pos x="81" y="376"/>
              </a:cxn>
              <a:cxn ang="0">
                <a:pos x="51" y="349"/>
              </a:cxn>
              <a:cxn ang="0">
                <a:pos x="29" y="320"/>
              </a:cxn>
              <a:cxn ang="0">
                <a:pos x="13" y="288"/>
              </a:cxn>
              <a:cxn ang="0">
                <a:pos x="4" y="254"/>
              </a:cxn>
              <a:cxn ang="0">
                <a:pos x="0" y="220"/>
              </a:cxn>
            </a:cxnLst>
            <a:rect l="0" t="0" r="r" b="b"/>
            <a:pathLst>
              <a:path w="1104" h="440">
                <a:moveTo>
                  <a:pt x="0" y="220"/>
                </a:moveTo>
                <a:lnTo>
                  <a:pt x="4" y="186"/>
                </a:lnTo>
                <a:lnTo>
                  <a:pt x="13" y="153"/>
                </a:lnTo>
                <a:lnTo>
                  <a:pt x="29" y="120"/>
                </a:lnTo>
                <a:lnTo>
                  <a:pt x="51" y="91"/>
                </a:lnTo>
                <a:lnTo>
                  <a:pt x="81" y="64"/>
                </a:lnTo>
                <a:lnTo>
                  <a:pt x="114" y="42"/>
                </a:lnTo>
                <a:lnTo>
                  <a:pt x="151" y="23"/>
                </a:lnTo>
                <a:lnTo>
                  <a:pt x="189" y="10"/>
                </a:lnTo>
                <a:lnTo>
                  <a:pt x="232" y="3"/>
                </a:lnTo>
                <a:lnTo>
                  <a:pt x="276" y="0"/>
                </a:lnTo>
                <a:lnTo>
                  <a:pt x="828" y="0"/>
                </a:lnTo>
                <a:lnTo>
                  <a:pt x="871" y="3"/>
                </a:lnTo>
                <a:lnTo>
                  <a:pt x="913" y="10"/>
                </a:lnTo>
                <a:lnTo>
                  <a:pt x="953" y="23"/>
                </a:lnTo>
                <a:lnTo>
                  <a:pt x="990" y="42"/>
                </a:lnTo>
                <a:lnTo>
                  <a:pt x="1023" y="64"/>
                </a:lnTo>
                <a:lnTo>
                  <a:pt x="1051" y="91"/>
                </a:lnTo>
                <a:lnTo>
                  <a:pt x="1073" y="120"/>
                </a:lnTo>
                <a:lnTo>
                  <a:pt x="1090" y="153"/>
                </a:lnTo>
                <a:lnTo>
                  <a:pt x="1101" y="186"/>
                </a:lnTo>
                <a:lnTo>
                  <a:pt x="1104" y="220"/>
                </a:lnTo>
                <a:lnTo>
                  <a:pt x="1101" y="254"/>
                </a:lnTo>
                <a:lnTo>
                  <a:pt x="1090" y="288"/>
                </a:lnTo>
                <a:lnTo>
                  <a:pt x="1073" y="320"/>
                </a:lnTo>
                <a:lnTo>
                  <a:pt x="1051" y="349"/>
                </a:lnTo>
                <a:lnTo>
                  <a:pt x="1023" y="376"/>
                </a:lnTo>
                <a:lnTo>
                  <a:pt x="990" y="398"/>
                </a:lnTo>
                <a:lnTo>
                  <a:pt x="953" y="417"/>
                </a:lnTo>
                <a:lnTo>
                  <a:pt x="913" y="430"/>
                </a:lnTo>
                <a:lnTo>
                  <a:pt x="871" y="438"/>
                </a:lnTo>
                <a:lnTo>
                  <a:pt x="828" y="440"/>
                </a:lnTo>
                <a:lnTo>
                  <a:pt x="276" y="440"/>
                </a:lnTo>
                <a:lnTo>
                  <a:pt x="232" y="438"/>
                </a:lnTo>
                <a:lnTo>
                  <a:pt x="189" y="430"/>
                </a:lnTo>
                <a:lnTo>
                  <a:pt x="151" y="417"/>
                </a:lnTo>
                <a:lnTo>
                  <a:pt x="114" y="398"/>
                </a:lnTo>
                <a:lnTo>
                  <a:pt x="81" y="376"/>
                </a:lnTo>
                <a:lnTo>
                  <a:pt x="51" y="349"/>
                </a:lnTo>
                <a:lnTo>
                  <a:pt x="29" y="320"/>
                </a:lnTo>
                <a:lnTo>
                  <a:pt x="13" y="288"/>
                </a:lnTo>
                <a:lnTo>
                  <a:pt x="4" y="254"/>
                </a:lnTo>
                <a:lnTo>
                  <a:pt x="0" y="22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318000" y="3525838"/>
            <a:ext cx="350838" cy="214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4335463" y="3946525"/>
            <a:ext cx="350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/>
              <a:t>Idle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5695950" y="5789613"/>
            <a:ext cx="8778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3" y="0"/>
              </a:cxn>
              <a:cxn ang="0">
                <a:pos x="0" y="0"/>
              </a:cxn>
            </a:cxnLst>
            <a:rect l="0" t="0" r="r" b="b"/>
            <a:pathLst>
              <a:path w="553">
                <a:moveTo>
                  <a:pt x="0" y="0"/>
                </a:moveTo>
                <a:lnTo>
                  <a:pt x="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5695950" y="5789613"/>
            <a:ext cx="87788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3" y="0"/>
              </a:cxn>
              <a:cxn ang="0">
                <a:pos x="0" y="0"/>
              </a:cxn>
            </a:cxnLst>
            <a:rect l="0" t="0" r="r" b="b"/>
            <a:pathLst>
              <a:path w="553">
                <a:moveTo>
                  <a:pt x="0" y="0"/>
                </a:moveTo>
                <a:lnTo>
                  <a:pt x="55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5334000" y="5549900"/>
            <a:ext cx="1754188" cy="700088"/>
          </a:xfrm>
          <a:custGeom>
            <a:avLst/>
            <a:gdLst/>
            <a:ahLst/>
            <a:cxnLst>
              <a:cxn ang="0">
                <a:pos x="0" y="220"/>
              </a:cxn>
              <a:cxn ang="0">
                <a:pos x="4" y="187"/>
              </a:cxn>
              <a:cxn ang="0">
                <a:pos x="15" y="153"/>
              </a:cxn>
              <a:cxn ang="0">
                <a:pos x="32" y="120"/>
              </a:cxn>
              <a:cxn ang="0">
                <a:pos x="54" y="91"/>
              </a:cxn>
              <a:cxn ang="0">
                <a:pos x="81" y="65"/>
              </a:cxn>
              <a:cxn ang="0">
                <a:pos x="114" y="43"/>
              </a:cxn>
              <a:cxn ang="0">
                <a:pos x="151" y="24"/>
              </a:cxn>
              <a:cxn ang="0">
                <a:pos x="192" y="10"/>
              </a:cxn>
              <a:cxn ang="0">
                <a:pos x="234" y="3"/>
              </a:cxn>
              <a:cxn ang="0">
                <a:pos x="276" y="0"/>
              </a:cxn>
              <a:cxn ang="0">
                <a:pos x="829" y="0"/>
              </a:cxn>
              <a:cxn ang="0">
                <a:pos x="873" y="3"/>
              </a:cxn>
              <a:cxn ang="0">
                <a:pos x="915" y="10"/>
              </a:cxn>
              <a:cxn ang="0">
                <a:pos x="954" y="24"/>
              </a:cxn>
              <a:cxn ang="0">
                <a:pos x="991" y="43"/>
              </a:cxn>
              <a:cxn ang="0">
                <a:pos x="1024" y="65"/>
              </a:cxn>
              <a:cxn ang="0">
                <a:pos x="1053" y="91"/>
              </a:cxn>
              <a:cxn ang="0">
                <a:pos x="1075" y="120"/>
              </a:cxn>
              <a:cxn ang="0">
                <a:pos x="1092" y="153"/>
              </a:cxn>
              <a:cxn ang="0">
                <a:pos x="1101" y="187"/>
              </a:cxn>
              <a:cxn ang="0">
                <a:pos x="1105" y="220"/>
              </a:cxn>
              <a:cxn ang="0">
                <a:pos x="1101" y="254"/>
              </a:cxn>
              <a:cxn ang="0">
                <a:pos x="1092" y="288"/>
              </a:cxn>
              <a:cxn ang="0">
                <a:pos x="1075" y="320"/>
              </a:cxn>
              <a:cxn ang="0">
                <a:pos x="1053" y="350"/>
              </a:cxn>
              <a:cxn ang="0">
                <a:pos x="1024" y="376"/>
              </a:cxn>
              <a:cxn ang="0">
                <a:pos x="991" y="398"/>
              </a:cxn>
              <a:cxn ang="0">
                <a:pos x="954" y="417"/>
              </a:cxn>
              <a:cxn ang="0">
                <a:pos x="915" y="430"/>
              </a:cxn>
              <a:cxn ang="0">
                <a:pos x="873" y="438"/>
              </a:cxn>
              <a:cxn ang="0">
                <a:pos x="829" y="441"/>
              </a:cxn>
              <a:cxn ang="0">
                <a:pos x="276" y="441"/>
              </a:cxn>
              <a:cxn ang="0">
                <a:pos x="234" y="438"/>
              </a:cxn>
              <a:cxn ang="0">
                <a:pos x="192" y="430"/>
              </a:cxn>
              <a:cxn ang="0">
                <a:pos x="151" y="417"/>
              </a:cxn>
              <a:cxn ang="0">
                <a:pos x="114" y="398"/>
              </a:cxn>
              <a:cxn ang="0">
                <a:pos x="81" y="376"/>
              </a:cxn>
              <a:cxn ang="0">
                <a:pos x="54" y="350"/>
              </a:cxn>
              <a:cxn ang="0">
                <a:pos x="32" y="320"/>
              </a:cxn>
              <a:cxn ang="0">
                <a:pos x="15" y="288"/>
              </a:cxn>
              <a:cxn ang="0">
                <a:pos x="4" y="254"/>
              </a:cxn>
              <a:cxn ang="0">
                <a:pos x="0" y="220"/>
              </a:cxn>
            </a:cxnLst>
            <a:rect l="0" t="0" r="r" b="b"/>
            <a:pathLst>
              <a:path w="1105" h="441">
                <a:moveTo>
                  <a:pt x="0" y="220"/>
                </a:moveTo>
                <a:lnTo>
                  <a:pt x="4" y="187"/>
                </a:lnTo>
                <a:lnTo>
                  <a:pt x="15" y="153"/>
                </a:lnTo>
                <a:lnTo>
                  <a:pt x="32" y="120"/>
                </a:lnTo>
                <a:lnTo>
                  <a:pt x="54" y="91"/>
                </a:lnTo>
                <a:lnTo>
                  <a:pt x="81" y="65"/>
                </a:lnTo>
                <a:lnTo>
                  <a:pt x="114" y="43"/>
                </a:lnTo>
                <a:lnTo>
                  <a:pt x="151" y="24"/>
                </a:lnTo>
                <a:lnTo>
                  <a:pt x="192" y="10"/>
                </a:lnTo>
                <a:lnTo>
                  <a:pt x="234" y="3"/>
                </a:lnTo>
                <a:lnTo>
                  <a:pt x="276" y="0"/>
                </a:lnTo>
                <a:lnTo>
                  <a:pt x="829" y="0"/>
                </a:lnTo>
                <a:lnTo>
                  <a:pt x="873" y="3"/>
                </a:lnTo>
                <a:lnTo>
                  <a:pt x="915" y="10"/>
                </a:lnTo>
                <a:lnTo>
                  <a:pt x="954" y="24"/>
                </a:lnTo>
                <a:lnTo>
                  <a:pt x="991" y="43"/>
                </a:lnTo>
                <a:lnTo>
                  <a:pt x="1024" y="65"/>
                </a:lnTo>
                <a:lnTo>
                  <a:pt x="1053" y="91"/>
                </a:lnTo>
                <a:lnTo>
                  <a:pt x="1075" y="120"/>
                </a:lnTo>
                <a:lnTo>
                  <a:pt x="1092" y="153"/>
                </a:lnTo>
                <a:lnTo>
                  <a:pt x="1101" y="187"/>
                </a:lnTo>
                <a:lnTo>
                  <a:pt x="1105" y="220"/>
                </a:lnTo>
                <a:lnTo>
                  <a:pt x="1101" y="254"/>
                </a:lnTo>
                <a:lnTo>
                  <a:pt x="1092" y="288"/>
                </a:lnTo>
                <a:lnTo>
                  <a:pt x="1075" y="320"/>
                </a:lnTo>
                <a:lnTo>
                  <a:pt x="1053" y="350"/>
                </a:lnTo>
                <a:lnTo>
                  <a:pt x="1024" y="376"/>
                </a:lnTo>
                <a:lnTo>
                  <a:pt x="991" y="398"/>
                </a:lnTo>
                <a:lnTo>
                  <a:pt x="954" y="417"/>
                </a:lnTo>
                <a:lnTo>
                  <a:pt x="915" y="430"/>
                </a:lnTo>
                <a:lnTo>
                  <a:pt x="873" y="438"/>
                </a:lnTo>
                <a:lnTo>
                  <a:pt x="829" y="441"/>
                </a:lnTo>
                <a:lnTo>
                  <a:pt x="276" y="441"/>
                </a:lnTo>
                <a:lnTo>
                  <a:pt x="234" y="438"/>
                </a:lnTo>
                <a:lnTo>
                  <a:pt x="192" y="430"/>
                </a:lnTo>
                <a:lnTo>
                  <a:pt x="151" y="417"/>
                </a:lnTo>
                <a:lnTo>
                  <a:pt x="114" y="398"/>
                </a:lnTo>
                <a:lnTo>
                  <a:pt x="81" y="376"/>
                </a:lnTo>
                <a:lnTo>
                  <a:pt x="54" y="350"/>
                </a:lnTo>
                <a:lnTo>
                  <a:pt x="32" y="320"/>
                </a:lnTo>
                <a:lnTo>
                  <a:pt x="15" y="288"/>
                </a:lnTo>
                <a:lnTo>
                  <a:pt x="4" y="254"/>
                </a:lnTo>
                <a:lnTo>
                  <a:pt x="0" y="220"/>
                </a:lnTo>
                <a:close/>
              </a:path>
            </a:pathLst>
          </a:custGeom>
          <a:solidFill>
            <a:srgbClr val="FFFFFF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5854700" y="5332413"/>
            <a:ext cx="563563" cy="214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872163" y="5775325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/>
              <a:t>Active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4568825" y="4441825"/>
            <a:ext cx="1643063" cy="1108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4492625" y="4375150"/>
            <a:ext cx="195263" cy="144463"/>
          </a:xfrm>
          <a:custGeom>
            <a:avLst/>
            <a:gdLst/>
            <a:ahLst/>
            <a:cxnLst>
              <a:cxn ang="0">
                <a:pos x="123" y="40"/>
              </a:cxn>
              <a:cxn ang="0">
                <a:pos x="0" y="0"/>
              </a:cxn>
              <a:cxn ang="0">
                <a:pos x="70" y="91"/>
              </a:cxn>
            </a:cxnLst>
            <a:rect l="0" t="0" r="r" b="b"/>
            <a:pathLst>
              <a:path w="123" h="91">
                <a:moveTo>
                  <a:pt x="123" y="40"/>
                </a:moveTo>
                <a:lnTo>
                  <a:pt x="0" y="0"/>
                </a:lnTo>
                <a:lnTo>
                  <a:pt x="70" y="91"/>
                </a:lnTo>
              </a:path>
            </a:pathLst>
          </a:cu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5527675" y="4219575"/>
            <a:ext cx="3159125" cy="341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5621338" y="4700588"/>
            <a:ext cx="3217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600" b="1"/>
              <a:t>OffHook / dropConnection()</a:t>
            </a:r>
            <a:endParaRPr lang="en-US" sz="1600" b="1">
              <a:latin typeface="Tahoma" pitchFamily="34" charset="0"/>
            </a:endParaRP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6934200" y="3733800"/>
            <a:ext cx="53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FF00FF"/>
                </a:solidFill>
              </a:rPr>
              <a:t>event</a:t>
            </a:r>
            <a:endParaRPr lang="en-US" sz="1600" b="1" i="1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7198" name="Freeform 30"/>
          <p:cNvSpPr>
            <a:spLocks/>
          </p:cNvSpPr>
          <p:nvPr/>
        </p:nvSpPr>
        <p:spPr bwMode="auto">
          <a:xfrm>
            <a:off x="5883275" y="4052888"/>
            <a:ext cx="958850" cy="595312"/>
          </a:xfrm>
          <a:custGeom>
            <a:avLst/>
            <a:gdLst/>
            <a:ahLst/>
            <a:cxnLst>
              <a:cxn ang="0">
                <a:pos x="604" y="22"/>
              </a:cxn>
              <a:cxn ang="0">
                <a:pos x="593" y="37"/>
              </a:cxn>
              <a:cxn ang="0">
                <a:pos x="580" y="47"/>
              </a:cxn>
              <a:cxn ang="0">
                <a:pos x="567" y="57"/>
              </a:cxn>
              <a:cxn ang="0">
                <a:pos x="553" y="63"/>
              </a:cxn>
              <a:cxn ang="0">
                <a:pos x="536" y="69"/>
              </a:cxn>
              <a:cxn ang="0">
                <a:pos x="520" y="72"/>
              </a:cxn>
              <a:cxn ang="0">
                <a:pos x="501" y="75"/>
              </a:cxn>
              <a:cxn ang="0">
                <a:pos x="483" y="75"/>
              </a:cxn>
              <a:cxn ang="0">
                <a:pos x="462" y="74"/>
              </a:cxn>
              <a:cxn ang="0">
                <a:pos x="442" y="72"/>
              </a:cxn>
              <a:cxn ang="0">
                <a:pos x="422" y="69"/>
              </a:cxn>
              <a:cxn ang="0">
                <a:pos x="400" y="65"/>
              </a:cxn>
              <a:cxn ang="0">
                <a:pos x="378" y="60"/>
              </a:cxn>
              <a:cxn ang="0">
                <a:pos x="356" y="56"/>
              </a:cxn>
              <a:cxn ang="0">
                <a:pos x="334" y="50"/>
              </a:cxn>
              <a:cxn ang="0">
                <a:pos x="312" y="44"/>
              </a:cxn>
              <a:cxn ang="0">
                <a:pos x="289" y="38"/>
              </a:cxn>
              <a:cxn ang="0">
                <a:pos x="267" y="33"/>
              </a:cxn>
              <a:cxn ang="0">
                <a:pos x="245" y="27"/>
              </a:cxn>
              <a:cxn ang="0">
                <a:pos x="225" y="21"/>
              </a:cxn>
              <a:cxn ang="0">
                <a:pos x="203" y="15"/>
              </a:cxn>
              <a:cxn ang="0">
                <a:pos x="183" y="10"/>
              </a:cxn>
              <a:cxn ang="0">
                <a:pos x="164" y="6"/>
              </a:cxn>
              <a:cxn ang="0">
                <a:pos x="144" y="3"/>
              </a:cxn>
              <a:cxn ang="0">
                <a:pos x="127" y="2"/>
              </a:cxn>
              <a:cxn ang="0">
                <a:pos x="109" y="0"/>
              </a:cxn>
              <a:cxn ang="0">
                <a:pos x="94" y="0"/>
              </a:cxn>
              <a:cxn ang="0">
                <a:pos x="80" y="2"/>
              </a:cxn>
              <a:cxn ang="0">
                <a:pos x="65" y="5"/>
              </a:cxn>
              <a:cxn ang="0">
                <a:pos x="54" y="9"/>
              </a:cxn>
              <a:cxn ang="0">
                <a:pos x="43" y="16"/>
              </a:cxn>
              <a:cxn ang="0">
                <a:pos x="35" y="22"/>
              </a:cxn>
              <a:cxn ang="0">
                <a:pos x="30" y="30"/>
              </a:cxn>
              <a:cxn ang="0">
                <a:pos x="24" y="38"/>
              </a:cxn>
              <a:cxn ang="0">
                <a:pos x="21" y="49"/>
              </a:cxn>
              <a:cxn ang="0">
                <a:pos x="17" y="59"/>
              </a:cxn>
              <a:cxn ang="0">
                <a:pos x="13" y="71"/>
              </a:cxn>
              <a:cxn ang="0">
                <a:pos x="11" y="82"/>
              </a:cxn>
              <a:cxn ang="0">
                <a:pos x="10" y="94"/>
              </a:cxn>
              <a:cxn ang="0">
                <a:pos x="8" y="107"/>
              </a:cxn>
              <a:cxn ang="0">
                <a:pos x="8" y="122"/>
              </a:cxn>
              <a:cxn ang="0">
                <a:pos x="8" y="135"/>
              </a:cxn>
              <a:cxn ang="0">
                <a:pos x="8" y="150"/>
              </a:cxn>
              <a:cxn ang="0">
                <a:pos x="8" y="165"/>
              </a:cxn>
              <a:cxn ang="0">
                <a:pos x="8" y="179"/>
              </a:cxn>
              <a:cxn ang="0">
                <a:pos x="8" y="194"/>
              </a:cxn>
              <a:cxn ang="0">
                <a:pos x="10" y="209"/>
              </a:cxn>
              <a:cxn ang="0">
                <a:pos x="10" y="223"/>
              </a:cxn>
              <a:cxn ang="0">
                <a:pos x="11" y="238"/>
              </a:cxn>
              <a:cxn ang="0">
                <a:pos x="11" y="253"/>
              </a:cxn>
              <a:cxn ang="0">
                <a:pos x="13" y="266"/>
              </a:cxn>
              <a:cxn ang="0">
                <a:pos x="13" y="279"/>
              </a:cxn>
              <a:cxn ang="0">
                <a:pos x="15" y="292"/>
              </a:cxn>
              <a:cxn ang="0">
                <a:pos x="15" y="306"/>
              </a:cxn>
              <a:cxn ang="0">
                <a:pos x="15" y="317"/>
              </a:cxn>
              <a:cxn ang="0">
                <a:pos x="13" y="328"/>
              </a:cxn>
              <a:cxn ang="0">
                <a:pos x="13" y="338"/>
              </a:cxn>
              <a:cxn ang="0">
                <a:pos x="11" y="347"/>
              </a:cxn>
              <a:cxn ang="0">
                <a:pos x="10" y="356"/>
              </a:cxn>
              <a:cxn ang="0">
                <a:pos x="8" y="363"/>
              </a:cxn>
              <a:cxn ang="0">
                <a:pos x="4" y="369"/>
              </a:cxn>
              <a:cxn ang="0">
                <a:pos x="0" y="375"/>
              </a:cxn>
            </a:cxnLst>
            <a:rect l="0" t="0" r="r" b="b"/>
            <a:pathLst>
              <a:path w="604" h="375">
                <a:moveTo>
                  <a:pt x="604" y="22"/>
                </a:moveTo>
                <a:lnTo>
                  <a:pt x="593" y="37"/>
                </a:lnTo>
                <a:lnTo>
                  <a:pt x="580" y="47"/>
                </a:lnTo>
                <a:lnTo>
                  <a:pt x="567" y="57"/>
                </a:lnTo>
                <a:lnTo>
                  <a:pt x="553" y="63"/>
                </a:lnTo>
                <a:lnTo>
                  <a:pt x="536" y="69"/>
                </a:lnTo>
                <a:lnTo>
                  <a:pt x="520" y="72"/>
                </a:lnTo>
                <a:lnTo>
                  <a:pt x="501" y="75"/>
                </a:lnTo>
                <a:lnTo>
                  <a:pt x="483" y="75"/>
                </a:lnTo>
                <a:lnTo>
                  <a:pt x="462" y="74"/>
                </a:lnTo>
                <a:lnTo>
                  <a:pt x="442" y="72"/>
                </a:lnTo>
                <a:lnTo>
                  <a:pt x="422" y="69"/>
                </a:lnTo>
                <a:lnTo>
                  <a:pt x="400" y="65"/>
                </a:lnTo>
                <a:lnTo>
                  <a:pt x="378" y="60"/>
                </a:lnTo>
                <a:lnTo>
                  <a:pt x="356" y="56"/>
                </a:lnTo>
                <a:lnTo>
                  <a:pt x="334" y="50"/>
                </a:lnTo>
                <a:lnTo>
                  <a:pt x="312" y="44"/>
                </a:lnTo>
                <a:lnTo>
                  <a:pt x="289" y="38"/>
                </a:lnTo>
                <a:lnTo>
                  <a:pt x="267" y="33"/>
                </a:lnTo>
                <a:lnTo>
                  <a:pt x="245" y="27"/>
                </a:lnTo>
                <a:lnTo>
                  <a:pt x="225" y="21"/>
                </a:lnTo>
                <a:lnTo>
                  <a:pt x="203" y="15"/>
                </a:lnTo>
                <a:lnTo>
                  <a:pt x="183" y="10"/>
                </a:lnTo>
                <a:lnTo>
                  <a:pt x="164" y="6"/>
                </a:lnTo>
                <a:lnTo>
                  <a:pt x="144" y="3"/>
                </a:lnTo>
                <a:lnTo>
                  <a:pt x="127" y="2"/>
                </a:lnTo>
                <a:lnTo>
                  <a:pt x="109" y="0"/>
                </a:lnTo>
                <a:lnTo>
                  <a:pt x="94" y="0"/>
                </a:lnTo>
                <a:lnTo>
                  <a:pt x="80" y="2"/>
                </a:lnTo>
                <a:lnTo>
                  <a:pt x="65" y="5"/>
                </a:lnTo>
                <a:lnTo>
                  <a:pt x="54" y="9"/>
                </a:lnTo>
                <a:lnTo>
                  <a:pt x="43" y="16"/>
                </a:lnTo>
                <a:lnTo>
                  <a:pt x="35" y="22"/>
                </a:lnTo>
                <a:lnTo>
                  <a:pt x="30" y="30"/>
                </a:lnTo>
                <a:lnTo>
                  <a:pt x="24" y="38"/>
                </a:lnTo>
                <a:lnTo>
                  <a:pt x="21" y="49"/>
                </a:lnTo>
                <a:lnTo>
                  <a:pt x="17" y="59"/>
                </a:lnTo>
                <a:lnTo>
                  <a:pt x="13" y="71"/>
                </a:lnTo>
                <a:lnTo>
                  <a:pt x="11" y="82"/>
                </a:lnTo>
                <a:lnTo>
                  <a:pt x="10" y="94"/>
                </a:lnTo>
                <a:lnTo>
                  <a:pt x="8" y="107"/>
                </a:lnTo>
                <a:lnTo>
                  <a:pt x="8" y="122"/>
                </a:lnTo>
                <a:lnTo>
                  <a:pt x="8" y="135"/>
                </a:lnTo>
                <a:lnTo>
                  <a:pt x="8" y="150"/>
                </a:lnTo>
                <a:lnTo>
                  <a:pt x="8" y="165"/>
                </a:lnTo>
                <a:lnTo>
                  <a:pt x="8" y="179"/>
                </a:lnTo>
                <a:lnTo>
                  <a:pt x="8" y="194"/>
                </a:lnTo>
                <a:lnTo>
                  <a:pt x="10" y="209"/>
                </a:lnTo>
                <a:lnTo>
                  <a:pt x="10" y="223"/>
                </a:lnTo>
                <a:lnTo>
                  <a:pt x="11" y="238"/>
                </a:lnTo>
                <a:lnTo>
                  <a:pt x="11" y="253"/>
                </a:lnTo>
                <a:lnTo>
                  <a:pt x="13" y="266"/>
                </a:lnTo>
                <a:lnTo>
                  <a:pt x="13" y="279"/>
                </a:lnTo>
                <a:lnTo>
                  <a:pt x="15" y="292"/>
                </a:lnTo>
                <a:lnTo>
                  <a:pt x="15" y="306"/>
                </a:lnTo>
                <a:lnTo>
                  <a:pt x="15" y="317"/>
                </a:lnTo>
                <a:lnTo>
                  <a:pt x="13" y="328"/>
                </a:lnTo>
                <a:lnTo>
                  <a:pt x="13" y="338"/>
                </a:lnTo>
                <a:lnTo>
                  <a:pt x="11" y="347"/>
                </a:lnTo>
                <a:lnTo>
                  <a:pt x="10" y="356"/>
                </a:lnTo>
                <a:lnTo>
                  <a:pt x="8" y="363"/>
                </a:lnTo>
                <a:lnTo>
                  <a:pt x="4" y="369"/>
                </a:lnTo>
                <a:lnTo>
                  <a:pt x="0" y="375"/>
                </a:lnTo>
              </a:path>
            </a:pathLst>
          </a:custGeom>
          <a:noFill/>
          <a:ln w="17526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9" name="Freeform 31"/>
          <p:cNvSpPr>
            <a:spLocks/>
          </p:cNvSpPr>
          <p:nvPr/>
        </p:nvSpPr>
        <p:spPr bwMode="auto">
          <a:xfrm>
            <a:off x="5791200" y="4572000"/>
            <a:ext cx="115888" cy="95250"/>
          </a:xfrm>
          <a:custGeom>
            <a:avLst/>
            <a:gdLst/>
            <a:ahLst/>
            <a:cxnLst>
              <a:cxn ang="0">
                <a:pos x="59" y="7"/>
              </a:cxn>
              <a:cxn ang="0">
                <a:pos x="46" y="1"/>
              </a:cxn>
              <a:cxn ang="0">
                <a:pos x="33" y="0"/>
              </a:cxn>
              <a:cxn ang="0">
                <a:pos x="18" y="4"/>
              </a:cxn>
              <a:cxn ang="0">
                <a:pos x="7" y="12"/>
              </a:cxn>
              <a:cxn ang="0">
                <a:pos x="0" y="22"/>
              </a:cxn>
              <a:cxn ang="0">
                <a:pos x="0" y="34"/>
              </a:cxn>
              <a:cxn ang="0">
                <a:pos x="3" y="44"/>
              </a:cxn>
              <a:cxn ang="0">
                <a:pos x="13" y="53"/>
              </a:cxn>
              <a:cxn ang="0">
                <a:pos x="25" y="59"/>
              </a:cxn>
              <a:cxn ang="0">
                <a:pos x="40" y="60"/>
              </a:cxn>
              <a:cxn ang="0">
                <a:pos x="53" y="56"/>
              </a:cxn>
              <a:cxn ang="0">
                <a:pos x="66" y="48"/>
              </a:cxn>
              <a:cxn ang="0">
                <a:pos x="71" y="38"/>
              </a:cxn>
              <a:cxn ang="0">
                <a:pos x="73" y="26"/>
              </a:cxn>
              <a:cxn ang="0">
                <a:pos x="70" y="16"/>
              </a:cxn>
              <a:cxn ang="0">
                <a:pos x="59" y="7"/>
              </a:cxn>
            </a:cxnLst>
            <a:rect l="0" t="0" r="r" b="b"/>
            <a:pathLst>
              <a:path w="73" h="60">
                <a:moveTo>
                  <a:pt x="59" y="7"/>
                </a:moveTo>
                <a:lnTo>
                  <a:pt x="46" y="1"/>
                </a:lnTo>
                <a:lnTo>
                  <a:pt x="33" y="0"/>
                </a:lnTo>
                <a:lnTo>
                  <a:pt x="18" y="4"/>
                </a:lnTo>
                <a:lnTo>
                  <a:pt x="7" y="12"/>
                </a:lnTo>
                <a:lnTo>
                  <a:pt x="0" y="22"/>
                </a:lnTo>
                <a:lnTo>
                  <a:pt x="0" y="34"/>
                </a:lnTo>
                <a:lnTo>
                  <a:pt x="3" y="44"/>
                </a:lnTo>
                <a:lnTo>
                  <a:pt x="13" y="53"/>
                </a:lnTo>
                <a:lnTo>
                  <a:pt x="25" y="59"/>
                </a:lnTo>
                <a:lnTo>
                  <a:pt x="40" y="60"/>
                </a:lnTo>
                <a:lnTo>
                  <a:pt x="53" y="56"/>
                </a:lnTo>
                <a:lnTo>
                  <a:pt x="66" y="48"/>
                </a:lnTo>
                <a:lnTo>
                  <a:pt x="71" y="38"/>
                </a:lnTo>
                <a:lnTo>
                  <a:pt x="73" y="26"/>
                </a:lnTo>
                <a:lnTo>
                  <a:pt x="70" y="16"/>
                </a:lnTo>
                <a:lnTo>
                  <a:pt x="59" y="7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r>
              <a:rPr lang="en-US" sz="2800" i="1">
                <a:latin typeface="Arial Narrow" pitchFamily="34" charset="0"/>
              </a:rPr>
              <a:t>Event </a:t>
            </a:r>
            <a:r>
              <a:rPr lang="en-US" sz="2800">
                <a:latin typeface="Arial Narrow" pitchFamily="34" charset="0"/>
              </a:rPr>
              <a:t>dapat dikategorikan ke dalam </a:t>
            </a:r>
            <a:r>
              <a:rPr lang="en-US" sz="2800" i="1">
                <a:latin typeface="Arial Narrow" pitchFamily="34" charset="0"/>
              </a:rPr>
              <a:t>internal </a:t>
            </a:r>
            <a:r>
              <a:rPr lang="en-US" sz="2800">
                <a:latin typeface="Arial Narrow" pitchFamily="34" charset="0"/>
              </a:rPr>
              <a:t>atau </a:t>
            </a:r>
            <a:r>
              <a:rPr lang="en-US" sz="2800" i="1">
                <a:latin typeface="Arial Narrow" pitchFamily="34" charset="0"/>
              </a:rPr>
              <a:t>external </a:t>
            </a:r>
            <a:r>
              <a:rPr lang="en-US" sz="2800">
                <a:latin typeface="Arial Narrow" pitchFamily="34" charset="0"/>
              </a:rPr>
              <a:t>event</a:t>
            </a:r>
          </a:p>
          <a:p>
            <a:r>
              <a:rPr lang="en-US" sz="2800">
                <a:latin typeface="Arial Narrow" pitchFamily="34" charset="0"/>
              </a:rPr>
              <a:t>Internal event berasal dari dan menuju ke objek pada sistem aplikasi</a:t>
            </a:r>
          </a:p>
          <a:p>
            <a:r>
              <a:rPr lang="en-US" sz="2800">
                <a:latin typeface="Arial Narrow" pitchFamily="34" charset="0"/>
              </a:rPr>
              <a:t>External event adalah event yang berasal dari aktor ke sistem atau sebaliknya</a:t>
            </a:r>
          </a:p>
          <a:p>
            <a:endParaRPr lang="en-US" sz="2800">
              <a:latin typeface="Arial Narrow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600" i="1">
                <a:latin typeface="Arial Narrow" pitchFamily="34" charset="0"/>
              </a:rPr>
              <a:t>Event</a:t>
            </a: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7483475" y="3873500"/>
            <a:ext cx="427038" cy="3254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7696200" y="4206875"/>
            <a:ext cx="0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7391400" y="439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7391400" y="4719638"/>
            <a:ext cx="30480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7696200" y="4719638"/>
            <a:ext cx="244475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2971800" y="5321300"/>
            <a:ext cx="3352800" cy="12319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0099CC"/>
                </a:solidFill>
                <a:latin typeface="Times New Roman" pitchFamily="18" charset="0"/>
              </a:rPr>
              <a:t>System</a:t>
            </a:r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1235075" y="3797300"/>
            <a:ext cx="427038" cy="325438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1447800" y="4130675"/>
            <a:ext cx="0" cy="512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143000" y="431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1143000" y="4643438"/>
            <a:ext cx="30480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1447800" y="4643438"/>
            <a:ext cx="244475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AutoShape 29"/>
          <p:cNvSpPr>
            <a:spLocks noChangeArrowheads="1"/>
          </p:cNvSpPr>
          <p:nvPr/>
        </p:nvSpPr>
        <p:spPr bwMode="auto">
          <a:xfrm rot="1471178">
            <a:off x="1727200" y="4764088"/>
            <a:ext cx="1905000" cy="596900"/>
          </a:xfrm>
          <a:prstGeom prst="notchedRightArrow">
            <a:avLst>
              <a:gd name="adj1" fmla="val 50000"/>
              <a:gd name="adj2" fmla="val 7978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rgbClr val="D60093"/>
                </a:solidFill>
                <a:latin typeface="Tahoma" pitchFamily="34" charset="0"/>
              </a:rPr>
              <a:t>Event</a:t>
            </a:r>
          </a:p>
        </p:txBody>
      </p:sp>
      <p:sp>
        <p:nvSpPr>
          <p:cNvPr id="8222" name="AutoShape 30"/>
          <p:cNvSpPr>
            <a:spLocks noChangeArrowheads="1"/>
          </p:cNvSpPr>
          <p:nvPr/>
        </p:nvSpPr>
        <p:spPr bwMode="auto">
          <a:xfrm rot="8271318" flipV="1">
            <a:off x="5791200" y="5021263"/>
            <a:ext cx="1905000" cy="600075"/>
          </a:xfrm>
          <a:prstGeom prst="notchedRightArrow">
            <a:avLst>
              <a:gd name="adj1" fmla="val 50000"/>
              <a:gd name="adj2" fmla="val 79365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rgbClr val="D60093"/>
                </a:solidFill>
                <a:latin typeface="Tahoma" pitchFamily="34" charset="0"/>
              </a:rPr>
              <a:t>Event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Sinyal (</a:t>
            </a:r>
            <a:r>
              <a:rPr lang="en-US" i="1"/>
              <a:t>Signals</a:t>
            </a:r>
            <a:r>
              <a:rPr lang="en-US"/>
              <a:t>)</a:t>
            </a:r>
          </a:p>
          <a:p>
            <a:pPr marL="609600" indent="-609600">
              <a:buFontTx/>
              <a:buAutoNum type="arabicPeriod" startAt="2"/>
            </a:pPr>
            <a:r>
              <a:rPr lang="en-US" i="1"/>
              <a:t>Calls</a:t>
            </a:r>
          </a:p>
          <a:p>
            <a:pPr marL="609600" indent="-609600">
              <a:buFontTx/>
              <a:buAutoNum type="arabicPeriod" startAt="3"/>
            </a:pPr>
            <a:r>
              <a:rPr lang="en-US" i="1"/>
              <a:t>Passing of Time (Time event)</a:t>
            </a:r>
          </a:p>
          <a:p>
            <a:pPr marL="609600" indent="-609600">
              <a:buFontTx/>
              <a:buAutoNum type="arabicPeriod" startAt="4"/>
            </a:pPr>
            <a:r>
              <a:rPr lang="en-US" i="1"/>
              <a:t>Change in State (change vent)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4 Jenis Event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74650" y="830263"/>
            <a:ext cx="8229600" cy="42672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 Narrow" pitchFamily="34" charset="0"/>
              </a:rPr>
              <a:t>Sinyal – event yang merepresentasikan spesifikasi dari stimulus asinkron yang dikomunikasikan antar objek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Narrow" pitchFamily="34" charset="0"/>
              </a:rPr>
              <a:t>Dimodelkan sebagai sebuah kelas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 Narrow" pitchFamily="34" charset="0"/>
              </a:rPr>
              <a:t>Dikirimkan secara asinkron oleh sebuah objek, dan ditangkap oleh objek lain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 Narrow" pitchFamily="34" charset="0"/>
              </a:rPr>
              <a:t>Dikirimkan sebagai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 Narrow" pitchFamily="34" charset="0"/>
              </a:rPr>
              <a:t>	Aksi dari trasisi state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 Narrow" pitchFamily="34" charset="0"/>
              </a:rPr>
              <a:t> 	Message pada interaksi objek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 Narrow" pitchFamily="34" charset="0"/>
              </a:rPr>
              <a:t>Pemodelan UML 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 Narrow" pitchFamily="34" charset="0"/>
              </a:rPr>
              <a:t>	Dependesi menunjukkan sinyal yang dikirim dari sebuah kelas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latin typeface="Arial Narrow" pitchFamily="34" charset="0"/>
              </a:rPr>
              <a:t>	Ditandai dengan stereotype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600">
                <a:latin typeface="Arial Narrow" pitchFamily="34" charset="0"/>
              </a:rPr>
              <a:t>Sinyal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143000" y="4887913"/>
            <a:ext cx="7483475" cy="1376362"/>
            <a:chOff x="720" y="3079"/>
            <a:chExt cx="4714" cy="867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4360" y="3592"/>
              <a:ext cx="1074" cy="251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4383" y="3615"/>
              <a:ext cx="309" cy="1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4391" y="3621"/>
              <a:ext cx="4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moveTo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4360" y="3294"/>
              <a:ext cx="1074" cy="29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4383" y="3317"/>
              <a:ext cx="29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4391" y="3323"/>
              <a:ext cx="43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position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4391" y="3420"/>
              <a:ext cx="41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velocity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360" y="3111"/>
              <a:ext cx="1074" cy="183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391" y="3111"/>
              <a:ext cx="8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MovementAgent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2094" y="3389"/>
              <a:ext cx="699" cy="277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213" y="3428"/>
              <a:ext cx="58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&lt;&lt;signal&gt;&gt;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221" y="3526"/>
              <a:ext cx="47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Collision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2094" y="3666"/>
              <a:ext cx="699" cy="256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2134" y="3705"/>
              <a:ext cx="60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force : float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H="1">
              <a:off x="4341" y="3660"/>
              <a:ext cx="19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 flipH="1">
              <a:off x="2793" y="3655"/>
              <a:ext cx="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3159" y="3473"/>
              <a:ext cx="583" cy="13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3172" y="3460"/>
              <a:ext cx="5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99CC"/>
                  </a:solidFill>
                </a:rPr>
                <a:t>&lt;&lt;send&gt;&gt;</a:t>
              </a:r>
              <a:endParaRPr lang="en-US" sz="1400" b="1">
                <a:solidFill>
                  <a:srgbClr val="0099CC"/>
                </a:solidFill>
                <a:latin typeface="Tahoma" pitchFamily="34" charset="0"/>
              </a:endParaRP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2893" y="3792"/>
              <a:ext cx="107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rgbClr val="FF00FF"/>
                  </a:solidFill>
                </a:rPr>
                <a:t>send dependency</a:t>
              </a:r>
              <a:endParaRPr lang="en-US" sz="1600" b="1" i="1">
                <a:solidFill>
                  <a:srgbClr val="FF00FF"/>
                </a:solidFill>
                <a:latin typeface="Tahoma" pitchFamily="34" charset="0"/>
              </a:endParaRPr>
            </a:p>
          </p:txBody>
        </p: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>
              <a:off x="720" y="3567"/>
              <a:ext cx="111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rgbClr val="FF00FF"/>
                  </a:solidFill>
                </a:rPr>
                <a:t>Signal parameters</a:t>
              </a:r>
              <a:endParaRPr lang="en-US" sz="1600" b="1" i="1">
                <a:solidFill>
                  <a:srgbClr val="FF00FF"/>
                </a:solidFill>
                <a:latin typeface="Tahoma" pitchFamily="34" charset="0"/>
              </a:endParaRP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2306" y="3079"/>
              <a:ext cx="37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rgbClr val="FF00FF"/>
                  </a:solidFill>
                </a:rPr>
                <a:t>signal</a:t>
              </a:r>
              <a:endParaRPr lang="en-US" sz="1600" b="1" i="1">
                <a:solidFill>
                  <a:srgbClr val="FF00FF"/>
                </a:solidFill>
                <a:latin typeface="Tahoma" pitchFamily="34" charset="0"/>
              </a:endParaRPr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auto">
            <a:xfrm>
              <a:off x="2116" y="3139"/>
              <a:ext cx="137" cy="349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09" y="6"/>
                </a:cxn>
                <a:cxn ang="0">
                  <a:pos x="86" y="17"/>
                </a:cxn>
                <a:cxn ang="0">
                  <a:pos x="65" y="30"/>
                </a:cxn>
                <a:cxn ang="0">
                  <a:pos x="47" y="47"/>
                </a:cxn>
                <a:cxn ang="0">
                  <a:pos x="32" y="67"/>
                </a:cxn>
                <a:cxn ang="0">
                  <a:pos x="21" y="89"/>
                </a:cxn>
                <a:cxn ang="0">
                  <a:pos x="12" y="112"/>
                </a:cxn>
                <a:cxn ang="0">
                  <a:pos x="6" y="137"/>
                </a:cxn>
                <a:cxn ang="0">
                  <a:pos x="2" y="161"/>
                </a:cxn>
                <a:cxn ang="0">
                  <a:pos x="0" y="187"/>
                </a:cxn>
                <a:cxn ang="0">
                  <a:pos x="0" y="212"/>
                </a:cxn>
                <a:cxn ang="0">
                  <a:pos x="1" y="237"/>
                </a:cxn>
                <a:cxn ang="0">
                  <a:pos x="4" y="260"/>
                </a:cxn>
                <a:cxn ang="0">
                  <a:pos x="9" y="281"/>
                </a:cxn>
                <a:cxn ang="0">
                  <a:pos x="15" y="300"/>
                </a:cxn>
                <a:cxn ang="0">
                  <a:pos x="23" y="317"/>
                </a:cxn>
                <a:cxn ang="0">
                  <a:pos x="30" y="331"/>
                </a:cxn>
                <a:cxn ang="0">
                  <a:pos x="40" y="342"/>
                </a:cxn>
                <a:cxn ang="0">
                  <a:pos x="50" y="348"/>
                </a:cxn>
                <a:cxn ang="0">
                  <a:pos x="59" y="349"/>
                </a:cxn>
                <a:cxn ang="0">
                  <a:pos x="69" y="347"/>
                </a:cxn>
                <a:cxn ang="0">
                  <a:pos x="80" y="338"/>
                </a:cxn>
              </a:cxnLst>
              <a:rect l="0" t="0" r="r" b="b"/>
              <a:pathLst>
                <a:path w="137" h="349">
                  <a:moveTo>
                    <a:pt x="137" y="0"/>
                  </a:moveTo>
                  <a:lnTo>
                    <a:pt x="109" y="6"/>
                  </a:lnTo>
                  <a:lnTo>
                    <a:pt x="86" y="17"/>
                  </a:lnTo>
                  <a:lnTo>
                    <a:pt x="65" y="30"/>
                  </a:lnTo>
                  <a:lnTo>
                    <a:pt x="47" y="47"/>
                  </a:lnTo>
                  <a:lnTo>
                    <a:pt x="32" y="67"/>
                  </a:lnTo>
                  <a:lnTo>
                    <a:pt x="21" y="89"/>
                  </a:lnTo>
                  <a:lnTo>
                    <a:pt x="12" y="112"/>
                  </a:lnTo>
                  <a:lnTo>
                    <a:pt x="6" y="137"/>
                  </a:lnTo>
                  <a:lnTo>
                    <a:pt x="2" y="161"/>
                  </a:lnTo>
                  <a:lnTo>
                    <a:pt x="0" y="187"/>
                  </a:lnTo>
                  <a:lnTo>
                    <a:pt x="0" y="212"/>
                  </a:lnTo>
                  <a:lnTo>
                    <a:pt x="1" y="237"/>
                  </a:lnTo>
                  <a:lnTo>
                    <a:pt x="4" y="260"/>
                  </a:lnTo>
                  <a:lnTo>
                    <a:pt x="9" y="281"/>
                  </a:lnTo>
                  <a:lnTo>
                    <a:pt x="15" y="300"/>
                  </a:lnTo>
                  <a:lnTo>
                    <a:pt x="23" y="317"/>
                  </a:lnTo>
                  <a:lnTo>
                    <a:pt x="30" y="331"/>
                  </a:lnTo>
                  <a:lnTo>
                    <a:pt x="40" y="342"/>
                  </a:lnTo>
                  <a:lnTo>
                    <a:pt x="50" y="348"/>
                  </a:lnTo>
                  <a:lnTo>
                    <a:pt x="59" y="349"/>
                  </a:lnTo>
                  <a:lnTo>
                    <a:pt x="69" y="347"/>
                  </a:lnTo>
                  <a:lnTo>
                    <a:pt x="80" y="338"/>
                  </a:lnTo>
                </a:path>
              </a:pathLst>
            </a:custGeom>
            <a:noFill/>
            <a:ln w="11176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auto">
            <a:xfrm>
              <a:off x="2172" y="3453"/>
              <a:ext cx="49" cy="49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16" y="47"/>
                </a:cxn>
                <a:cxn ang="0">
                  <a:pos x="25" y="49"/>
                </a:cxn>
                <a:cxn ang="0">
                  <a:pos x="34" y="46"/>
                </a:cxn>
                <a:cxn ang="0">
                  <a:pos x="42" y="41"/>
                </a:cxn>
                <a:cxn ang="0">
                  <a:pos x="47" y="33"/>
                </a:cxn>
                <a:cxn ang="0">
                  <a:pos x="49" y="23"/>
                </a:cxn>
                <a:cxn ang="0">
                  <a:pos x="46" y="13"/>
                </a:cxn>
                <a:cxn ang="0">
                  <a:pos x="41" y="6"/>
                </a:cxn>
                <a:cxn ang="0">
                  <a:pos x="33" y="1"/>
                </a:cxn>
                <a:cxn ang="0">
                  <a:pos x="23" y="0"/>
                </a:cxn>
                <a:cxn ang="0">
                  <a:pos x="13" y="1"/>
                </a:cxn>
                <a:cxn ang="0">
                  <a:pos x="6" y="7"/>
                </a:cxn>
                <a:cxn ang="0">
                  <a:pos x="1" y="16"/>
                </a:cxn>
                <a:cxn ang="0">
                  <a:pos x="0" y="25"/>
                </a:cxn>
                <a:cxn ang="0">
                  <a:pos x="2" y="34"/>
                </a:cxn>
                <a:cxn ang="0">
                  <a:pos x="7" y="42"/>
                </a:cxn>
              </a:cxnLst>
              <a:rect l="0" t="0" r="r" b="b"/>
              <a:pathLst>
                <a:path w="49" h="49">
                  <a:moveTo>
                    <a:pt x="7" y="42"/>
                  </a:moveTo>
                  <a:lnTo>
                    <a:pt x="16" y="47"/>
                  </a:lnTo>
                  <a:lnTo>
                    <a:pt x="25" y="49"/>
                  </a:lnTo>
                  <a:lnTo>
                    <a:pt x="34" y="46"/>
                  </a:lnTo>
                  <a:lnTo>
                    <a:pt x="42" y="41"/>
                  </a:lnTo>
                  <a:lnTo>
                    <a:pt x="47" y="33"/>
                  </a:lnTo>
                  <a:lnTo>
                    <a:pt x="49" y="23"/>
                  </a:lnTo>
                  <a:lnTo>
                    <a:pt x="46" y="13"/>
                  </a:lnTo>
                  <a:lnTo>
                    <a:pt x="41" y="6"/>
                  </a:lnTo>
                  <a:lnTo>
                    <a:pt x="33" y="1"/>
                  </a:lnTo>
                  <a:lnTo>
                    <a:pt x="23" y="0"/>
                  </a:lnTo>
                  <a:lnTo>
                    <a:pt x="13" y="1"/>
                  </a:lnTo>
                  <a:lnTo>
                    <a:pt x="6" y="7"/>
                  </a:lnTo>
                  <a:lnTo>
                    <a:pt x="1" y="16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auto">
            <a:xfrm>
              <a:off x="1434" y="3775"/>
              <a:ext cx="779" cy="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23"/>
                </a:cxn>
                <a:cxn ang="0">
                  <a:pos x="86" y="44"/>
                </a:cxn>
                <a:cxn ang="0">
                  <a:pos x="131" y="60"/>
                </a:cxn>
                <a:cxn ang="0">
                  <a:pos x="177" y="73"/>
                </a:cxn>
                <a:cxn ang="0">
                  <a:pos x="226" y="82"/>
                </a:cxn>
                <a:cxn ang="0">
                  <a:pos x="275" y="89"/>
                </a:cxn>
                <a:cxn ang="0">
                  <a:pos x="324" y="93"/>
                </a:cxn>
                <a:cxn ang="0">
                  <a:pos x="373" y="94"/>
                </a:cxn>
                <a:cxn ang="0">
                  <a:pos x="421" y="94"/>
                </a:cxn>
                <a:cxn ang="0">
                  <a:pos x="470" y="93"/>
                </a:cxn>
                <a:cxn ang="0">
                  <a:pos x="517" y="89"/>
                </a:cxn>
                <a:cxn ang="0">
                  <a:pos x="562" y="84"/>
                </a:cxn>
                <a:cxn ang="0">
                  <a:pos x="606" y="80"/>
                </a:cxn>
                <a:cxn ang="0">
                  <a:pos x="646" y="73"/>
                </a:cxn>
                <a:cxn ang="0">
                  <a:pos x="684" y="67"/>
                </a:cxn>
                <a:cxn ang="0">
                  <a:pos x="719" y="61"/>
                </a:cxn>
                <a:cxn ang="0">
                  <a:pos x="751" y="56"/>
                </a:cxn>
                <a:cxn ang="0">
                  <a:pos x="779" y="51"/>
                </a:cxn>
              </a:cxnLst>
              <a:rect l="0" t="0" r="r" b="b"/>
              <a:pathLst>
                <a:path w="779" h="94">
                  <a:moveTo>
                    <a:pt x="0" y="0"/>
                  </a:moveTo>
                  <a:lnTo>
                    <a:pt x="42" y="23"/>
                  </a:lnTo>
                  <a:lnTo>
                    <a:pt x="86" y="44"/>
                  </a:lnTo>
                  <a:lnTo>
                    <a:pt x="131" y="60"/>
                  </a:lnTo>
                  <a:lnTo>
                    <a:pt x="177" y="73"/>
                  </a:lnTo>
                  <a:lnTo>
                    <a:pt x="226" y="82"/>
                  </a:lnTo>
                  <a:lnTo>
                    <a:pt x="275" y="89"/>
                  </a:lnTo>
                  <a:lnTo>
                    <a:pt x="324" y="93"/>
                  </a:lnTo>
                  <a:lnTo>
                    <a:pt x="373" y="94"/>
                  </a:lnTo>
                  <a:lnTo>
                    <a:pt x="421" y="94"/>
                  </a:lnTo>
                  <a:lnTo>
                    <a:pt x="470" y="93"/>
                  </a:lnTo>
                  <a:lnTo>
                    <a:pt x="517" y="89"/>
                  </a:lnTo>
                  <a:lnTo>
                    <a:pt x="562" y="84"/>
                  </a:lnTo>
                  <a:lnTo>
                    <a:pt x="606" y="80"/>
                  </a:lnTo>
                  <a:lnTo>
                    <a:pt x="646" y="73"/>
                  </a:lnTo>
                  <a:lnTo>
                    <a:pt x="684" y="67"/>
                  </a:lnTo>
                  <a:lnTo>
                    <a:pt x="719" y="61"/>
                  </a:lnTo>
                  <a:lnTo>
                    <a:pt x="751" y="56"/>
                  </a:lnTo>
                  <a:lnTo>
                    <a:pt x="779" y="51"/>
                  </a:lnTo>
                </a:path>
              </a:pathLst>
            </a:custGeom>
            <a:noFill/>
            <a:ln w="11176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Freeform 28"/>
            <p:cNvSpPr>
              <a:spLocks/>
            </p:cNvSpPr>
            <p:nvPr/>
          </p:nvSpPr>
          <p:spPr bwMode="auto">
            <a:xfrm>
              <a:off x="2189" y="3802"/>
              <a:ext cx="49" cy="4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" y="38"/>
                </a:cxn>
                <a:cxn ang="0">
                  <a:pos x="10" y="44"/>
                </a:cxn>
                <a:cxn ang="0">
                  <a:pos x="18" y="49"/>
                </a:cxn>
                <a:cxn ang="0">
                  <a:pos x="28" y="49"/>
                </a:cxn>
                <a:cxn ang="0">
                  <a:pos x="38" y="45"/>
                </a:cxn>
                <a:cxn ang="0">
                  <a:pos x="44" y="39"/>
                </a:cxn>
                <a:cxn ang="0">
                  <a:pos x="49" y="29"/>
                </a:cxn>
                <a:cxn ang="0">
                  <a:pos x="49" y="20"/>
                </a:cxn>
                <a:cxn ang="0">
                  <a:pos x="45" y="11"/>
                </a:cxn>
                <a:cxn ang="0">
                  <a:pos x="39" y="4"/>
                </a:cxn>
                <a:cxn ang="0">
                  <a:pos x="29" y="0"/>
                </a:cxn>
                <a:cxn ang="0">
                  <a:pos x="21" y="0"/>
                </a:cxn>
                <a:cxn ang="0">
                  <a:pos x="11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8"/>
                </a:cxn>
              </a:cxnLst>
              <a:rect l="0" t="0" r="r" b="b"/>
              <a:pathLst>
                <a:path w="49" h="49">
                  <a:moveTo>
                    <a:pt x="0" y="28"/>
                  </a:moveTo>
                  <a:lnTo>
                    <a:pt x="3" y="38"/>
                  </a:lnTo>
                  <a:lnTo>
                    <a:pt x="10" y="44"/>
                  </a:lnTo>
                  <a:lnTo>
                    <a:pt x="18" y="49"/>
                  </a:lnTo>
                  <a:lnTo>
                    <a:pt x="28" y="49"/>
                  </a:lnTo>
                  <a:lnTo>
                    <a:pt x="38" y="45"/>
                  </a:lnTo>
                  <a:lnTo>
                    <a:pt x="44" y="39"/>
                  </a:lnTo>
                  <a:lnTo>
                    <a:pt x="49" y="29"/>
                  </a:lnTo>
                  <a:lnTo>
                    <a:pt x="49" y="20"/>
                  </a:lnTo>
                  <a:lnTo>
                    <a:pt x="45" y="11"/>
                  </a:lnTo>
                  <a:lnTo>
                    <a:pt x="39" y="4"/>
                  </a:lnTo>
                  <a:lnTo>
                    <a:pt x="29" y="0"/>
                  </a:lnTo>
                  <a:lnTo>
                    <a:pt x="21" y="0"/>
                  </a:lnTo>
                  <a:lnTo>
                    <a:pt x="11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Freeform 29"/>
            <p:cNvSpPr>
              <a:spLocks/>
            </p:cNvSpPr>
            <p:nvPr/>
          </p:nvSpPr>
          <p:spPr bwMode="auto">
            <a:xfrm>
              <a:off x="3056" y="3552"/>
              <a:ext cx="250" cy="245"/>
            </a:xfrm>
            <a:custGeom>
              <a:avLst/>
              <a:gdLst/>
              <a:ahLst/>
              <a:cxnLst>
                <a:cxn ang="0">
                  <a:pos x="250" y="245"/>
                </a:cxn>
                <a:cxn ang="0">
                  <a:pos x="238" y="244"/>
                </a:cxn>
                <a:cxn ang="0">
                  <a:pos x="225" y="243"/>
                </a:cxn>
                <a:cxn ang="0">
                  <a:pos x="215" y="240"/>
                </a:cxn>
                <a:cxn ang="0">
                  <a:pos x="205" y="239"/>
                </a:cxn>
                <a:cxn ang="0">
                  <a:pos x="195" y="237"/>
                </a:cxn>
                <a:cxn ang="0">
                  <a:pos x="186" y="235"/>
                </a:cxn>
                <a:cxn ang="0">
                  <a:pos x="179" y="233"/>
                </a:cxn>
                <a:cxn ang="0">
                  <a:pos x="172" y="230"/>
                </a:cxn>
                <a:cxn ang="0">
                  <a:pos x="164" y="228"/>
                </a:cxn>
                <a:cxn ang="0">
                  <a:pos x="157" y="226"/>
                </a:cxn>
                <a:cxn ang="0">
                  <a:pos x="151" y="222"/>
                </a:cxn>
                <a:cxn ang="0">
                  <a:pos x="145" y="218"/>
                </a:cxn>
                <a:cxn ang="0">
                  <a:pos x="139" y="215"/>
                </a:cxn>
                <a:cxn ang="0">
                  <a:pos x="131" y="211"/>
                </a:cxn>
                <a:cxn ang="0">
                  <a:pos x="125" y="205"/>
                </a:cxn>
                <a:cxn ang="0">
                  <a:pos x="118" y="200"/>
                </a:cxn>
                <a:cxn ang="0">
                  <a:pos x="108" y="190"/>
                </a:cxn>
                <a:cxn ang="0">
                  <a:pos x="97" y="179"/>
                </a:cxn>
                <a:cxn ang="0">
                  <a:pos x="85" y="168"/>
                </a:cxn>
                <a:cxn ang="0">
                  <a:pos x="74" y="155"/>
                </a:cxn>
                <a:cxn ang="0">
                  <a:pos x="62" y="141"/>
                </a:cxn>
                <a:cxn ang="0">
                  <a:pos x="51" y="128"/>
                </a:cxn>
                <a:cxn ang="0">
                  <a:pos x="41" y="114"/>
                </a:cxn>
                <a:cxn ang="0">
                  <a:pos x="31" y="100"/>
                </a:cxn>
                <a:cxn ang="0">
                  <a:pos x="22" y="86"/>
                </a:cxn>
                <a:cxn ang="0">
                  <a:pos x="14" y="73"/>
                </a:cxn>
                <a:cxn ang="0">
                  <a:pos x="8" y="59"/>
                </a:cxn>
                <a:cxn ang="0">
                  <a:pos x="3" y="47"/>
                </a:cxn>
                <a:cxn ang="0">
                  <a:pos x="1" y="36"/>
                </a:cxn>
                <a:cxn ang="0">
                  <a:pos x="0" y="27"/>
                </a:cxn>
                <a:cxn ang="0">
                  <a:pos x="1" y="18"/>
                </a:cxn>
                <a:cxn ang="0">
                  <a:pos x="5" y="11"/>
                </a:cxn>
                <a:cxn ang="0">
                  <a:pos x="11" y="5"/>
                </a:cxn>
                <a:cxn ang="0">
                  <a:pos x="20" y="1"/>
                </a:cxn>
                <a:cxn ang="0">
                  <a:pos x="33" y="0"/>
                </a:cxn>
              </a:cxnLst>
              <a:rect l="0" t="0" r="r" b="b"/>
              <a:pathLst>
                <a:path w="250" h="245">
                  <a:moveTo>
                    <a:pt x="250" y="245"/>
                  </a:moveTo>
                  <a:lnTo>
                    <a:pt x="238" y="244"/>
                  </a:lnTo>
                  <a:lnTo>
                    <a:pt x="225" y="243"/>
                  </a:lnTo>
                  <a:lnTo>
                    <a:pt x="215" y="240"/>
                  </a:lnTo>
                  <a:lnTo>
                    <a:pt x="205" y="239"/>
                  </a:lnTo>
                  <a:lnTo>
                    <a:pt x="195" y="237"/>
                  </a:lnTo>
                  <a:lnTo>
                    <a:pt x="186" y="235"/>
                  </a:lnTo>
                  <a:lnTo>
                    <a:pt x="179" y="233"/>
                  </a:lnTo>
                  <a:lnTo>
                    <a:pt x="172" y="230"/>
                  </a:lnTo>
                  <a:lnTo>
                    <a:pt x="164" y="228"/>
                  </a:lnTo>
                  <a:lnTo>
                    <a:pt x="157" y="226"/>
                  </a:lnTo>
                  <a:lnTo>
                    <a:pt x="151" y="222"/>
                  </a:lnTo>
                  <a:lnTo>
                    <a:pt x="145" y="218"/>
                  </a:lnTo>
                  <a:lnTo>
                    <a:pt x="139" y="215"/>
                  </a:lnTo>
                  <a:lnTo>
                    <a:pt x="131" y="211"/>
                  </a:lnTo>
                  <a:lnTo>
                    <a:pt x="125" y="205"/>
                  </a:lnTo>
                  <a:lnTo>
                    <a:pt x="118" y="200"/>
                  </a:lnTo>
                  <a:lnTo>
                    <a:pt x="108" y="190"/>
                  </a:lnTo>
                  <a:lnTo>
                    <a:pt x="97" y="179"/>
                  </a:lnTo>
                  <a:lnTo>
                    <a:pt x="85" y="168"/>
                  </a:lnTo>
                  <a:lnTo>
                    <a:pt x="74" y="155"/>
                  </a:lnTo>
                  <a:lnTo>
                    <a:pt x="62" y="141"/>
                  </a:lnTo>
                  <a:lnTo>
                    <a:pt x="51" y="128"/>
                  </a:lnTo>
                  <a:lnTo>
                    <a:pt x="41" y="114"/>
                  </a:lnTo>
                  <a:lnTo>
                    <a:pt x="31" y="100"/>
                  </a:lnTo>
                  <a:lnTo>
                    <a:pt x="22" y="86"/>
                  </a:lnTo>
                  <a:lnTo>
                    <a:pt x="14" y="73"/>
                  </a:lnTo>
                  <a:lnTo>
                    <a:pt x="8" y="59"/>
                  </a:lnTo>
                  <a:lnTo>
                    <a:pt x="3" y="47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1" y="18"/>
                  </a:lnTo>
                  <a:lnTo>
                    <a:pt x="5" y="11"/>
                  </a:lnTo>
                  <a:lnTo>
                    <a:pt x="11" y="5"/>
                  </a:lnTo>
                  <a:lnTo>
                    <a:pt x="20" y="1"/>
                  </a:lnTo>
                  <a:lnTo>
                    <a:pt x="33" y="0"/>
                  </a:lnTo>
                </a:path>
              </a:pathLst>
            </a:custGeom>
            <a:noFill/>
            <a:ln w="11176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Freeform 30"/>
            <p:cNvSpPr>
              <a:spLocks/>
            </p:cNvSpPr>
            <p:nvPr/>
          </p:nvSpPr>
          <p:spPr bwMode="auto">
            <a:xfrm>
              <a:off x="3056" y="3512"/>
              <a:ext cx="49" cy="49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34"/>
                </a:cxn>
                <a:cxn ang="0">
                  <a:pos x="7" y="43"/>
                </a:cxn>
                <a:cxn ang="0">
                  <a:pos x="16" y="48"/>
                </a:cxn>
                <a:cxn ang="0">
                  <a:pos x="26" y="49"/>
                </a:cxn>
                <a:cxn ang="0">
                  <a:pos x="34" y="47"/>
                </a:cxn>
                <a:cxn ang="0">
                  <a:pos x="43" y="42"/>
                </a:cxn>
                <a:cxn ang="0">
                  <a:pos x="48" y="33"/>
                </a:cxn>
                <a:cxn ang="0">
                  <a:pos x="49" y="23"/>
                </a:cxn>
                <a:cxn ang="0">
                  <a:pos x="48" y="15"/>
                </a:cxn>
                <a:cxn ang="0">
                  <a:pos x="42" y="6"/>
                </a:cxn>
                <a:cxn ang="0">
                  <a:pos x="33" y="1"/>
                </a:cxn>
                <a:cxn ang="0">
                  <a:pos x="25" y="0"/>
                </a:cxn>
                <a:cxn ang="0">
                  <a:pos x="15" y="1"/>
                </a:cxn>
                <a:cxn ang="0">
                  <a:pos x="6" y="8"/>
                </a:cxn>
                <a:cxn ang="0">
                  <a:pos x="1" y="16"/>
                </a:cxn>
                <a:cxn ang="0">
                  <a:pos x="0" y="25"/>
                </a:cxn>
              </a:cxnLst>
              <a:rect l="0" t="0" r="r" b="b"/>
              <a:pathLst>
                <a:path w="49" h="49">
                  <a:moveTo>
                    <a:pt x="0" y="25"/>
                  </a:moveTo>
                  <a:lnTo>
                    <a:pt x="3" y="34"/>
                  </a:lnTo>
                  <a:lnTo>
                    <a:pt x="7" y="43"/>
                  </a:lnTo>
                  <a:lnTo>
                    <a:pt x="16" y="48"/>
                  </a:lnTo>
                  <a:lnTo>
                    <a:pt x="26" y="49"/>
                  </a:lnTo>
                  <a:lnTo>
                    <a:pt x="34" y="47"/>
                  </a:lnTo>
                  <a:lnTo>
                    <a:pt x="43" y="42"/>
                  </a:lnTo>
                  <a:lnTo>
                    <a:pt x="48" y="33"/>
                  </a:lnTo>
                  <a:lnTo>
                    <a:pt x="49" y="23"/>
                  </a:lnTo>
                  <a:lnTo>
                    <a:pt x="48" y="15"/>
                  </a:lnTo>
                  <a:lnTo>
                    <a:pt x="42" y="6"/>
                  </a:lnTo>
                  <a:lnTo>
                    <a:pt x="33" y="1"/>
                  </a:lnTo>
                  <a:lnTo>
                    <a:pt x="25" y="0"/>
                  </a:lnTo>
                  <a:lnTo>
                    <a:pt x="15" y="1"/>
                  </a:lnTo>
                  <a:lnTo>
                    <a:pt x="6" y="8"/>
                  </a:lnTo>
                  <a:lnTo>
                    <a:pt x="1" y="16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 flipH="1" flipV="1">
              <a:off x="2799" y="3655"/>
              <a:ext cx="1561" cy="1"/>
            </a:xfrm>
            <a:prstGeom prst="line">
              <a:avLst/>
            </a:prstGeom>
            <a:noFill/>
            <a:ln w="25400">
              <a:solidFill>
                <a:srgbClr val="99CCFF"/>
              </a:solidFill>
              <a:prstDash val="dash"/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Merepresentasikan pemanggilan operasi</a:t>
            </a:r>
          </a:p>
          <a:p>
            <a:r>
              <a:rPr lang="en-US">
                <a:latin typeface="Arial Narrow" pitchFamily="34" charset="0"/>
              </a:rPr>
              <a:t>Synchronous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Call Events</a:t>
            </a:r>
          </a:p>
        </p:txBody>
      </p:sp>
      <p:sp>
        <p:nvSpPr>
          <p:cNvPr id="11268" name="AutoShape 4"/>
          <p:cNvSpPr>
            <a:spLocks noChangeAspect="1" noChangeArrowheads="1" noTextEdit="1"/>
          </p:cNvSpPr>
          <p:nvPr/>
        </p:nvSpPr>
        <p:spPr bwMode="auto">
          <a:xfrm>
            <a:off x="1792288" y="3346450"/>
            <a:ext cx="579120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6459538" y="5214938"/>
            <a:ext cx="765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2" y="0"/>
              </a:cxn>
              <a:cxn ang="0">
                <a:pos x="0" y="0"/>
              </a:cxn>
            </a:cxnLst>
            <a:rect l="0" t="0" r="r" b="b"/>
            <a:pathLst>
              <a:path w="482">
                <a:moveTo>
                  <a:pt x="0" y="0"/>
                </a:moveTo>
                <a:lnTo>
                  <a:pt x="4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6459538" y="5214938"/>
            <a:ext cx="765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2" y="0"/>
              </a:cxn>
              <a:cxn ang="0">
                <a:pos x="0" y="0"/>
              </a:cxn>
            </a:cxnLst>
            <a:rect l="0" t="0" r="r" b="b"/>
            <a:pathLst>
              <a:path w="482">
                <a:moveTo>
                  <a:pt x="0" y="0"/>
                </a:moveTo>
                <a:lnTo>
                  <a:pt x="4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6076950" y="4449763"/>
            <a:ext cx="1530350" cy="765175"/>
          </a:xfrm>
          <a:custGeom>
            <a:avLst/>
            <a:gdLst/>
            <a:ahLst/>
            <a:cxnLst>
              <a:cxn ang="0">
                <a:pos x="0" y="241"/>
              </a:cxn>
              <a:cxn ang="0">
                <a:pos x="2" y="203"/>
              </a:cxn>
              <a:cxn ang="0">
                <a:pos x="11" y="167"/>
              </a:cxn>
              <a:cxn ang="0">
                <a:pos x="26" y="132"/>
              </a:cxn>
              <a:cxn ang="0">
                <a:pos x="45" y="100"/>
              </a:cxn>
              <a:cxn ang="0">
                <a:pos x="71" y="71"/>
              </a:cxn>
              <a:cxn ang="0">
                <a:pos x="98" y="47"/>
              </a:cxn>
              <a:cxn ang="0">
                <a:pos x="132" y="26"/>
              </a:cxn>
              <a:cxn ang="0">
                <a:pos x="166" y="12"/>
              </a:cxn>
              <a:cxn ang="0">
                <a:pos x="203" y="4"/>
              </a:cxn>
              <a:cxn ang="0">
                <a:pos x="241" y="0"/>
              </a:cxn>
              <a:cxn ang="0">
                <a:pos x="723" y="0"/>
              </a:cxn>
              <a:cxn ang="0">
                <a:pos x="760" y="4"/>
              </a:cxn>
              <a:cxn ang="0">
                <a:pos x="797" y="12"/>
              </a:cxn>
              <a:cxn ang="0">
                <a:pos x="832" y="26"/>
              </a:cxn>
              <a:cxn ang="0">
                <a:pos x="864" y="47"/>
              </a:cxn>
              <a:cxn ang="0">
                <a:pos x="893" y="71"/>
              </a:cxn>
              <a:cxn ang="0">
                <a:pos x="917" y="100"/>
              </a:cxn>
              <a:cxn ang="0">
                <a:pos x="937" y="132"/>
              </a:cxn>
              <a:cxn ang="0">
                <a:pos x="951" y="167"/>
              </a:cxn>
              <a:cxn ang="0">
                <a:pos x="961" y="203"/>
              </a:cxn>
              <a:cxn ang="0">
                <a:pos x="964" y="241"/>
              </a:cxn>
              <a:cxn ang="0">
                <a:pos x="961" y="278"/>
              </a:cxn>
              <a:cxn ang="0">
                <a:pos x="951" y="315"/>
              </a:cxn>
              <a:cxn ang="0">
                <a:pos x="937" y="351"/>
              </a:cxn>
              <a:cxn ang="0">
                <a:pos x="917" y="383"/>
              </a:cxn>
              <a:cxn ang="0">
                <a:pos x="893" y="412"/>
              </a:cxn>
              <a:cxn ang="0">
                <a:pos x="864" y="436"/>
              </a:cxn>
              <a:cxn ang="0">
                <a:pos x="832" y="457"/>
              </a:cxn>
              <a:cxn ang="0">
                <a:pos x="797" y="471"/>
              </a:cxn>
              <a:cxn ang="0">
                <a:pos x="760" y="479"/>
              </a:cxn>
              <a:cxn ang="0">
                <a:pos x="723" y="482"/>
              </a:cxn>
              <a:cxn ang="0">
                <a:pos x="241" y="482"/>
              </a:cxn>
              <a:cxn ang="0">
                <a:pos x="203" y="479"/>
              </a:cxn>
              <a:cxn ang="0">
                <a:pos x="166" y="471"/>
              </a:cxn>
              <a:cxn ang="0">
                <a:pos x="132" y="457"/>
              </a:cxn>
              <a:cxn ang="0">
                <a:pos x="98" y="436"/>
              </a:cxn>
              <a:cxn ang="0">
                <a:pos x="71" y="412"/>
              </a:cxn>
              <a:cxn ang="0">
                <a:pos x="45" y="383"/>
              </a:cxn>
              <a:cxn ang="0">
                <a:pos x="26" y="351"/>
              </a:cxn>
              <a:cxn ang="0">
                <a:pos x="11" y="315"/>
              </a:cxn>
              <a:cxn ang="0">
                <a:pos x="2" y="278"/>
              </a:cxn>
              <a:cxn ang="0">
                <a:pos x="0" y="241"/>
              </a:cxn>
            </a:cxnLst>
            <a:rect l="0" t="0" r="r" b="b"/>
            <a:pathLst>
              <a:path w="964" h="482">
                <a:moveTo>
                  <a:pt x="0" y="241"/>
                </a:moveTo>
                <a:lnTo>
                  <a:pt x="2" y="203"/>
                </a:lnTo>
                <a:lnTo>
                  <a:pt x="11" y="167"/>
                </a:lnTo>
                <a:lnTo>
                  <a:pt x="26" y="132"/>
                </a:lnTo>
                <a:lnTo>
                  <a:pt x="45" y="100"/>
                </a:lnTo>
                <a:lnTo>
                  <a:pt x="71" y="71"/>
                </a:lnTo>
                <a:lnTo>
                  <a:pt x="98" y="47"/>
                </a:lnTo>
                <a:lnTo>
                  <a:pt x="132" y="26"/>
                </a:lnTo>
                <a:lnTo>
                  <a:pt x="166" y="12"/>
                </a:lnTo>
                <a:lnTo>
                  <a:pt x="203" y="4"/>
                </a:lnTo>
                <a:lnTo>
                  <a:pt x="241" y="0"/>
                </a:lnTo>
                <a:lnTo>
                  <a:pt x="723" y="0"/>
                </a:lnTo>
                <a:lnTo>
                  <a:pt x="760" y="4"/>
                </a:lnTo>
                <a:lnTo>
                  <a:pt x="797" y="12"/>
                </a:lnTo>
                <a:lnTo>
                  <a:pt x="832" y="26"/>
                </a:lnTo>
                <a:lnTo>
                  <a:pt x="864" y="47"/>
                </a:lnTo>
                <a:lnTo>
                  <a:pt x="893" y="71"/>
                </a:lnTo>
                <a:lnTo>
                  <a:pt x="917" y="100"/>
                </a:lnTo>
                <a:lnTo>
                  <a:pt x="937" y="132"/>
                </a:lnTo>
                <a:lnTo>
                  <a:pt x="951" y="167"/>
                </a:lnTo>
                <a:lnTo>
                  <a:pt x="961" y="203"/>
                </a:lnTo>
                <a:lnTo>
                  <a:pt x="964" y="241"/>
                </a:lnTo>
                <a:lnTo>
                  <a:pt x="961" y="278"/>
                </a:lnTo>
                <a:lnTo>
                  <a:pt x="951" y="315"/>
                </a:lnTo>
                <a:lnTo>
                  <a:pt x="937" y="351"/>
                </a:lnTo>
                <a:lnTo>
                  <a:pt x="917" y="383"/>
                </a:lnTo>
                <a:lnTo>
                  <a:pt x="893" y="412"/>
                </a:lnTo>
                <a:lnTo>
                  <a:pt x="864" y="436"/>
                </a:lnTo>
                <a:lnTo>
                  <a:pt x="832" y="457"/>
                </a:lnTo>
                <a:lnTo>
                  <a:pt x="797" y="471"/>
                </a:lnTo>
                <a:lnTo>
                  <a:pt x="760" y="479"/>
                </a:lnTo>
                <a:lnTo>
                  <a:pt x="723" y="482"/>
                </a:lnTo>
                <a:lnTo>
                  <a:pt x="241" y="482"/>
                </a:lnTo>
                <a:lnTo>
                  <a:pt x="203" y="479"/>
                </a:lnTo>
                <a:lnTo>
                  <a:pt x="166" y="471"/>
                </a:lnTo>
                <a:lnTo>
                  <a:pt x="132" y="457"/>
                </a:lnTo>
                <a:lnTo>
                  <a:pt x="98" y="436"/>
                </a:lnTo>
                <a:lnTo>
                  <a:pt x="71" y="412"/>
                </a:lnTo>
                <a:lnTo>
                  <a:pt x="45" y="383"/>
                </a:lnTo>
                <a:lnTo>
                  <a:pt x="26" y="351"/>
                </a:lnTo>
                <a:lnTo>
                  <a:pt x="11" y="315"/>
                </a:lnTo>
                <a:lnTo>
                  <a:pt x="2" y="278"/>
                </a:lnTo>
                <a:lnTo>
                  <a:pt x="0" y="241"/>
                </a:lnTo>
                <a:close/>
              </a:path>
            </a:pathLst>
          </a:custGeom>
          <a:solidFill>
            <a:srgbClr val="FFFF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446838" y="4714875"/>
            <a:ext cx="78740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462713" y="4729163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99CC"/>
                </a:solidFill>
              </a:rPr>
              <a:t>Automatic</a:t>
            </a:r>
            <a:endParaRPr lang="en-US" sz="1600" b="1">
              <a:solidFill>
                <a:srgbClr val="0099CC"/>
              </a:solidFill>
              <a:latin typeface="Tahoma" pitchFamily="34" charset="0"/>
            </a:endParaRPr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2220913" y="5214938"/>
            <a:ext cx="765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2" y="0"/>
              </a:cxn>
              <a:cxn ang="0">
                <a:pos x="0" y="0"/>
              </a:cxn>
            </a:cxnLst>
            <a:rect l="0" t="0" r="r" b="b"/>
            <a:pathLst>
              <a:path w="482">
                <a:moveTo>
                  <a:pt x="0" y="0"/>
                </a:moveTo>
                <a:lnTo>
                  <a:pt x="4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2220913" y="5214938"/>
            <a:ext cx="765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2" y="0"/>
              </a:cxn>
              <a:cxn ang="0">
                <a:pos x="0" y="0"/>
              </a:cxn>
            </a:cxnLst>
            <a:rect l="0" t="0" r="r" b="b"/>
            <a:pathLst>
              <a:path w="482">
                <a:moveTo>
                  <a:pt x="0" y="0"/>
                </a:moveTo>
                <a:lnTo>
                  <a:pt x="4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1838325" y="4449763"/>
            <a:ext cx="1530350" cy="765175"/>
          </a:xfrm>
          <a:custGeom>
            <a:avLst/>
            <a:gdLst/>
            <a:ahLst/>
            <a:cxnLst>
              <a:cxn ang="0">
                <a:pos x="0" y="241"/>
              </a:cxn>
              <a:cxn ang="0">
                <a:pos x="4" y="203"/>
              </a:cxn>
              <a:cxn ang="0">
                <a:pos x="12" y="167"/>
              </a:cxn>
              <a:cxn ang="0">
                <a:pos x="26" y="132"/>
              </a:cxn>
              <a:cxn ang="0">
                <a:pos x="47" y="100"/>
              </a:cxn>
              <a:cxn ang="0">
                <a:pos x="71" y="71"/>
              </a:cxn>
              <a:cxn ang="0">
                <a:pos x="100" y="47"/>
              </a:cxn>
              <a:cxn ang="0">
                <a:pos x="132" y="26"/>
              </a:cxn>
              <a:cxn ang="0">
                <a:pos x="167" y="12"/>
              </a:cxn>
              <a:cxn ang="0">
                <a:pos x="204" y="4"/>
              </a:cxn>
              <a:cxn ang="0">
                <a:pos x="241" y="0"/>
              </a:cxn>
              <a:cxn ang="0">
                <a:pos x="723" y="0"/>
              </a:cxn>
              <a:cxn ang="0">
                <a:pos x="760" y="4"/>
              </a:cxn>
              <a:cxn ang="0">
                <a:pos x="797" y="12"/>
              </a:cxn>
              <a:cxn ang="0">
                <a:pos x="833" y="26"/>
              </a:cxn>
              <a:cxn ang="0">
                <a:pos x="865" y="47"/>
              </a:cxn>
              <a:cxn ang="0">
                <a:pos x="894" y="71"/>
              </a:cxn>
              <a:cxn ang="0">
                <a:pos x="918" y="100"/>
              </a:cxn>
              <a:cxn ang="0">
                <a:pos x="939" y="132"/>
              </a:cxn>
              <a:cxn ang="0">
                <a:pos x="953" y="167"/>
              </a:cxn>
              <a:cxn ang="0">
                <a:pos x="961" y="203"/>
              </a:cxn>
              <a:cxn ang="0">
                <a:pos x="964" y="241"/>
              </a:cxn>
              <a:cxn ang="0">
                <a:pos x="961" y="278"/>
              </a:cxn>
              <a:cxn ang="0">
                <a:pos x="953" y="315"/>
              </a:cxn>
              <a:cxn ang="0">
                <a:pos x="939" y="351"/>
              </a:cxn>
              <a:cxn ang="0">
                <a:pos x="918" y="383"/>
              </a:cxn>
              <a:cxn ang="0">
                <a:pos x="894" y="412"/>
              </a:cxn>
              <a:cxn ang="0">
                <a:pos x="865" y="436"/>
              </a:cxn>
              <a:cxn ang="0">
                <a:pos x="833" y="457"/>
              </a:cxn>
              <a:cxn ang="0">
                <a:pos x="797" y="471"/>
              </a:cxn>
              <a:cxn ang="0">
                <a:pos x="760" y="479"/>
              </a:cxn>
              <a:cxn ang="0">
                <a:pos x="723" y="482"/>
              </a:cxn>
              <a:cxn ang="0">
                <a:pos x="241" y="482"/>
              </a:cxn>
              <a:cxn ang="0">
                <a:pos x="204" y="479"/>
              </a:cxn>
              <a:cxn ang="0">
                <a:pos x="167" y="471"/>
              </a:cxn>
              <a:cxn ang="0">
                <a:pos x="132" y="457"/>
              </a:cxn>
              <a:cxn ang="0">
                <a:pos x="100" y="436"/>
              </a:cxn>
              <a:cxn ang="0">
                <a:pos x="71" y="412"/>
              </a:cxn>
              <a:cxn ang="0">
                <a:pos x="47" y="383"/>
              </a:cxn>
              <a:cxn ang="0">
                <a:pos x="26" y="351"/>
              </a:cxn>
              <a:cxn ang="0">
                <a:pos x="12" y="315"/>
              </a:cxn>
              <a:cxn ang="0">
                <a:pos x="4" y="278"/>
              </a:cxn>
              <a:cxn ang="0">
                <a:pos x="0" y="241"/>
              </a:cxn>
            </a:cxnLst>
            <a:rect l="0" t="0" r="r" b="b"/>
            <a:pathLst>
              <a:path w="964" h="482">
                <a:moveTo>
                  <a:pt x="0" y="241"/>
                </a:moveTo>
                <a:lnTo>
                  <a:pt x="4" y="203"/>
                </a:lnTo>
                <a:lnTo>
                  <a:pt x="12" y="167"/>
                </a:lnTo>
                <a:lnTo>
                  <a:pt x="26" y="132"/>
                </a:lnTo>
                <a:lnTo>
                  <a:pt x="47" y="100"/>
                </a:lnTo>
                <a:lnTo>
                  <a:pt x="71" y="71"/>
                </a:lnTo>
                <a:lnTo>
                  <a:pt x="100" y="47"/>
                </a:lnTo>
                <a:lnTo>
                  <a:pt x="132" y="26"/>
                </a:lnTo>
                <a:lnTo>
                  <a:pt x="167" y="12"/>
                </a:lnTo>
                <a:lnTo>
                  <a:pt x="204" y="4"/>
                </a:lnTo>
                <a:lnTo>
                  <a:pt x="241" y="0"/>
                </a:lnTo>
                <a:lnTo>
                  <a:pt x="723" y="0"/>
                </a:lnTo>
                <a:lnTo>
                  <a:pt x="760" y="4"/>
                </a:lnTo>
                <a:lnTo>
                  <a:pt x="797" y="12"/>
                </a:lnTo>
                <a:lnTo>
                  <a:pt x="833" y="26"/>
                </a:lnTo>
                <a:lnTo>
                  <a:pt x="865" y="47"/>
                </a:lnTo>
                <a:lnTo>
                  <a:pt x="894" y="71"/>
                </a:lnTo>
                <a:lnTo>
                  <a:pt x="918" y="100"/>
                </a:lnTo>
                <a:lnTo>
                  <a:pt x="939" y="132"/>
                </a:lnTo>
                <a:lnTo>
                  <a:pt x="953" y="167"/>
                </a:lnTo>
                <a:lnTo>
                  <a:pt x="961" y="203"/>
                </a:lnTo>
                <a:lnTo>
                  <a:pt x="964" y="241"/>
                </a:lnTo>
                <a:lnTo>
                  <a:pt x="961" y="278"/>
                </a:lnTo>
                <a:lnTo>
                  <a:pt x="953" y="315"/>
                </a:lnTo>
                <a:lnTo>
                  <a:pt x="939" y="351"/>
                </a:lnTo>
                <a:lnTo>
                  <a:pt x="918" y="383"/>
                </a:lnTo>
                <a:lnTo>
                  <a:pt x="894" y="412"/>
                </a:lnTo>
                <a:lnTo>
                  <a:pt x="865" y="436"/>
                </a:lnTo>
                <a:lnTo>
                  <a:pt x="833" y="457"/>
                </a:lnTo>
                <a:lnTo>
                  <a:pt x="797" y="471"/>
                </a:lnTo>
                <a:lnTo>
                  <a:pt x="760" y="479"/>
                </a:lnTo>
                <a:lnTo>
                  <a:pt x="723" y="482"/>
                </a:lnTo>
                <a:lnTo>
                  <a:pt x="241" y="482"/>
                </a:lnTo>
                <a:lnTo>
                  <a:pt x="204" y="479"/>
                </a:lnTo>
                <a:lnTo>
                  <a:pt x="167" y="471"/>
                </a:lnTo>
                <a:lnTo>
                  <a:pt x="132" y="457"/>
                </a:lnTo>
                <a:lnTo>
                  <a:pt x="100" y="436"/>
                </a:lnTo>
                <a:lnTo>
                  <a:pt x="71" y="412"/>
                </a:lnTo>
                <a:lnTo>
                  <a:pt x="47" y="383"/>
                </a:lnTo>
                <a:lnTo>
                  <a:pt x="26" y="351"/>
                </a:lnTo>
                <a:lnTo>
                  <a:pt x="12" y="315"/>
                </a:lnTo>
                <a:lnTo>
                  <a:pt x="4" y="278"/>
                </a:lnTo>
                <a:lnTo>
                  <a:pt x="0" y="241"/>
                </a:lnTo>
                <a:close/>
              </a:path>
            </a:pathLst>
          </a:custGeom>
          <a:solidFill>
            <a:srgbClr val="FFFF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308225" y="4714875"/>
            <a:ext cx="588963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324100" y="4729163"/>
            <a:ext cx="700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99CC"/>
                </a:solidFill>
              </a:rPr>
              <a:t>Manual</a:t>
            </a:r>
            <a:endParaRPr lang="en-US" sz="1600" b="1">
              <a:solidFill>
                <a:srgbClr val="0099CC"/>
              </a:solidFill>
              <a:latin typeface="Tahoma" pitchFamily="34" charset="0"/>
            </a:endParaRPr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3368675" y="4832350"/>
            <a:ext cx="27082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3" y="0"/>
              </a:cxn>
              <a:cxn ang="0">
                <a:pos x="1706" y="0"/>
              </a:cxn>
            </a:cxnLst>
            <a:rect l="0" t="0" r="r" b="b"/>
            <a:pathLst>
              <a:path w="1706">
                <a:moveTo>
                  <a:pt x="0" y="0"/>
                </a:moveTo>
                <a:lnTo>
                  <a:pt x="853" y="0"/>
                </a:lnTo>
                <a:lnTo>
                  <a:pt x="1706" y="0"/>
                </a:lnTo>
              </a:path>
            </a:pathLst>
          </a:custGeom>
          <a:noFill/>
          <a:ln w="14351">
            <a:solidFill>
              <a:srgbClr val="00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5900738" y="4773613"/>
            <a:ext cx="176212" cy="1174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11" y="37"/>
              </a:cxn>
              <a:cxn ang="0">
                <a:pos x="0" y="0"/>
              </a:cxn>
            </a:cxnLst>
            <a:rect l="0" t="0" r="r" b="b"/>
            <a:pathLst>
              <a:path w="111" h="74">
                <a:moveTo>
                  <a:pt x="0" y="74"/>
                </a:moveTo>
                <a:lnTo>
                  <a:pt x="111" y="37"/>
                </a:lnTo>
                <a:lnTo>
                  <a:pt x="0" y="0"/>
                </a:lnTo>
              </a:path>
            </a:pathLst>
          </a:custGeom>
          <a:noFill/>
          <a:ln w="14351">
            <a:solidFill>
              <a:srgbClr val="00CC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871913" y="4449763"/>
            <a:ext cx="2028825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871913" y="4470400"/>
            <a:ext cx="1968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99CC"/>
                </a:solidFill>
              </a:rPr>
              <a:t>startAutopilot( normal )</a:t>
            </a:r>
            <a:endParaRPr lang="en-US" sz="1400" b="1">
              <a:solidFill>
                <a:srgbClr val="0099CC"/>
              </a:solidFill>
              <a:latin typeface="Tahoma" pitchFamily="34" charset="0"/>
            </a:endParaRP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200525" y="3475038"/>
            <a:ext cx="53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FF00FF"/>
                </a:solidFill>
              </a:rPr>
              <a:t>event</a:t>
            </a:r>
            <a:endParaRPr lang="en-US" sz="1600" b="1" i="1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549775" y="5724525"/>
            <a:ext cx="982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FF00FF"/>
                </a:solidFill>
              </a:rPr>
              <a:t>parameter</a:t>
            </a:r>
            <a:endParaRPr lang="en-US" sz="1600" b="1" i="1">
              <a:solidFill>
                <a:srgbClr val="FF00FF"/>
              </a:solidFill>
              <a:latin typeface="Tahoma" pitchFamily="34" charset="0"/>
            </a:endParaRPr>
          </a:p>
        </p:txBody>
      </p:sp>
      <p:sp>
        <p:nvSpPr>
          <p:cNvPr id="11285" name="Freeform 21"/>
          <p:cNvSpPr>
            <a:spLocks/>
          </p:cNvSpPr>
          <p:nvPr/>
        </p:nvSpPr>
        <p:spPr bwMode="auto">
          <a:xfrm>
            <a:off x="3398838" y="3719513"/>
            <a:ext cx="801687" cy="839787"/>
          </a:xfrm>
          <a:custGeom>
            <a:avLst/>
            <a:gdLst/>
            <a:ahLst/>
            <a:cxnLst>
              <a:cxn ang="0">
                <a:pos x="505" y="0"/>
              </a:cxn>
              <a:cxn ang="0">
                <a:pos x="494" y="9"/>
              </a:cxn>
              <a:cxn ang="0">
                <a:pos x="481" y="13"/>
              </a:cxn>
              <a:cxn ang="0">
                <a:pos x="468" y="20"/>
              </a:cxn>
              <a:cxn ang="0">
                <a:pos x="453" y="23"/>
              </a:cxn>
              <a:cxn ang="0">
                <a:pos x="439" y="26"/>
              </a:cxn>
              <a:cxn ang="0">
                <a:pos x="424" y="29"/>
              </a:cxn>
              <a:cxn ang="0">
                <a:pos x="410" y="31"/>
              </a:cxn>
              <a:cxn ang="0">
                <a:pos x="394" y="33"/>
              </a:cxn>
              <a:cxn ang="0">
                <a:pos x="378" y="34"/>
              </a:cxn>
              <a:cxn ang="0">
                <a:pos x="362" y="34"/>
              </a:cxn>
              <a:cxn ang="0">
                <a:pos x="344" y="34"/>
              </a:cxn>
              <a:cxn ang="0">
                <a:pos x="328" y="34"/>
              </a:cxn>
              <a:cxn ang="0">
                <a:pos x="312" y="33"/>
              </a:cxn>
              <a:cxn ang="0">
                <a:pos x="294" y="33"/>
              </a:cxn>
              <a:cxn ang="0">
                <a:pos x="278" y="33"/>
              </a:cxn>
              <a:cxn ang="0">
                <a:pos x="261" y="31"/>
              </a:cxn>
              <a:cxn ang="0">
                <a:pos x="245" y="31"/>
              </a:cxn>
              <a:cxn ang="0">
                <a:pos x="227" y="31"/>
              </a:cxn>
              <a:cxn ang="0">
                <a:pos x="211" y="31"/>
              </a:cxn>
              <a:cxn ang="0">
                <a:pos x="195" y="31"/>
              </a:cxn>
              <a:cxn ang="0">
                <a:pos x="179" y="31"/>
              </a:cxn>
              <a:cxn ang="0">
                <a:pos x="164" y="33"/>
              </a:cxn>
              <a:cxn ang="0">
                <a:pos x="150" y="34"/>
              </a:cxn>
              <a:cxn ang="0">
                <a:pos x="135" y="37"/>
              </a:cxn>
              <a:cxn ang="0">
                <a:pos x="121" y="39"/>
              </a:cxn>
              <a:cxn ang="0">
                <a:pos x="108" y="44"/>
              </a:cxn>
              <a:cxn ang="0">
                <a:pos x="95" y="49"/>
              </a:cxn>
              <a:cxn ang="0">
                <a:pos x="82" y="54"/>
              </a:cxn>
              <a:cxn ang="0">
                <a:pos x="71" y="60"/>
              </a:cxn>
              <a:cxn ang="0">
                <a:pos x="61" y="68"/>
              </a:cxn>
              <a:cxn ang="0">
                <a:pos x="47" y="81"/>
              </a:cxn>
              <a:cxn ang="0">
                <a:pos x="36" y="95"/>
              </a:cxn>
              <a:cxn ang="0">
                <a:pos x="26" y="113"/>
              </a:cxn>
              <a:cxn ang="0">
                <a:pos x="18" y="131"/>
              </a:cxn>
              <a:cxn ang="0">
                <a:pos x="12" y="150"/>
              </a:cxn>
              <a:cxn ang="0">
                <a:pos x="7" y="171"/>
              </a:cxn>
              <a:cxn ang="0">
                <a:pos x="2" y="193"/>
              </a:cxn>
              <a:cxn ang="0">
                <a:pos x="0" y="216"/>
              </a:cxn>
              <a:cxn ang="0">
                <a:pos x="0" y="240"/>
              </a:cxn>
              <a:cxn ang="0">
                <a:pos x="0" y="262"/>
              </a:cxn>
              <a:cxn ang="0">
                <a:pos x="2" y="287"/>
              </a:cxn>
              <a:cxn ang="0">
                <a:pos x="5" y="311"/>
              </a:cxn>
              <a:cxn ang="0">
                <a:pos x="10" y="335"/>
              </a:cxn>
              <a:cxn ang="0">
                <a:pos x="16" y="359"/>
              </a:cxn>
              <a:cxn ang="0">
                <a:pos x="23" y="381"/>
              </a:cxn>
              <a:cxn ang="0">
                <a:pos x="32" y="402"/>
              </a:cxn>
              <a:cxn ang="0">
                <a:pos x="42" y="423"/>
              </a:cxn>
              <a:cxn ang="0">
                <a:pos x="52" y="442"/>
              </a:cxn>
              <a:cxn ang="0">
                <a:pos x="65" y="462"/>
              </a:cxn>
              <a:cxn ang="0">
                <a:pos x="77" y="478"/>
              </a:cxn>
              <a:cxn ang="0">
                <a:pos x="92" y="492"/>
              </a:cxn>
              <a:cxn ang="0">
                <a:pos x="106" y="505"/>
              </a:cxn>
              <a:cxn ang="0">
                <a:pos x="122" y="515"/>
              </a:cxn>
              <a:cxn ang="0">
                <a:pos x="140" y="523"/>
              </a:cxn>
              <a:cxn ang="0">
                <a:pos x="159" y="528"/>
              </a:cxn>
              <a:cxn ang="0">
                <a:pos x="179" y="529"/>
              </a:cxn>
              <a:cxn ang="0">
                <a:pos x="198" y="529"/>
              </a:cxn>
              <a:cxn ang="0">
                <a:pos x="219" y="524"/>
              </a:cxn>
              <a:cxn ang="0">
                <a:pos x="241" y="516"/>
              </a:cxn>
              <a:cxn ang="0">
                <a:pos x="264" y="505"/>
              </a:cxn>
            </a:cxnLst>
            <a:rect l="0" t="0" r="r" b="b"/>
            <a:pathLst>
              <a:path w="505" h="529">
                <a:moveTo>
                  <a:pt x="505" y="0"/>
                </a:moveTo>
                <a:lnTo>
                  <a:pt x="494" y="9"/>
                </a:lnTo>
                <a:lnTo>
                  <a:pt x="481" y="13"/>
                </a:lnTo>
                <a:lnTo>
                  <a:pt x="468" y="20"/>
                </a:lnTo>
                <a:lnTo>
                  <a:pt x="453" y="23"/>
                </a:lnTo>
                <a:lnTo>
                  <a:pt x="439" y="26"/>
                </a:lnTo>
                <a:lnTo>
                  <a:pt x="424" y="29"/>
                </a:lnTo>
                <a:lnTo>
                  <a:pt x="410" y="31"/>
                </a:lnTo>
                <a:lnTo>
                  <a:pt x="394" y="33"/>
                </a:lnTo>
                <a:lnTo>
                  <a:pt x="378" y="34"/>
                </a:lnTo>
                <a:lnTo>
                  <a:pt x="362" y="34"/>
                </a:lnTo>
                <a:lnTo>
                  <a:pt x="344" y="34"/>
                </a:lnTo>
                <a:lnTo>
                  <a:pt x="328" y="34"/>
                </a:lnTo>
                <a:lnTo>
                  <a:pt x="312" y="33"/>
                </a:lnTo>
                <a:lnTo>
                  <a:pt x="294" y="33"/>
                </a:lnTo>
                <a:lnTo>
                  <a:pt x="278" y="33"/>
                </a:lnTo>
                <a:lnTo>
                  <a:pt x="261" y="31"/>
                </a:lnTo>
                <a:lnTo>
                  <a:pt x="245" y="31"/>
                </a:lnTo>
                <a:lnTo>
                  <a:pt x="227" y="31"/>
                </a:lnTo>
                <a:lnTo>
                  <a:pt x="211" y="31"/>
                </a:lnTo>
                <a:lnTo>
                  <a:pt x="195" y="31"/>
                </a:lnTo>
                <a:lnTo>
                  <a:pt x="179" y="31"/>
                </a:lnTo>
                <a:lnTo>
                  <a:pt x="164" y="33"/>
                </a:lnTo>
                <a:lnTo>
                  <a:pt x="150" y="34"/>
                </a:lnTo>
                <a:lnTo>
                  <a:pt x="135" y="37"/>
                </a:lnTo>
                <a:lnTo>
                  <a:pt x="121" y="39"/>
                </a:lnTo>
                <a:lnTo>
                  <a:pt x="108" y="44"/>
                </a:lnTo>
                <a:lnTo>
                  <a:pt x="95" y="49"/>
                </a:lnTo>
                <a:lnTo>
                  <a:pt x="82" y="54"/>
                </a:lnTo>
                <a:lnTo>
                  <a:pt x="71" y="60"/>
                </a:lnTo>
                <a:lnTo>
                  <a:pt x="61" y="68"/>
                </a:lnTo>
                <a:lnTo>
                  <a:pt x="47" y="81"/>
                </a:lnTo>
                <a:lnTo>
                  <a:pt x="36" y="95"/>
                </a:lnTo>
                <a:lnTo>
                  <a:pt x="26" y="113"/>
                </a:lnTo>
                <a:lnTo>
                  <a:pt x="18" y="131"/>
                </a:lnTo>
                <a:lnTo>
                  <a:pt x="12" y="150"/>
                </a:lnTo>
                <a:lnTo>
                  <a:pt x="7" y="171"/>
                </a:lnTo>
                <a:lnTo>
                  <a:pt x="2" y="193"/>
                </a:lnTo>
                <a:lnTo>
                  <a:pt x="0" y="216"/>
                </a:lnTo>
                <a:lnTo>
                  <a:pt x="0" y="240"/>
                </a:lnTo>
                <a:lnTo>
                  <a:pt x="0" y="262"/>
                </a:lnTo>
                <a:lnTo>
                  <a:pt x="2" y="287"/>
                </a:lnTo>
                <a:lnTo>
                  <a:pt x="5" y="311"/>
                </a:lnTo>
                <a:lnTo>
                  <a:pt x="10" y="335"/>
                </a:lnTo>
                <a:lnTo>
                  <a:pt x="16" y="359"/>
                </a:lnTo>
                <a:lnTo>
                  <a:pt x="23" y="381"/>
                </a:lnTo>
                <a:lnTo>
                  <a:pt x="32" y="402"/>
                </a:lnTo>
                <a:lnTo>
                  <a:pt x="42" y="423"/>
                </a:lnTo>
                <a:lnTo>
                  <a:pt x="52" y="442"/>
                </a:lnTo>
                <a:lnTo>
                  <a:pt x="65" y="462"/>
                </a:lnTo>
                <a:lnTo>
                  <a:pt x="77" y="478"/>
                </a:lnTo>
                <a:lnTo>
                  <a:pt x="92" y="492"/>
                </a:lnTo>
                <a:lnTo>
                  <a:pt x="106" y="505"/>
                </a:lnTo>
                <a:lnTo>
                  <a:pt x="122" y="515"/>
                </a:lnTo>
                <a:lnTo>
                  <a:pt x="140" y="523"/>
                </a:lnTo>
                <a:lnTo>
                  <a:pt x="159" y="528"/>
                </a:lnTo>
                <a:lnTo>
                  <a:pt x="179" y="529"/>
                </a:lnTo>
                <a:lnTo>
                  <a:pt x="198" y="529"/>
                </a:lnTo>
                <a:lnTo>
                  <a:pt x="219" y="524"/>
                </a:lnTo>
                <a:lnTo>
                  <a:pt x="241" y="516"/>
                </a:lnTo>
                <a:lnTo>
                  <a:pt x="264" y="505"/>
                </a:lnTo>
              </a:path>
            </a:pathLst>
          </a:custGeom>
          <a:noFill/>
          <a:ln w="15875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Freeform 22"/>
          <p:cNvSpPr>
            <a:spLocks/>
          </p:cNvSpPr>
          <p:nvPr/>
        </p:nvSpPr>
        <p:spPr bwMode="auto">
          <a:xfrm>
            <a:off x="3770313" y="4470400"/>
            <a:ext cx="101600" cy="101600"/>
          </a:xfrm>
          <a:custGeom>
            <a:avLst/>
            <a:gdLst/>
            <a:ahLst/>
            <a:cxnLst>
              <a:cxn ang="0">
                <a:pos x="4" y="48"/>
              </a:cxn>
              <a:cxn ang="0">
                <a:pos x="13" y="58"/>
              </a:cxn>
              <a:cxn ang="0">
                <a:pos x="24" y="64"/>
              </a:cxn>
              <a:cxn ang="0">
                <a:pos x="37" y="64"/>
              </a:cxn>
              <a:cxn ang="0">
                <a:pos x="48" y="61"/>
              </a:cxn>
              <a:cxn ang="0">
                <a:pos x="58" y="51"/>
              </a:cxn>
              <a:cxn ang="0">
                <a:pos x="64" y="40"/>
              </a:cxn>
              <a:cxn ang="0">
                <a:pos x="64" y="29"/>
              </a:cxn>
              <a:cxn ang="0">
                <a:pos x="61" y="16"/>
              </a:cxn>
              <a:cxn ang="0">
                <a:pos x="51" y="6"/>
              </a:cxn>
              <a:cxn ang="0">
                <a:pos x="40" y="2"/>
              </a:cxn>
              <a:cxn ang="0">
                <a:pos x="29" y="0"/>
              </a:cxn>
              <a:cxn ang="0">
                <a:pos x="16" y="5"/>
              </a:cxn>
              <a:cxn ang="0">
                <a:pos x="6" y="13"/>
              </a:cxn>
              <a:cxn ang="0">
                <a:pos x="1" y="24"/>
              </a:cxn>
              <a:cxn ang="0">
                <a:pos x="0" y="37"/>
              </a:cxn>
              <a:cxn ang="0">
                <a:pos x="4" y="48"/>
              </a:cxn>
            </a:cxnLst>
            <a:rect l="0" t="0" r="r" b="b"/>
            <a:pathLst>
              <a:path w="64" h="64">
                <a:moveTo>
                  <a:pt x="4" y="48"/>
                </a:moveTo>
                <a:lnTo>
                  <a:pt x="13" y="58"/>
                </a:lnTo>
                <a:lnTo>
                  <a:pt x="24" y="64"/>
                </a:lnTo>
                <a:lnTo>
                  <a:pt x="37" y="64"/>
                </a:lnTo>
                <a:lnTo>
                  <a:pt x="48" y="61"/>
                </a:lnTo>
                <a:lnTo>
                  <a:pt x="58" y="51"/>
                </a:lnTo>
                <a:lnTo>
                  <a:pt x="64" y="40"/>
                </a:lnTo>
                <a:lnTo>
                  <a:pt x="64" y="29"/>
                </a:lnTo>
                <a:lnTo>
                  <a:pt x="61" y="16"/>
                </a:lnTo>
                <a:lnTo>
                  <a:pt x="51" y="6"/>
                </a:lnTo>
                <a:lnTo>
                  <a:pt x="40" y="2"/>
                </a:lnTo>
                <a:lnTo>
                  <a:pt x="29" y="0"/>
                </a:lnTo>
                <a:lnTo>
                  <a:pt x="16" y="5"/>
                </a:lnTo>
                <a:lnTo>
                  <a:pt x="6" y="13"/>
                </a:lnTo>
                <a:lnTo>
                  <a:pt x="1" y="24"/>
                </a:lnTo>
                <a:lnTo>
                  <a:pt x="0" y="37"/>
                </a:lnTo>
                <a:lnTo>
                  <a:pt x="4" y="48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Freeform 23"/>
          <p:cNvSpPr>
            <a:spLocks/>
          </p:cNvSpPr>
          <p:nvPr/>
        </p:nvSpPr>
        <p:spPr bwMode="auto">
          <a:xfrm>
            <a:off x="4687888" y="4805363"/>
            <a:ext cx="479425" cy="862012"/>
          </a:xfrm>
          <a:custGeom>
            <a:avLst/>
            <a:gdLst/>
            <a:ahLst/>
            <a:cxnLst>
              <a:cxn ang="0">
                <a:pos x="0" y="543"/>
              </a:cxn>
              <a:cxn ang="0">
                <a:pos x="40" y="543"/>
              </a:cxn>
              <a:cxn ang="0">
                <a:pos x="75" y="538"/>
              </a:cxn>
              <a:cxn ang="0">
                <a:pos x="107" y="527"/>
              </a:cxn>
              <a:cxn ang="0">
                <a:pos x="135" y="512"/>
              </a:cxn>
              <a:cxn ang="0">
                <a:pos x="159" y="493"/>
              </a:cxn>
              <a:cxn ang="0">
                <a:pos x="180" y="471"/>
              </a:cxn>
              <a:cxn ang="0">
                <a:pos x="199" y="445"/>
              </a:cxn>
              <a:cxn ang="0">
                <a:pos x="215" y="416"/>
              </a:cxn>
              <a:cxn ang="0">
                <a:pos x="228" y="385"/>
              </a:cxn>
              <a:cxn ang="0">
                <a:pos x="239" y="352"/>
              </a:cxn>
              <a:cxn ang="0">
                <a:pos x="249" y="316"/>
              </a:cxn>
              <a:cxn ang="0">
                <a:pos x="257" y="281"/>
              </a:cxn>
              <a:cxn ang="0">
                <a:pos x="263" y="244"/>
              </a:cxn>
              <a:cxn ang="0">
                <a:pos x="270" y="207"/>
              </a:cxn>
              <a:cxn ang="0">
                <a:pos x="274" y="170"/>
              </a:cxn>
              <a:cxn ang="0">
                <a:pos x="279" y="133"/>
              </a:cxn>
              <a:cxn ang="0">
                <a:pos x="284" y="98"/>
              </a:cxn>
              <a:cxn ang="0">
                <a:pos x="289" y="62"/>
              </a:cxn>
              <a:cxn ang="0">
                <a:pos x="295" y="30"/>
              </a:cxn>
              <a:cxn ang="0">
                <a:pos x="302" y="0"/>
              </a:cxn>
            </a:cxnLst>
            <a:rect l="0" t="0" r="r" b="b"/>
            <a:pathLst>
              <a:path w="302" h="543">
                <a:moveTo>
                  <a:pt x="0" y="543"/>
                </a:moveTo>
                <a:lnTo>
                  <a:pt x="40" y="543"/>
                </a:lnTo>
                <a:lnTo>
                  <a:pt x="75" y="538"/>
                </a:lnTo>
                <a:lnTo>
                  <a:pt x="107" y="527"/>
                </a:lnTo>
                <a:lnTo>
                  <a:pt x="135" y="512"/>
                </a:lnTo>
                <a:lnTo>
                  <a:pt x="159" y="493"/>
                </a:lnTo>
                <a:lnTo>
                  <a:pt x="180" y="471"/>
                </a:lnTo>
                <a:lnTo>
                  <a:pt x="199" y="445"/>
                </a:lnTo>
                <a:lnTo>
                  <a:pt x="215" y="416"/>
                </a:lnTo>
                <a:lnTo>
                  <a:pt x="228" y="385"/>
                </a:lnTo>
                <a:lnTo>
                  <a:pt x="239" y="352"/>
                </a:lnTo>
                <a:lnTo>
                  <a:pt x="249" y="316"/>
                </a:lnTo>
                <a:lnTo>
                  <a:pt x="257" y="281"/>
                </a:lnTo>
                <a:lnTo>
                  <a:pt x="263" y="244"/>
                </a:lnTo>
                <a:lnTo>
                  <a:pt x="270" y="207"/>
                </a:lnTo>
                <a:lnTo>
                  <a:pt x="274" y="170"/>
                </a:lnTo>
                <a:lnTo>
                  <a:pt x="279" y="133"/>
                </a:lnTo>
                <a:lnTo>
                  <a:pt x="284" y="98"/>
                </a:lnTo>
                <a:lnTo>
                  <a:pt x="289" y="62"/>
                </a:lnTo>
                <a:lnTo>
                  <a:pt x="295" y="30"/>
                </a:lnTo>
                <a:lnTo>
                  <a:pt x="302" y="0"/>
                </a:lnTo>
              </a:path>
            </a:pathLst>
          </a:custGeom>
          <a:noFill/>
          <a:ln w="15875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5116513" y="4754563"/>
            <a:ext cx="101600" cy="101600"/>
          </a:xfrm>
          <a:custGeom>
            <a:avLst/>
            <a:gdLst/>
            <a:ahLst/>
            <a:cxnLst>
              <a:cxn ang="0">
                <a:pos x="24" y="64"/>
              </a:cxn>
              <a:cxn ang="0">
                <a:pos x="37" y="64"/>
              </a:cxn>
              <a:cxn ang="0">
                <a:pos x="48" y="59"/>
              </a:cxn>
              <a:cxn ang="0">
                <a:pos x="57" y="51"/>
              </a:cxn>
              <a:cxn ang="0">
                <a:pos x="62" y="40"/>
              </a:cxn>
              <a:cxn ang="0">
                <a:pos x="64" y="27"/>
              </a:cxn>
              <a:cxn ang="0">
                <a:pos x="59" y="14"/>
              </a:cxn>
              <a:cxn ang="0">
                <a:pos x="49" y="6"/>
              </a:cxn>
              <a:cxn ang="0">
                <a:pos x="38" y="0"/>
              </a:cxn>
              <a:cxn ang="0">
                <a:pos x="25" y="0"/>
              </a:cxn>
              <a:cxn ang="0">
                <a:pos x="14" y="4"/>
              </a:cxn>
              <a:cxn ang="0">
                <a:pos x="4" y="12"/>
              </a:cxn>
              <a:cxn ang="0">
                <a:pos x="0" y="25"/>
              </a:cxn>
              <a:cxn ang="0">
                <a:pos x="0" y="38"/>
              </a:cxn>
              <a:cxn ang="0">
                <a:pos x="4" y="49"/>
              </a:cxn>
              <a:cxn ang="0">
                <a:pos x="12" y="59"/>
              </a:cxn>
              <a:cxn ang="0">
                <a:pos x="24" y="64"/>
              </a:cxn>
            </a:cxnLst>
            <a:rect l="0" t="0" r="r" b="b"/>
            <a:pathLst>
              <a:path w="64" h="64">
                <a:moveTo>
                  <a:pt x="24" y="64"/>
                </a:moveTo>
                <a:lnTo>
                  <a:pt x="37" y="64"/>
                </a:lnTo>
                <a:lnTo>
                  <a:pt x="48" y="59"/>
                </a:lnTo>
                <a:lnTo>
                  <a:pt x="57" y="51"/>
                </a:lnTo>
                <a:lnTo>
                  <a:pt x="62" y="40"/>
                </a:lnTo>
                <a:lnTo>
                  <a:pt x="64" y="27"/>
                </a:lnTo>
                <a:lnTo>
                  <a:pt x="59" y="14"/>
                </a:lnTo>
                <a:lnTo>
                  <a:pt x="49" y="6"/>
                </a:lnTo>
                <a:lnTo>
                  <a:pt x="38" y="0"/>
                </a:lnTo>
                <a:lnTo>
                  <a:pt x="25" y="0"/>
                </a:lnTo>
                <a:lnTo>
                  <a:pt x="14" y="4"/>
                </a:lnTo>
                <a:lnTo>
                  <a:pt x="4" y="12"/>
                </a:lnTo>
                <a:lnTo>
                  <a:pt x="0" y="25"/>
                </a:lnTo>
                <a:lnTo>
                  <a:pt x="0" y="38"/>
                </a:lnTo>
                <a:lnTo>
                  <a:pt x="4" y="49"/>
                </a:lnTo>
                <a:lnTo>
                  <a:pt x="12" y="59"/>
                </a:lnTo>
                <a:lnTo>
                  <a:pt x="24" y="64"/>
                </a:lnTo>
                <a:close/>
              </a:path>
            </a:pathLst>
          </a:custGeom>
          <a:solidFill>
            <a:srgbClr val="FF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>
                <a:latin typeface="Arial Narrow" pitchFamily="34" charset="0"/>
              </a:rPr>
              <a:t>Time Event - event terjadi berdasarkan periode waktu tertentu</a:t>
            </a:r>
          </a:p>
          <a:p>
            <a:pPr lvl="1"/>
            <a:r>
              <a:rPr lang="en-US" sz="2400">
                <a:latin typeface="Arial Narrow" pitchFamily="34" charset="0"/>
              </a:rPr>
              <a:t>Dimodelkan dengan </a:t>
            </a:r>
            <a:r>
              <a:rPr lang="en-US" sz="2400" i="1">
                <a:latin typeface="Arial Narrow" pitchFamily="34" charset="0"/>
              </a:rPr>
              <a:t>after (periodOfTime)</a:t>
            </a:r>
          </a:p>
          <a:p>
            <a:r>
              <a:rPr lang="en-US" sz="2400">
                <a:latin typeface="Arial Narrow" pitchFamily="34" charset="0"/>
              </a:rPr>
              <a:t>Change event – event terjadi karena ada kondisi yang dipenuhi.</a:t>
            </a:r>
          </a:p>
          <a:p>
            <a:pPr lvl="1"/>
            <a:r>
              <a:rPr lang="en-US" sz="2400">
                <a:latin typeface="Arial Narrow" pitchFamily="34" charset="0"/>
              </a:rPr>
              <a:t>Dimodelkan dengan </a:t>
            </a:r>
            <a:r>
              <a:rPr lang="en-US" sz="2400" i="1">
                <a:latin typeface="Arial Narrow" pitchFamily="34" charset="0"/>
              </a:rPr>
              <a:t>when (booleanExpr)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>
                <a:latin typeface="Arial Narrow" pitchFamily="34" charset="0"/>
              </a:rPr>
              <a:t>Time and Change Event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925513" y="3352800"/>
            <a:ext cx="7123112" cy="2890838"/>
            <a:chOff x="471" y="2137"/>
            <a:chExt cx="4487" cy="1821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3660" y="2453"/>
              <a:ext cx="6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 i="1">
                  <a:solidFill>
                    <a:srgbClr val="FF00FF"/>
                  </a:solidFill>
                </a:rPr>
                <a:t>time event</a:t>
              </a:r>
              <a:endParaRPr lang="en-US" sz="1600" b="1" i="1">
                <a:solidFill>
                  <a:srgbClr val="FF00FF"/>
                </a:solidFill>
                <a:latin typeface="Tahoma" pitchFamily="34" charset="0"/>
              </a:endParaRPr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auto">
            <a:xfrm>
              <a:off x="1878" y="3132"/>
              <a:ext cx="4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2" y="0"/>
                </a:cxn>
                <a:cxn ang="0">
                  <a:pos x="0" y="0"/>
                </a:cxn>
              </a:cxnLst>
              <a:rect l="0" t="0" r="r" b="b"/>
              <a:pathLst>
                <a:path w="492">
                  <a:moveTo>
                    <a:pt x="0" y="0"/>
                  </a:moveTo>
                  <a:lnTo>
                    <a:pt x="4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auto">
            <a:xfrm>
              <a:off x="1878" y="3132"/>
              <a:ext cx="4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2" y="0"/>
                </a:cxn>
                <a:cxn ang="0">
                  <a:pos x="0" y="0"/>
                </a:cxn>
              </a:cxnLst>
              <a:rect l="0" t="0" r="r" b="b"/>
              <a:pathLst>
                <a:path w="492">
                  <a:moveTo>
                    <a:pt x="0" y="0"/>
                  </a:moveTo>
                  <a:lnTo>
                    <a:pt x="4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auto">
            <a:xfrm>
              <a:off x="1632" y="2640"/>
              <a:ext cx="984" cy="492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" y="207"/>
                </a:cxn>
                <a:cxn ang="0">
                  <a:pos x="11" y="169"/>
                </a:cxn>
                <a:cxn ang="0">
                  <a:pos x="26" y="135"/>
                </a:cxn>
                <a:cxn ang="0">
                  <a:pos x="46" y="102"/>
                </a:cxn>
                <a:cxn ang="0">
                  <a:pos x="70" y="72"/>
                </a:cxn>
                <a:cxn ang="0">
                  <a:pos x="100" y="46"/>
                </a:cxn>
                <a:cxn ang="0">
                  <a:pos x="133" y="26"/>
                </a:cxn>
                <a:cxn ang="0">
                  <a:pos x="169" y="12"/>
                </a:cxn>
                <a:cxn ang="0">
                  <a:pos x="206" y="3"/>
                </a:cxn>
                <a:cxn ang="0">
                  <a:pos x="246" y="0"/>
                </a:cxn>
                <a:cxn ang="0">
                  <a:pos x="738" y="0"/>
                </a:cxn>
                <a:cxn ang="0">
                  <a:pos x="775" y="3"/>
                </a:cxn>
                <a:cxn ang="0">
                  <a:pos x="813" y="12"/>
                </a:cxn>
                <a:cxn ang="0">
                  <a:pos x="849" y="26"/>
                </a:cxn>
                <a:cxn ang="0">
                  <a:pos x="882" y="46"/>
                </a:cxn>
                <a:cxn ang="0">
                  <a:pos x="911" y="72"/>
                </a:cxn>
                <a:cxn ang="0">
                  <a:pos x="936" y="102"/>
                </a:cxn>
                <a:cxn ang="0">
                  <a:pos x="956" y="135"/>
                </a:cxn>
                <a:cxn ang="0">
                  <a:pos x="970" y="169"/>
                </a:cxn>
                <a:cxn ang="0">
                  <a:pos x="980" y="207"/>
                </a:cxn>
                <a:cxn ang="0">
                  <a:pos x="984" y="246"/>
                </a:cxn>
                <a:cxn ang="0">
                  <a:pos x="980" y="284"/>
                </a:cxn>
                <a:cxn ang="0">
                  <a:pos x="970" y="321"/>
                </a:cxn>
                <a:cxn ang="0">
                  <a:pos x="956" y="357"/>
                </a:cxn>
                <a:cxn ang="0">
                  <a:pos x="936" y="390"/>
                </a:cxn>
                <a:cxn ang="0">
                  <a:pos x="911" y="420"/>
                </a:cxn>
                <a:cxn ang="0">
                  <a:pos x="882" y="444"/>
                </a:cxn>
                <a:cxn ang="0">
                  <a:pos x="849" y="464"/>
                </a:cxn>
                <a:cxn ang="0">
                  <a:pos x="813" y="479"/>
                </a:cxn>
                <a:cxn ang="0">
                  <a:pos x="775" y="489"/>
                </a:cxn>
                <a:cxn ang="0">
                  <a:pos x="738" y="492"/>
                </a:cxn>
                <a:cxn ang="0">
                  <a:pos x="246" y="492"/>
                </a:cxn>
                <a:cxn ang="0">
                  <a:pos x="206" y="489"/>
                </a:cxn>
                <a:cxn ang="0">
                  <a:pos x="169" y="479"/>
                </a:cxn>
                <a:cxn ang="0">
                  <a:pos x="133" y="464"/>
                </a:cxn>
                <a:cxn ang="0">
                  <a:pos x="100" y="444"/>
                </a:cxn>
                <a:cxn ang="0">
                  <a:pos x="70" y="420"/>
                </a:cxn>
                <a:cxn ang="0">
                  <a:pos x="46" y="390"/>
                </a:cxn>
                <a:cxn ang="0">
                  <a:pos x="26" y="357"/>
                </a:cxn>
                <a:cxn ang="0">
                  <a:pos x="11" y="321"/>
                </a:cxn>
                <a:cxn ang="0">
                  <a:pos x="1" y="284"/>
                </a:cxn>
                <a:cxn ang="0">
                  <a:pos x="0" y="246"/>
                </a:cxn>
              </a:cxnLst>
              <a:rect l="0" t="0" r="r" b="b"/>
              <a:pathLst>
                <a:path w="984" h="492">
                  <a:moveTo>
                    <a:pt x="0" y="246"/>
                  </a:moveTo>
                  <a:lnTo>
                    <a:pt x="1" y="207"/>
                  </a:lnTo>
                  <a:lnTo>
                    <a:pt x="11" y="169"/>
                  </a:lnTo>
                  <a:lnTo>
                    <a:pt x="26" y="135"/>
                  </a:lnTo>
                  <a:lnTo>
                    <a:pt x="46" y="102"/>
                  </a:lnTo>
                  <a:lnTo>
                    <a:pt x="70" y="72"/>
                  </a:lnTo>
                  <a:lnTo>
                    <a:pt x="100" y="46"/>
                  </a:lnTo>
                  <a:lnTo>
                    <a:pt x="133" y="26"/>
                  </a:lnTo>
                  <a:lnTo>
                    <a:pt x="169" y="12"/>
                  </a:lnTo>
                  <a:lnTo>
                    <a:pt x="206" y="3"/>
                  </a:lnTo>
                  <a:lnTo>
                    <a:pt x="246" y="0"/>
                  </a:lnTo>
                  <a:lnTo>
                    <a:pt x="738" y="0"/>
                  </a:lnTo>
                  <a:lnTo>
                    <a:pt x="775" y="3"/>
                  </a:lnTo>
                  <a:lnTo>
                    <a:pt x="813" y="12"/>
                  </a:lnTo>
                  <a:lnTo>
                    <a:pt x="849" y="26"/>
                  </a:lnTo>
                  <a:lnTo>
                    <a:pt x="882" y="46"/>
                  </a:lnTo>
                  <a:lnTo>
                    <a:pt x="911" y="72"/>
                  </a:lnTo>
                  <a:lnTo>
                    <a:pt x="936" y="102"/>
                  </a:lnTo>
                  <a:lnTo>
                    <a:pt x="956" y="135"/>
                  </a:lnTo>
                  <a:lnTo>
                    <a:pt x="970" y="169"/>
                  </a:lnTo>
                  <a:lnTo>
                    <a:pt x="980" y="207"/>
                  </a:lnTo>
                  <a:lnTo>
                    <a:pt x="984" y="246"/>
                  </a:lnTo>
                  <a:lnTo>
                    <a:pt x="980" y="284"/>
                  </a:lnTo>
                  <a:lnTo>
                    <a:pt x="970" y="321"/>
                  </a:lnTo>
                  <a:lnTo>
                    <a:pt x="956" y="357"/>
                  </a:lnTo>
                  <a:lnTo>
                    <a:pt x="936" y="390"/>
                  </a:lnTo>
                  <a:lnTo>
                    <a:pt x="911" y="420"/>
                  </a:lnTo>
                  <a:lnTo>
                    <a:pt x="882" y="444"/>
                  </a:lnTo>
                  <a:lnTo>
                    <a:pt x="849" y="464"/>
                  </a:lnTo>
                  <a:lnTo>
                    <a:pt x="813" y="479"/>
                  </a:lnTo>
                  <a:lnTo>
                    <a:pt x="775" y="489"/>
                  </a:lnTo>
                  <a:lnTo>
                    <a:pt x="738" y="492"/>
                  </a:lnTo>
                  <a:lnTo>
                    <a:pt x="246" y="492"/>
                  </a:lnTo>
                  <a:lnTo>
                    <a:pt x="206" y="489"/>
                  </a:lnTo>
                  <a:lnTo>
                    <a:pt x="169" y="479"/>
                  </a:lnTo>
                  <a:lnTo>
                    <a:pt x="133" y="464"/>
                  </a:lnTo>
                  <a:lnTo>
                    <a:pt x="100" y="444"/>
                  </a:lnTo>
                  <a:lnTo>
                    <a:pt x="70" y="420"/>
                  </a:lnTo>
                  <a:lnTo>
                    <a:pt x="46" y="390"/>
                  </a:lnTo>
                  <a:lnTo>
                    <a:pt x="26" y="357"/>
                  </a:lnTo>
                  <a:lnTo>
                    <a:pt x="11" y="321"/>
                  </a:lnTo>
                  <a:lnTo>
                    <a:pt x="1" y="284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024" y="2811"/>
              <a:ext cx="196" cy="1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034" y="2819"/>
              <a:ext cx="2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/>
                <a:t>Idle</a:t>
              </a:r>
              <a:endParaRPr lang="en-US" sz="1600" b="1">
                <a:latin typeface="Tahoma" pitchFamily="34" charset="0"/>
              </a:endParaRPr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auto">
            <a:xfrm>
              <a:off x="3265" y="3957"/>
              <a:ext cx="4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2" y="0"/>
                </a:cxn>
                <a:cxn ang="0">
                  <a:pos x="0" y="0"/>
                </a:cxn>
              </a:cxnLst>
              <a:rect l="0" t="0" r="r" b="b"/>
              <a:pathLst>
                <a:path w="492">
                  <a:moveTo>
                    <a:pt x="0" y="0"/>
                  </a:moveTo>
                  <a:lnTo>
                    <a:pt x="4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auto">
            <a:xfrm>
              <a:off x="3265" y="3957"/>
              <a:ext cx="4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2" y="0"/>
                </a:cxn>
                <a:cxn ang="0">
                  <a:pos x="0" y="0"/>
                </a:cxn>
              </a:cxnLst>
              <a:rect l="0" t="0" r="r" b="b"/>
              <a:pathLst>
                <a:path w="492">
                  <a:moveTo>
                    <a:pt x="0" y="0"/>
                  </a:moveTo>
                  <a:lnTo>
                    <a:pt x="4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auto">
            <a:xfrm>
              <a:off x="3019" y="3465"/>
              <a:ext cx="984" cy="492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3" y="207"/>
                </a:cxn>
                <a:cxn ang="0">
                  <a:pos x="12" y="169"/>
                </a:cxn>
                <a:cxn ang="0">
                  <a:pos x="26" y="135"/>
                </a:cxn>
                <a:cxn ang="0">
                  <a:pos x="46" y="100"/>
                </a:cxn>
                <a:cxn ang="0">
                  <a:pos x="72" y="73"/>
                </a:cxn>
                <a:cxn ang="0">
                  <a:pos x="102" y="46"/>
                </a:cxn>
                <a:cxn ang="0">
                  <a:pos x="135" y="27"/>
                </a:cxn>
                <a:cxn ang="0">
                  <a:pos x="169" y="12"/>
                </a:cxn>
                <a:cxn ang="0">
                  <a:pos x="207" y="4"/>
                </a:cxn>
                <a:cxn ang="0">
                  <a:pos x="246" y="0"/>
                </a:cxn>
                <a:cxn ang="0">
                  <a:pos x="738" y="0"/>
                </a:cxn>
                <a:cxn ang="0">
                  <a:pos x="776" y="4"/>
                </a:cxn>
                <a:cxn ang="0">
                  <a:pos x="813" y="12"/>
                </a:cxn>
                <a:cxn ang="0">
                  <a:pos x="849" y="27"/>
                </a:cxn>
                <a:cxn ang="0">
                  <a:pos x="882" y="46"/>
                </a:cxn>
                <a:cxn ang="0">
                  <a:pos x="912" y="73"/>
                </a:cxn>
                <a:cxn ang="0">
                  <a:pos x="936" y="100"/>
                </a:cxn>
                <a:cxn ang="0">
                  <a:pos x="956" y="135"/>
                </a:cxn>
                <a:cxn ang="0">
                  <a:pos x="971" y="169"/>
                </a:cxn>
                <a:cxn ang="0">
                  <a:pos x="981" y="207"/>
                </a:cxn>
                <a:cxn ang="0">
                  <a:pos x="984" y="246"/>
                </a:cxn>
                <a:cxn ang="0">
                  <a:pos x="981" y="284"/>
                </a:cxn>
                <a:cxn ang="0">
                  <a:pos x="971" y="322"/>
                </a:cxn>
                <a:cxn ang="0">
                  <a:pos x="956" y="358"/>
                </a:cxn>
                <a:cxn ang="0">
                  <a:pos x="936" y="391"/>
                </a:cxn>
                <a:cxn ang="0">
                  <a:pos x="912" y="420"/>
                </a:cxn>
                <a:cxn ang="0">
                  <a:pos x="882" y="445"/>
                </a:cxn>
                <a:cxn ang="0">
                  <a:pos x="849" y="464"/>
                </a:cxn>
                <a:cxn ang="0">
                  <a:pos x="813" y="479"/>
                </a:cxn>
                <a:cxn ang="0">
                  <a:pos x="776" y="489"/>
                </a:cxn>
                <a:cxn ang="0">
                  <a:pos x="738" y="492"/>
                </a:cxn>
                <a:cxn ang="0">
                  <a:pos x="246" y="492"/>
                </a:cxn>
                <a:cxn ang="0">
                  <a:pos x="207" y="489"/>
                </a:cxn>
                <a:cxn ang="0">
                  <a:pos x="169" y="479"/>
                </a:cxn>
                <a:cxn ang="0">
                  <a:pos x="135" y="464"/>
                </a:cxn>
                <a:cxn ang="0">
                  <a:pos x="102" y="445"/>
                </a:cxn>
                <a:cxn ang="0">
                  <a:pos x="72" y="420"/>
                </a:cxn>
                <a:cxn ang="0">
                  <a:pos x="46" y="391"/>
                </a:cxn>
                <a:cxn ang="0">
                  <a:pos x="26" y="358"/>
                </a:cxn>
                <a:cxn ang="0">
                  <a:pos x="12" y="322"/>
                </a:cxn>
                <a:cxn ang="0">
                  <a:pos x="3" y="284"/>
                </a:cxn>
                <a:cxn ang="0">
                  <a:pos x="0" y="246"/>
                </a:cxn>
              </a:cxnLst>
              <a:rect l="0" t="0" r="r" b="b"/>
              <a:pathLst>
                <a:path w="984" h="492">
                  <a:moveTo>
                    <a:pt x="0" y="246"/>
                  </a:moveTo>
                  <a:lnTo>
                    <a:pt x="3" y="207"/>
                  </a:lnTo>
                  <a:lnTo>
                    <a:pt x="12" y="169"/>
                  </a:lnTo>
                  <a:lnTo>
                    <a:pt x="26" y="135"/>
                  </a:lnTo>
                  <a:lnTo>
                    <a:pt x="46" y="100"/>
                  </a:lnTo>
                  <a:lnTo>
                    <a:pt x="72" y="73"/>
                  </a:lnTo>
                  <a:lnTo>
                    <a:pt x="102" y="46"/>
                  </a:lnTo>
                  <a:lnTo>
                    <a:pt x="135" y="27"/>
                  </a:lnTo>
                  <a:lnTo>
                    <a:pt x="169" y="12"/>
                  </a:lnTo>
                  <a:lnTo>
                    <a:pt x="207" y="4"/>
                  </a:lnTo>
                  <a:lnTo>
                    <a:pt x="246" y="0"/>
                  </a:lnTo>
                  <a:lnTo>
                    <a:pt x="738" y="0"/>
                  </a:lnTo>
                  <a:lnTo>
                    <a:pt x="776" y="4"/>
                  </a:lnTo>
                  <a:lnTo>
                    <a:pt x="813" y="12"/>
                  </a:lnTo>
                  <a:lnTo>
                    <a:pt x="849" y="27"/>
                  </a:lnTo>
                  <a:lnTo>
                    <a:pt x="882" y="46"/>
                  </a:lnTo>
                  <a:lnTo>
                    <a:pt x="912" y="73"/>
                  </a:lnTo>
                  <a:lnTo>
                    <a:pt x="936" y="100"/>
                  </a:lnTo>
                  <a:lnTo>
                    <a:pt x="956" y="135"/>
                  </a:lnTo>
                  <a:lnTo>
                    <a:pt x="971" y="169"/>
                  </a:lnTo>
                  <a:lnTo>
                    <a:pt x="981" y="207"/>
                  </a:lnTo>
                  <a:lnTo>
                    <a:pt x="984" y="246"/>
                  </a:lnTo>
                  <a:lnTo>
                    <a:pt x="981" y="284"/>
                  </a:lnTo>
                  <a:lnTo>
                    <a:pt x="971" y="322"/>
                  </a:lnTo>
                  <a:lnTo>
                    <a:pt x="956" y="358"/>
                  </a:lnTo>
                  <a:lnTo>
                    <a:pt x="936" y="391"/>
                  </a:lnTo>
                  <a:lnTo>
                    <a:pt x="912" y="420"/>
                  </a:lnTo>
                  <a:lnTo>
                    <a:pt x="882" y="445"/>
                  </a:lnTo>
                  <a:lnTo>
                    <a:pt x="849" y="464"/>
                  </a:lnTo>
                  <a:lnTo>
                    <a:pt x="813" y="479"/>
                  </a:lnTo>
                  <a:lnTo>
                    <a:pt x="776" y="489"/>
                  </a:lnTo>
                  <a:lnTo>
                    <a:pt x="738" y="492"/>
                  </a:lnTo>
                  <a:lnTo>
                    <a:pt x="246" y="492"/>
                  </a:lnTo>
                  <a:lnTo>
                    <a:pt x="207" y="489"/>
                  </a:lnTo>
                  <a:lnTo>
                    <a:pt x="169" y="479"/>
                  </a:lnTo>
                  <a:lnTo>
                    <a:pt x="135" y="464"/>
                  </a:lnTo>
                  <a:lnTo>
                    <a:pt x="102" y="445"/>
                  </a:lnTo>
                  <a:lnTo>
                    <a:pt x="72" y="420"/>
                  </a:lnTo>
                  <a:lnTo>
                    <a:pt x="46" y="391"/>
                  </a:lnTo>
                  <a:lnTo>
                    <a:pt x="26" y="358"/>
                  </a:lnTo>
                  <a:lnTo>
                    <a:pt x="12" y="322"/>
                  </a:lnTo>
                  <a:lnTo>
                    <a:pt x="3" y="284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352" y="3636"/>
              <a:ext cx="316" cy="1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3362" y="3644"/>
              <a:ext cx="3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/>
                <a:t>Active</a:t>
              </a:r>
              <a:endParaRPr lang="en-US" sz="1600" b="1">
                <a:latin typeface="Tahoma" pitchFamily="34" charset="0"/>
              </a:endParaRPr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1878" y="2394"/>
              <a:ext cx="492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0"/>
                </a:cxn>
                <a:cxn ang="0">
                  <a:pos x="246" y="0"/>
                </a:cxn>
                <a:cxn ang="0">
                  <a:pos x="492" y="0"/>
                </a:cxn>
                <a:cxn ang="0">
                  <a:pos x="492" y="246"/>
                </a:cxn>
              </a:cxnLst>
              <a:rect l="0" t="0" r="r" b="b"/>
              <a:pathLst>
                <a:path w="492" h="246">
                  <a:moveTo>
                    <a:pt x="0" y="246"/>
                  </a:moveTo>
                  <a:lnTo>
                    <a:pt x="0" y="0"/>
                  </a:lnTo>
                  <a:lnTo>
                    <a:pt x="246" y="0"/>
                  </a:lnTo>
                  <a:lnTo>
                    <a:pt x="492" y="0"/>
                  </a:lnTo>
                  <a:lnTo>
                    <a:pt x="492" y="246"/>
                  </a:lnTo>
                </a:path>
              </a:pathLst>
            </a:custGeom>
            <a:noFill/>
            <a:ln w="482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>
              <a:off x="2332" y="2527"/>
              <a:ext cx="75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113"/>
                </a:cxn>
                <a:cxn ang="0">
                  <a:pos x="75" y="0"/>
                </a:cxn>
              </a:cxnLst>
              <a:rect l="0" t="0" r="r" b="b"/>
              <a:pathLst>
                <a:path w="75" h="113">
                  <a:moveTo>
                    <a:pt x="0" y="0"/>
                  </a:moveTo>
                  <a:lnTo>
                    <a:pt x="38" y="113"/>
                  </a:lnTo>
                  <a:lnTo>
                    <a:pt x="75" y="0"/>
                  </a:lnTo>
                </a:path>
              </a:pathLst>
            </a:custGeom>
            <a:noFill/>
            <a:ln w="4826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1391" y="2137"/>
              <a:ext cx="1874" cy="1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1489" y="2145"/>
              <a:ext cx="168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/>
                <a:t>when( 11:49pm ) / selfTest()</a:t>
              </a:r>
              <a:endParaRPr lang="en-US" sz="1600" b="1">
                <a:latin typeface="Tahoma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759" y="3173"/>
              <a:ext cx="2199" cy="1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2914" y="3181"/>
              <a:ext cx="193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/>
                <a:t>after( 2 sec ) / dropConnection()</a:t>
              </a:r>
              <a:endParaRPr lang="en-US" sz="1600" b="1">
                <a:latin typeface="Tahoma" pitchFamily="34" charset="0"/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/>
          </p:nvSpPr>
          <p:spPr bwMode="auto">
            <a:xfrm>
              <a:off x="471" y="2530"/>
              <a:ext cx="87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 i="1">
                  <a:solidFill>
                    <a:srgbClr val="FF00FF"/>
                  </a:solidFill>
                </a:rPr>
                <a:t>change</a:t>
              </a:r>
              <a:r>
                <a:rPr lang="en-US" sz="1600" b="1" i="1">
                  <a:solidFill>
                    <a:srgbClr val="FF00FF"/>
                  </a:solidFill>
                </a:rPr>
                <a:t> event</a:t>
              </a:r>
              <a:endParaRPr lang="en-US" sz="1600" b="1" i="1">
                <a:solidFill>
                  <a:srgbClr val="FF00FF"/>
                </a:solidFill>
                <a:latin typeface="Tahoma" pitchFamily="34" charset="0"/>
              </a:endParaRPr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auto">
            <a:xfrm rot="21248042" flipV="1">
              <a:off x="789" y="2235"/>
              <a:ext cx="566" cy="3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11" y="35"/>
                </a:cxn>
                <a:cxn ang="0">
                  <a:pos x="3" y="68"/>
                </a:cxn>
                <a:cxn ang="0">
                  <a:pos x="0" y="95"/>
                </a:cxn>
                <a:cxn ang="0">
                  <a:pos x="1" y="118"/>
                </a:cxn>
                <a:cxn ang="0">
                  <a:pos x="10" y="140"/>
                </a:cxn>
                <a:cxn ang="0">
                  <a:pos x="19" y="158"/>
                </a:cxn>
                <a:cxn ang="0">
                  <a:pos x="34" y="174"/>
                </a:cxn>
                <a:cxn ang="0">
                  <a:pos x="52" y="187"/>
                </a:cxn>
                <a:cxn ang="0">
                  <a:pos x="72" y="199"/>
                </a:cxn>
                <a:cxn ang="0">
                  <a:pos x="95" y="209"/>
                </a:cxn>
                <a:cxn ang="0">
                  <a:pos x="119" y="217"/>
                </a:cxn>
                <a:cxn ang="0">
                  <a:pos x="146" y="223"/>
                </a:cxn>
                <a:cxn ang="0">
                  <a:pos x="173" y="230"/>
                </a:cxn>
                <a:cxn ang="0">
                  <a:pos x="200" y="236"/>
                </a:cxn>
                <a:cxn ang="0">
                  <a:pos x="228" y="243"/>
                </a:cxn>
                <a:cxn ang="0">
                  <a:pos x="255" y="248"/>
                </a:cxn>
                <a:cxn ang="0">
                  <a:pos x="282" y="254"/>
                </a:cxn>
                <a:cxn ang="0">
                  <a:pos x="306" y="263"/>
                </a:cxn>
                <a:cxn ang="0">
                  <a:pos x="331" y="271"/>
                </a:cxn>
                <a:cxn ang="0">
                  <a:pos x="352" y="281"/>
                </a:cxn>
                <a:cxn ang="0">
                  <a:pos x="370" y="292"/>
                </a:cxn>
              </a:cxnLst>
              <a:rect l="0" t="0" r="r" b="b"/>
              <a:pathLst>
                <a:path w="370" h="292">
                  <a:moveTo>
                    <a:pt x="24" y="0"/>
                  </a:moveTo>
                  <a:lnTo>
                    <a:pt x="11" y="35"/>
                  </a:lnTo>
                  <a:lnTo>
                    <a:pt x="3" y="68"/>
                  </a:lnTo>
                  <a:lnTo>
                    <a:pt x="0" y="95"/>
                  </a:lnTo>
                  <a:lnTo>
                    <a:pt x="1" y="118"/>
                  </a:lnTo>
                  <a:lnTo>
                    <a:pt x="10" y="140"/>
                  </a:lnTo>
                  <a:lnTo>
                    <a:pt x="19" y="158"/>
                  </a:lnTo>
                  <a:lnTo>
                    <a:pt x="34" y="174"/>
                  </a:lnTo>
                  <a:lnTo>
                    <a:pt x="52" y="187"/>
                  </a:lnTo>
                  <a:lnTo>
                    <a:pt x="72" y="199"/>
                  </a:lnTo>
                  <a:lnTo>
                    <a:pt x="95" y="209"/>
                  </a:lnTo>
                  <a:lnTo>
                    <a:pt x="119" y="217"/>
                  </a:lnTo>
                  <a:lnTo>
                    <a:pt x="146" y="223"/>
                  </a:lnTo>
                  <a:lnTo>
                    <a:pt x="173" y="230"/>
                  </a:lnTo>
                  <a:lnTo>
                    <a:pt x="200" y="236"/>
                  </a:lnTo>
                  <a:lnTo>
                    <a:pt x="228" y="243"/>
                  </a:lnTo>
                  <a:lnTo>
                    <a:pt x="255" y="248"/>
                  </a:lnTo>
                  <a:lnTo>
                    <a:pt x="282" y="254"/>
                  </a:lnTo>
                  <a:lnTo>
                    <a:pt x="306" y="263"/>
                  </a:lnTo>
                  <a:lnTo>
                    <a:pt x="331" y="271"/>
                  </a:lnTo>
                  <a:lnTo>
                    <a:pt x="352" y="281"/>
                  </a:lnTo>
                  <a:lnTo>
                    <a:pt x="370" y="292"/>
                  </a:lnTo>
                </a:path>
              </a:pathLst>
            </a:custGeom>
            <a:noFill/>
            <a:ln w="1587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auto">
            <a:xfrm>
              <a:off x="1292" y="2194"/>
              <a:ext cx="66" cy="66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2" y="25"/>
                </a:cxn>
                <a:cxn ang="0">
                  <a:pos x="0" y="38"/>
                </a:cxn>
                <a:cxn ang="0">
                  <a:pos x="5" y="51"/>
                </a:cxn>
                <a:cxn ang="0">
                  <a:pos x="15" y="59"/>
                </a:cxn>
                <a:cxn ang="0">
                  <a:pos x="27" y="66"/>
                </a:cxn>
                <a:cxn ang="0">
                  <a:pos x="40" y="66"/>
                </a:cxn>
                <a:cxn ang="0">
                  <a:pos x="51" y="61"/>
                </a:cxn>
                <a:cxn ang="0">
                  <a:pos x="61" y="53"/>
                </a:cxn>
                <a:cxn ang="0">
                  <a:pos x="66" y="40"/>
                </a:cxn>
                <a:cxn ang="0">
                  <a:pos x="66" y="28"/>
                </a:cxn>
                <a:cxn ang="0">
                  <a:pos x="63" y="15"/>
                </a:cxn>
                <a:cxn ang="0">
                  <a:pos x="53" y="5"/>
                </a:cxn>
                <a:cxn ang="0">
                  <a:pos x="41" y="0"/>
                </a:cxn>
                <a:cxn ang="0">
                  <a:pos x="28" y="0"/>
                </a:cxn>
                <a:cxn ang="0">
                  <a:pos x="17" y="5"/>
                </a:cxn>
                <a:cxn ang="0">
                  <a:pos x="7" y="13"/>
                </a:cxn>
              </a:cxnLst>
              <a:rect l="0" t="0" r="r" b="b"/>
              <a:pathLst>
                <a:path w="66" h="66">
                  <a:moveTo>
                    <a:pt x="7" y="13"/>
                  </a:moveTo>
                  <a:lnTo>
                    <a:pt x="2" y="25"/>
                  </a:lnTo>
                  <a:lnTo>
                    <a:pt x="0" y="38"/>
                  </a:lnTo>
                  <a:lnTo>
                    <a:pt x="5" y="51"/>
                  </a:lnTo>
                  <a:lnTo>
                    <a:pt x="15" y="59"/>
                  </a:lnTo>
                  <a:lnTo>
                    <a:pt x="27" y="66"/>
                  </a:lnTo>
                  <a:lnTo>
                    <a:pt x="40" y="66"/>
                  </a:lnTo>
                  <a:lnTo>
                    <a:pt x="51" y="61"/>
                  </a:lnTo>
                  <a:lnTo>
                    <a:pt x="61" y="53"/>
                  </a:lnTo>
                  <a:lnTo>
                    <a:pt x="66" y="40"/>
                  </a:lnTo>
                  <a:lnTo>
                    <a:pt x="66" y="28"/>
                  </a:lnTo>
                  <a:lnTo>
                    <a:pt x="63" y="15"/>
                  </a:lnTo>
                  <a:lnTo>
                    <a:pt x="53" y="5"/>
                  </a:lnTo>
                  <a:lnTo>
                    <a:pt x="41" y="0"/>
                  </a:lnTo>
                  <a:lnTo>
                    <a:pt x="28" y="0"/>
                  </a:lnTo>
                  <a:lnTo>
                    <a:pt x="17" y="5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auto">
            <a:xfrm>
              <a:off x="2858" y="2642"/>
              <a:ext cx="845" cy="506"/>
            </a:xfrm>
            <a:custGeom>
              <a:avLst/>
              <a:gdLst/>
              <a:ahLst/>
              <a:cxnLst>
                <a:cxn ang="0">
                  <a:pos x="845" y="0"/>
                </a:cxn>
                <a:cxn ang="0">
                  <a:pos x="828" y="33"/>
                </a:cxn>
                <a:cxn ang="0">
                  <a:pos x="809" y="60"/>
                </a:cxn>
                <a:cxn ang="0">
                  <a:pos x="789" y="83"/>
                </a:cxn>
                <a:cxn ang="0">
                  <a:pos x="764" y="105"/>
                </a:cxn>
                <a:cxn ang="0">
                  <a:pos x="740" y="121"/>
                </a:cxn>
                <a:cxn ang="0">
                  <a:pos x="713" y="134"/>
                </a:cxn>
                <a:cxn ang="0">
                  <a:pos x="686" y="144"/>
                </a:cxn>
                <a:cxn ang="0">
                  <a:pos x="656" y="152"/>
                </a:cxn>
                <a:cxn ang="0">
                  <a:pos x="627" y="157"/>
                </a:cxn>
                <a:cxn ang="0">
                  <a:pos x="595" y="162"/>
                </a:cxn>
                <a:cxn ang="0">
                  <a:pos x="563" y="164"/>
                </a:cxn>
                <a:cxn ang="0">
                  <a:pos x="530" y="164"/>
                </a:cxn>
                <a:cxn ang="0">
                  <a:pos x="497" y="164"/>
                </a:cxn>
                <a:cxn ang="0">
                  <a:pos x="464" y="162"/>
                </a:cxn>
                <a:cxn ang="0">
                  <a:pos x="431" y="162"/>
                </a:cxn>
                <a:cxn ang="0">
                  <a:pos x="399" y="160"/>
                </a:cxn>
                <a:cxn ang="0">
                  <a:pos x="367" y="159"/>
                </a:cxn>
                <a:cxn ang="0">
                  <a:pos x="335" y="159"/>
                </a:cxn>
                <a:cxn ang="0">
                  <a:pos x="304" y="159"/>
                </a:cxn>
                <a:cxn ang="0">
                  <a:pos x="274" y="160"/>
                </a:cxn>
                <a:cxn ang="0">
                  <a:pos x="245" y="164"/>
                </a:cxn>
                <a:cxn ang="0">
                  <a:pos x="217" y="170"/>
                </a:cxn>
                <a:cxn ang="0">
                  <a:pos x="190" y="177"/>
                </a:cxn>
                <a:cxn ang="0">
                  <a:pos x="166" y="187"/>
                </a:cxn>
                <a:cxn ang="0">
                  <a:pos x="143" y="200"/>
                </a:cxn>
                <a:cxn ang="0">
                  <a:pos x="123" y="215"/>
                </a:cxn>
                <a:cxn ang="0">
                  <a:pos x="115" y="223"/>
                </a:cxn>
                <a:cxn ang="0">
                  <a:pos x="107" y="231"/>
                </a:cxn>
                <a:cxn ang="0">
                  <a:pos x="99" y="241"/>
                </a:cxn>
                <a:cxn ang="0">
                  <a:pos x="92" y="249"/>
                </a:cxn>
                <a:cxn ang="0">
                  <a:pos x="85" y="259"/>
                </a:cxn>
                <a:cxn ang="0">
                  <a:pos x="79" y="270"/>
                </a:cxn>
                <a:cxn ang="0">
                  <a:pos x="72" y="280"/>
                </a:cxn>
                <a:cxn ang="0">
                  <a:pos x="66" y="292"/>
                </a:cxn>
                <a:cxn ang="0">
                  <a:pos x="61" y="303"/>
                </a:cxn>
                <a:cxn ang="0">
                  <a:pos x="56" y="315"/>
                </a:cxn>
                <a:cxn ang="0">
                  <a:pos x="51" y="328"/>
                </a:cxn>
                <a:cxn ang="0">
                  <a:pos x="46" y="339"/>
                </a:cxn>
                <a:cxn ang="0">
                  <a:pos x="41" y="351"/>
                </a:cxn>
                <a:cxn ang="0">
                  <a:pos x="36" y="364"/>
                </a:cxn>
                <a:cxn ang="0">
                  <a:pos x="33" y="377"/>
                </a:cxn>
                <a:cxn ang="0">
                  <a:pos x="30" y="388"/>
                </a:cxn>
                <a:cxn ang="0">
                  <a:pos x="25" y="401"/>
                </a:cxn>
                <a:cxn ang="0">
                  <a:pos x="22" y="414"/>
                </a:cxn>
                <a:cxn ang="0">
                  <a:pos x="18" y="426"/>
                </a:cxn>
                <a:cxn ang="0">
                  <a:pos x="15" y="439"/>
                </a:cxn>
                <a:cxn ang="0">
                  <a:pos x="13" y="451"/>
                </a:cxn>
                <a:cxn ang="0">
                  <a:pos x="10" y="462"/>
                </a:cxn>
                <a:cxn ang="0">
                  <a:pos x="7" y="474"/>
                </a:cxn>
                <a:cxn ang="0">
                  <a:pos x="5" y="485"/>
                </a:cxn>
                <a:cxn ang="0">
                  <a:pos x="2" y="496"/>
                </a:cxn>
                <a:cxn ang="0">
                  <a:pos x="0" y="506"/>
                </a:cxn>
              </a:cxnLst>
              <a:rect l="0" t="0" r="r" b="b"/>
              <a:pathLst>
                <a:path w="845" h="506">
                  <a:moveTo>
                    <a:pt x="845" y="0"/>
                  </a:moveTo>
                  <a:lnTo>
                    <a:pt x="828" y="33"/>
                  </a:lnTo>
                  <a:lnTo>
                    <a:pt x="809" y="60"/>
                  </a:lnTo>
                  <a:lnTo>
                    <a:pt x="789" y="83"/>
                  </a:lnTo>
                  <a:lnTo>
                    <a:pt x="764" y="105"/>
                  </a:lnTo>
                  <a:lnTo>
                    <a:pt x="740" y="121"/>
                  </a:lnTo>
                  <a:lnTo>
                    <a:pt x="713" y="134"/>
                  </a:lnTo>
                  <a:lnTo>
                    <a:pt x="686" y="144"/>
                  </a:lnTo>
                  <a:lnTo>
                    <a:pt x="656" y="152"/>
                  </a:lnTo>
                  <a:lnTo>
                    <a:pt x="627" y="157"/>
                  </a:lnTo>
                  <a:lnTo>
                    <a:pt x="595" y="162"/>
                  </a:lnTo>
                  <a:lnTo>
                    <a:pt x="563" y="164"/>
                  </a:lnTo>
                  <a:lnTo>
                    <a:pt x="530" y="164"/>
                  </a:lnTo>
                  <a:lnTo>
                    <a:pt x="497" y="164"/>
                  </a:lnTo>
                  <a:lnTo>
                    <a:pt x="464" y="162"/>
                  </a:lnTo>
                  <a:lnTo>
                    <a:pt x="431" y="162"/>
                  </a:lnTo>
                  <a:lnTo>
                    <a:pt x="399" y="160"/>
                  </a:lnTo>
                  <a:lnTo>
                    <a:pt x="367" y="159"/>
                  </a:lnTo>
                  <a:lnTo>
                    <a:pt x="335" y="159"/>
                  </a:lnTo>
                  <a:lnTo>
                    <a:pt x="304" y="159"/>
                  </a:lnTo>
                  <a:lnTo>
                    <a:pt x="274" y="160"/>
                  </a:lnTo>
                  <a:lnTo>
                    <a:pt x="245" y="164"/>
                  </a:lnTo>
                  <a:lnTo>
                    <a:pt x="217" y="170"/>
                  </a:lnTo>
                  <a:lnTo>
                    <a:pt x="190" y="177"/>
                  </a:lnTo>
                  <a:lnTo>
                    <a:pt x="166" y="187"/>
                  </a:lnTo>
                  <a:lnTo>
                    <a:pt x="143" y="200"/>
                  </a:lnTo>
                  <a:lnTo>
                    <a:pt x="123" y="215"/>
                  </a:lnTo>
                  <a:lnTo>
                    <a:pt x="115" y="223"/>
                  </a:lnTo>
                  <a:lnTo>
                    <a:pt x="107" y="231"/>
                  </a:lnTo>
                  <a:lnTo>
                    <a:pt x="99" y="241"/>
                  </a:lnTo>
                  <a:lnTo>
                    <a:pt x="92" y="249"/>
                  </a:lnTo>
                  <a:lnTo>
                    <a:pt x="85" y="259"/>
                  </a:lnTo>
                  <a:lnTo>
                    <a:pt x="79" y="270"/>
                  </a:lnTo>
                  <a:lnTo>
                    <a:pt x="72" y="280"/>
                  </a:lnTo>
                  <a:lnTo>
                    <a:pt x="66" y="292"/>
                  </a:lnTo>
                  <a:lnTo>
                    <a:pt x="61" y="303"/>
                  </a:lnTo>
                  <a:lnTo>
                    <a:pt x="56" y="315"/>
                  </a:lnTo>
                  <a:lnTo>
                    <a:pt x="51" y="328"/>
                  </a:lnTo>
                  <a:lnTo>
                    <a:pt x="46" y="339"/>
                  </a:lnTo>
                  <a:lnTo>
                    <a:pt x="41" y="351"/>
                  </a:lnTo>
                  <a:lnTo>
                    <a:pt x="36" y="364"/>
                  </a:lnTo>
                  <a:lnTo>
                    <a:pt x="33" y="377"/>
                  </a:lnTo>
                  <a:lnTo>
                    <a:pt x="30" y="388"/>
                  </a:lnTo>
                  <a:lnTo>
                    <a:pt x="25" y="401"/>
                  </a:lnTo>
                  <a:lnTo>
                    <a:pt x="22" y="414"/>
                  </a:lnTo>
                  <a:lnTo>
                    <a:pt x="18" y="426"/>
                  </a:lnTo>
                  <a:lnTo>
                    <a:pt x="15" y="439"/>
                  </a:lnTo>
                  <a:lnTo>
                    <a:pt x="13" y="451"/>
                  </a:lnTo>
                  <a:lnTo>
                    <a:pt x="10" y="462"/>
                  </a:lnTo>
                  <a:lnTo>
                    <a:pt x="7" y="474"/>
                  </a:lnTo>
                  <a:lnTo>
                    <a:pt x="5" y="485"/>
                  </a:lnTo>
                  <a:lnTo>
                    <a:pt x="2" y="496"/>
                  </a:lnTo>
                  <a:lnTo>
                    <a:pt x="0" y="506"/>
                  </a:lnTo>
                </a:path>
              </a:pathLst>
            </a:custGeom>
            <a:noFill/>
            <a:ln w="1587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auto">
            <a:xfrm>
              <a:off x="2825" y="3116"/>
              <a:ext cx="66" cy="65"/>
            </a:xfrm>
            <a:custGeom>
              <a:avLst/>
              <a:gdLst/>
              <a:ahLst/>
              <a:cxnLst>
                <a:cxn ang="0">
                  <a:pos x="40" y="1"/>
                </a:cxn>
                <a:cxn ang="0">
                  <a:pos x="27" y="0"/>
                </a:cxn>
                <a:cxn ang="0">
                  <a:pos x="15" y="4"/>
                </a:cxn>
                <a:cxn ang="0">
                  <a:pos x="5" y="14"/>
                </a:cxn>
                <a:cxn ang="0">
                  <a:pos x="0" y="26"/>
                </a:cxn>
                <a:cxn ang="0">
                  <a:pos x="0" y="39"/>
                </a:cxn>
                <a:cxn ang="0">
                  <a:pos x="5" y="50"/>
                </a:cxn>
                <a:cxn ang="0">
                  <a:pos x="14" y="60"/>
                </a:cxn>
                <a:cxn ang="0">
                  <a:pos x="25" y="65"/>
                </a:cxn>
                <a:cxn ang="0">
                  <a:pos x="38" y="65"/>
                </a:cxn>
                <a:cxn ang="0">
                  <a:pos x="51" y="62"/>
                </a:cxn>
                <a:cxn ang="0">
                  <a:pos x="59" y="52"/>
                </a:cxn>
                <a:cxn ang="0">
                  <a:pos x="66" y="40"/>
                </a:cxn>
                <a:cxn ang="0">
                  <a:pos x="66" y="27"/>
                </a:cxn>
                <a:cxn ang="0">
                  <a:pos x="61" y="16"/>
                </a:cxn>
                <a:cxn ang="0">
                  <a:pos x="51" y="6"/>
                </a:cxn>
                <a:cxn ang="0">
                  <a:pos x="40" y="1"/>
                </a:cxn>
              </a:cxnLst>
              <a:rect l="0" t="0" r="r" b="b"/>
              <a:pathLst>
                <a:path w="66" h="65">
                  <a:moveTo>
                    <a:pt x="40" y="1"/>
                  </a:moveTo>
                  <a:lnTo>
                    <a:pt x="27" y="0"/>
                  </a:lnTo>
                  <a:lnTo>
                    <a:pt x="15" y="4"/>
                  </a:lnTo>
                  <a:lnTo>
                    <a:pt x="5" y="14"/>
                  </a:lnTo>
                  <a:lnTo>
                    <a:pt x="0" y="26"/>
                  </a:lnTo>
                  <a:lnTo>
                    <a:pt x="0" y="39"/>
                  </a:lnTo>
                  <a:lnTo>
                    <a:pt x="5" y="50"/>
                  </a:lnTo>
                  <a:lnTo>
                    <a:pt x="14" y="60"/>
                  </a:lnTo>
                  <a:lnTo>
                    <a:pt x="25" y="65"/>
                  </a:lnTo>
                  <a:lnTo>
                    <a:pt x="38" y="65"/>
                  </a:lnTo>
                  <a:lnTo>
                    <a:pt x="51" y="62"/>
                  </a:lnTo>
                  <a:lnTo>
                    <a:pt x="59" y="52"/>
                  </a:lnTo>
                  <a:lnTo>
                    <a:pt x="66" y="40"/>
                  </a:lnTo>
                  <a:lnTo>
                    <a:pt x="66" y="27"/>
                  </a:lnTo>
                  <a:lnTo>
                    <a:pt x="61" y="16"/>
                  </a:lnTo>
                  <a:lnTo>
                    <a:pt x="51" y="6"/>
                  </a:lnTo>
                  <a:lnTo>
                    <a:pt x="40" y="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 flipH="1" flipV="1">
              <a:off x="2407" y="3116"/>
              <a:ext cx="612" cy="52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latin typeface="Arial Narrow" pitchFamily="34" charset="0"/>
              </a:rPr>
              <a:t>State machine</a:t>
            </a:r>
            <a:r>
              <a:rPr lang="en-US">
                <a:latin typeface="Arial Narrow" pitchFamily="34" charset="0"/>
              </a:rPr>
              <a:t> – behavior yang menggambarkan urutan </a:t>
            </a:r>
            <a:r>
              <a:rPr lang="en-US" i="1">
                <a:latin typeface="Arial Narrow" pitchFamily="34" charset="0"/>
              </a:rPr>
              <a:t>state</a:t>
            </a:r>
            <a:r>
              <a:rPr lang="en-US">
                <a:latin typeface="Arial Narrow" pitchFamily="34" charset="0"/>
              </a:rPr>
              <a:t> dari objek sepanjang </a:t>
            </a:r>
            <a:r>
              <a:rPr lang="en-US" i="1">
                <a:latin typeface="Arial Narrow" pitchFamily="34" charset="0"/>
              </a:rPr>
              <a:t>waktu hidup</a:t>
            </a:r>
            <a:r>
              <a:rPr lang="en-US">
                <a:latin typeface="Arial Narrow" pitchFamily="34" charset="0"/>
              </a:rPr>
              <a:t>-nya; event dan transisi antara state dan respon terhadap event tersebut. (David Harel)</a:t>
            </a:r>
          </a:p>
          <a:p>
            <a:r>
              <a:rPr lang="en-US">
                <a:latin typeface="Arial Narrow" pitchFamily="34" charset="0"/>
              </a:rPr>
              <a:t>Terdiri dari :</a:t>
            </a:r>
          </a:p>
          <a:p>
            <a:pPr lvl="1"/>
            <a:r>
              <a:rPr lang="en-US" sz="3200">
                <a:latin typeface="Arial Narrow" pitchFamily="34" charset="0"/>
              </a:rPr>
              <a:t>States</a:t>
            </a:r>
          </a:p>
          <a:p>
            <a:pPr lvl="1"/>
            <a:r>
              <a:rPr lang="en-US" sz="3200">
                <a:latin typeface="Arial Narrow" pitchFamily="34" charset="0"/>
              </a:rPr>
              <a:t>Transitions</a:t>
            </a:r>
          </a:p>
          <a:p>
            <a:pPr lvl="1"/>
            <a:r>
              <a:rPr lang="en-US" sz="3200">
                <a:latin typeface="Arial Narrow" pitchFamily="34" charset="0"/>
              </a:rPr>
              <a:t>Activities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State Machine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State Machine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057400"/>
            <a:ext cx="7162800" cy="3457575"/>
            <a:chOff x="1125" y="2586"/>
            <a:chExt cx="3533" cy="1214"/>
          </a:xfrm>
        </p:grpSpPr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1883" y="3395"/>
              <a:ext cx="2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0" y="0"/>
                </a:cxn>
              </a:cxnLst>
              <a:rect l="0" t="0" r="r" b="b"/>
              <a:pathLst>
                <a:path w="576">
                  <a:moveTo>
                    <a:pt x="0" y="0"/>
                  </a:move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1883" y="3395"/>
              <a:ext cx="2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0" y="0"/>
                </a:cxn>
              </a:cxnLst>
              <a:rect l="0" t="0" r="r" b="b"/>
              <a:pathLst>
                <a:path w="576">
                  <a:moveTo>
                    <a:pt x="0" y="0"/>
                  </a:move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1739" y="3107"/>
              <a:ext cx="576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4" y="241"/>
                </a:cxn>
                <a:cxn ang="0">
                  <a:pos x="14" y="197"/>
                </a:cxn>
                <a:cxn ang="0">
                  <a:pos x="31" y="157"/>
                </a:cxn>
                <a:cxn ang="0">
                  <a:pos x="56" y="119"/>
                </a:cxn>
                <a:cxn ang="0">
                  <a:pos x="85" y="84"/>
                </a:cxn>
                <a:cxn ang="0">
                  <a:pos x="119" y="53"/>
                </a:cxn>
                <a:cxn ang="0">
                  <a:pos x="158" y="30"/>
                </a:cxn>
                <a:cxn ang="0">
                  <a:pos x="200" y="13"/>
                </a:cxn>
                <a:cxn ang="0">
                  <a:pos x="244" y="3"/>
                </a:cxn>
                <a:cxn ang="0">
                  <a:pos x="288" y="0"/>
                </a:cxn>
                <a:cxn ang="0">
                  <a:pos x="864" y="0"/>
                </a:cxn>
                <a:cxn ang="0">
                  <a:pos x="908" y="3"/>
                </a:cxn>
                <a:cxn ang="0">
                  <a:pos x="952" y="13"/>
                </a:cxn>
                <a:cxn ang="0">
                  <a:pos x="994" y="30"/>
                </a:cxn>
                <a:cxn ang="0">
                  <a:pos x="1033" y="53"/>
                </a:cxn>
                <a:cxn ang="0">
                  <a:pos x="1067" y="84"/>
                </a:cxn>
                <a:cxn ang="0">
                  <a:pos x="1096" y="119"/>
                </a:cxn>
                <a:cxn ang="0">
                  <a:pos x="1121" y="157"/>
                </a:cxn>
                <a:cxn ang="0">
                  <a:pos x="1138" y="197"/>
                </a:cxn>
                <a:cxn ang="0">
                  <a:pos x="1148" y="241"/>
                </a:cxn>
                <a:cxn ang="0">
                  <a:pos x="1152" y="288"/>
                </a:cxn>
                <a:cxn ang="0">
                  <a:pos x="1148" y="332"/>
                </a:cxn>
                <a:cxn ang="0">
                  <a:pos x="1138" y="376"/>
                </a:cxn>
                <a:cxn ang="0">
                  <a:pos x="1121" y="418"/>
                </a:cxn>
                <a:cxn ang="0">
                  <a:pos x="1096" y="456"/>
                </a:cxn>
                <a:cxn ang="0">
                  <a:pos x="1067" y="491"/>
                </a:cxn>
                <a:cxn ang="0">
                  <a:pos x="1033" y="520"/>
                </a:cxn>
                <a:cxn ang="0">
                  <a:pos x="994" y="543"/>
                </a:cxn>
                <a:cxn ang="0">
                  <a:pos x="952" y="560"/>
                </a:cxn>
                <a:cxn ang="0">
                  <a:pos x="908" y="572"/>
                </a:cxn>
                <a:cxn ang="0">
                  <a:pos x="864" y="575"/>
                </a:cxn>
                <a:cxn ang="0">
                  <a:pos x="288" y="575"/>
                </a:cxn>
                <a:cxn ang="0">
                  <a:pos x="244" y="572"/>
                </a:cxn>
                <a:cxn ang="0">
                  <a:pos x="200" y="560"/>
                </a:cxn>
                <a:cxn ang="0">
                  <a:pos x="158" y="543"/>
                </a:cxn>
                <a:cxn ang="0">
                  <a:pos x="119" y="520"/>
                </a:cxn>
                <a:cxn ang="0">
                  <a:pos x="85" y="491"/>
                </a:cxn>
                <a:cxn ang="0">
                  <a:pos x="56" y="456"/>
                </a:cxn>
                <a:cxn ang="0">
                  <a:pos x="31" y="418"/>
                </a:cxn>
                <a:cxn ang="0">
                  <a:pos x="14" y="376"/>
                </a:cxn>
                <a:cxn ang="0">
                  <a:pos x="4" y="332"/>
                </a:cxn>
                <a:cxn ang="0">
                  <a:pos x="0" y="288"/>
                </a:cxn>
              </a:cxnLst>
              <a:rect l="0" t="0" r="r" b="b"/>
              <a:pathLst>
                <a:path w="1152" h="575">
                  <a:moveTo>
                    <a:pt x="0" y="288"/>
                  </a:moveTo>
                  <a:lnTo>
                    <a:pt x="4" y="241"/>
                  </a:lnTo>
                  <a:lnTo>
                    <a:pt x="14" y="197"/>
                  </a:lnTo>
                  <a:lnTo>
                    <a:pt x="31" y="157"/>
                  </a:lnTo>
                  <a:lnTo>
                    <a:pt x="56" y="119"/>
                  </a:lnTo>
                  <a:lnTo>
                    <a:pt x="85" y="84"/>
                  </a:lnTo>
                  <a:lnTo>
                    <a:pt x="119" y="53"/>
                  </a:lnTo>
                  <a:lnTo>
                    <a:pt x="158" y="30"/>
                  </a:lnTo>
                  <a:lnTo>
                    <a:pt x="200" y="13"/>
                  </a:lnTo>
                  <a:lnTo>
                    <a:pt x="244" y="3"/>
                  </a:lnTo>
                  <a:lnTo>
                    <a:pt x="288" y="0"/>
                  </a:lnTo>
                  <a:lnTo>
                    <a:pt x="864" y="0"/>
                  </a:lnTo>
                  <a:lnTo>
                    <a:pt x="908" y="3"/>
                  </a:lnTo>
                  <a:lnTo>
                    <a:pt x="952" y="13"/>
                  </a:lnTo>
                  <a:lnTo>
                    <a:pt x="994" y="30"/>
                  </a:lnTo>
                  <a:lnTo>
                    <a:pt x="1033" y="53"/>
                  </a:lnTo>
                  <a:lnTo>
                    <a:pt x="1067" y="84"/>
                  </a:lnTo>
                  <a:lnTo>
                    <a:pt x="1096" y="119"/>
                  </a:lnTo>
                  <a:lnTo>
                    <a:pt x="1121" y="157"/>
                  </a:lnTo>
                  <a:lnTo>
                    <a:pt x="1138" y="197"/>
                  </a:lnTo>
                  <a:lnTo>
                    <a:pt x="1148" y="241"/>
                  </a:lnTo>
                  <a:lnTo>
                    <a:pt x="1152" y="288"/>
                  </a:lnTo>
                  <a:lnTo>
                    <a:pt x="1148" y="332"/>
                  </a:lnTo>
                  <a:lnTo>
                    <a:pt x="1138" y="376"/>
                  </a:lnTo>
                  <a:lnTo>
                    <a:pt x="1121" y="418"/>
                  </a:lnTo>
                  <a:lnTo>
                    <a:pt x="1096" y="456"/>
                  </a:lnTo>
                  <a:lnTo>
                    <a:pt x="1067" y="491"/>
                  </a:lnTo>
                  <a:lnTo>
                    <a:pt x="1033" y="520"/>
                  </a:lnTo>
                  <a:lnTo>
                    <a:pt x="994" y="543"/>
                  </a:lnTo>
                  <a:lnTo>
                    <a:pt x="952" y="560"/>
                  </a:lnTo>
                  <a:lnTo>
                    <a:pt x="908" y="572"/>
                  </a:lnTo>
                  <a:lnTo>
                    <a:pt x="864" y="575"/>
                  </a:lnTo>
                  <a:lnTo>
                    <a:pt x="288" y="575"/>
                  </a:lnTo>
                  <a:lnTo>
                    <a:pt x="244" y="572"/>
                  </a:lnTo>
                  <a:lnTo>
                    <a:pt x="200" y="560"/>
                  </a:lnTo>
                  <a:lnTo>
                    <a:pt x="158" y="543"/>
                  </a:lnTo>
                  <a:lnTo>
                    <a:pt x="119" y="520"/>
                  </a:lnTo>
                  <a:lnTo>
                    <a:pt x="85" y="491"/>
                  </a:lnTo>
                  <a:lnTo>
                    <a:pt x="56" y="456"/>
                  </a:lnTo>
                  <a:lnTo>
                    <a:pt x="31" y="418"/>
                  </a:lnTo>
                  <a:lnTo>
                    <a:pt x="14" y="376"/>
                  </a:lnTo>
                  <a:lnTo>
                    <a:pt x="4" y="332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1969" y="3207"/>
              <a:ext cx="116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1975" y="3212"/>
              <a:ext cx="141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99FF"/>
                  </a:solidFill>
                </a:rPr>
                <a:t>Idle</a:t>
              </a:r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3322" y="3395"/>
              <a:ext cx="2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0" y="0"/>
                </a:cxn>
              </a:cxnLst>
              <a:rect l="0" t="0" r="r" b="b"/>
              <a:pathLst>
                <a:path w="576">
                  <a:moveTo>
                    <a:pt x="0" y="0"/>
                  </a:move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3322" y="3395"/>
              <a:ext cx="28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0" y="0"/>
                </a:cxn>
              </a:cxnLst>
              <a:rect l="0" t="0" r="r" b="b"/>
              <a:pathLst>
                <a:path w="576">
                  <a:moveTo>
                    <a:pt x="0" y="0"/>
                  </a:move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178" y="3107"/>
              <a:ext cx="576" cy="288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3" y="241"/>
                </a:cxn>
                <a:cxn ang="0">
                  <a:pos x="13" y="197"/>
                </a:cxn>
                <a:cxn ang="0">
                  <a:pos x="30" y="157"/>
                </a:cxn>
                <a:cxn ang="0">
                  <a:pos x="55" y="119"/>
                </a:cxn>
                <a:cxn ang="0">
                  <a:pos x="84" y="84"/>
                </a:cxn>
                <a:cxn ang="0">
                  <a:pos x="119" y="53"/>
                </a:cxn>
                <a:cxn ang="0">
                  <a:pos x="157" y="30"/>
                </a:cxn>
                <a:cxn ang="0">
                  <a:pos x="199" y="13"/>
                </a:cxn>
                <a:cxn ang="0">
                  <a:pos x="243" y="3"/>
                </a:cxn>
                <a:cxn ang="0">
                  <a:pos x="287" y="0"/>
                </a:cxn>
                <a:cxn ang="0">
                  <a:pos x="863" y="0"/>
                </a:cxn>
                <a:cxn ang="0">
                  <a:pos x="907" y="3"/>
                </a:cxn>
                <a:cxn ang="0">
                  <a:pos x="951" y="13"/>
                </a:cxn>
                <a:cxn ang="0">
                  <a:pos x="994" y="30"/>
                </a:cxn>
                <a:cxn ang="0">
                  <a:pos x="1032" y="53"/>
                </a:cxn>
                <a:cxn ang="0">
                  <a:pos x="1066" y="84"/>
                </a:cxn>
                <a:cxn ang="0">
                  <a:pos x="1095" y="119"/>
                </a:cxn>
                <a:cxn ang="0">
                  <a:pos x="1120" y="157"/>
                </a:cxn>
                <a:cxn ang="0">
                  <a:pos x="1137" y="197"/>
                </a:cxn>
                <a:cxn ang="0">
                  <a:pos x="1147" y="241"/>
                </a:cxn>
                <a:cxn ang="0">
                  <a:pos x="1151" y="288"/>
                </a:cxn>
                <a:cxn ang="0">
                  <a:pos x="1147" y="332"/>
                </a:cxn>
                <a:cxn ang="0">
                  <a:pos x="1137" y="376"/>
                </a:cxn>
                <a:cxn ang="0">
                  <a:pos x="1120" y="418"/>
                </a:cxn>
                <a:cxn ang="0">
                  <a:pos x="1095" y="456"/>
                </a:cxn>
                <a:cxn ang="0">
                  <a:pos x="1066" y="491"/>
                </a:cxn>
                <a:cxn ang="0">
                  <a:pos x="1032" y="520"/>
                </a:cxn>
                <a:cxn ang="0">
                  <a:pos x="994" y="543"/>
                </a:cxn>
                <a:cxn ang="0">
                  <a:pos x="951" y="560"/>
                </a:cxn>
                <a:cxn ang="0">
                  <a:pos x="907" y="572"/>
                </a:cxn>
                <a:cxn ang="0">
                  <a:pos x="863" y="575"/>
                </a:cxn>
                <a:cxn ang="0">
                  <a:pos x="287" y="575"/>
                </a:cxn>
                <a:cxn ang="0">
                  <a:pos x="243" y="572"/>
                </a:cxn>
                <a:cxn ang="0">
                  <a:pos x="199" y="560"/>
                </a:cxn>
                <a:cxn ang="0">
                  <a:pos x="157" y="543"/>
                </a:cxn>
                <a:cxn ang="0">
                  <a:pos x="119" y="520"/>
                </a:cxn>
                <a:cxn ang="0">
                  <a:pos x="84" y="491"/>
                </a:cxn>
                <a:cxn ang="0">
                  <a:pos x="55" y="456"/>
                </a:cxn>
                <a:cxn ang="0">
                  <a:pos x="30" y="418"/>
                </a:cxn>
                <a:cxn ang="0">
                  <a:pos x="13" y="376"/>
                </a:cxn>
                <a:cxn ang="0">
                  <a:pos x="3" y="332"/>
                </a:cxn>
                <a:cxn ang="0">
                  <a:pos x="0" y="288"/>
                </a:cxn>
              </a:cxnLst>
              <a:rect l="0" t="0" r="r" b="b"/>
              <a:pathLst>
                <a:path w="1151" h="575">
                  <a:moveTo>
                    <a:pt x="0" y="288"/>
                  </a:moveTo>
                  <a:lnTo>
                    <a:pt x="3" y="241"/>
                  </a:lnTo>
                  <a:lnTo>
                    <a:pt x="13" y="197"/>
                  </a:lnTo>
                  <a:lnTo>
                    <a:pt x="30" y="157"/>
                  </a:lnTo>
                  <a:lnTo>
                    <a:pt x="55" y="119"/>
                  </a:lnTo>
                  <a:lnTo>
                    <a:pt x="84" y="84"/>
                  </a:lnTo>
                  <a:lnTo>
                    <a:pt x="119" y="53"/>
                  </a:lnTo>
                  <a:lnTo>
                    <a:pt x="157" y="30"/>
                  </a:lnTo>
                  <a:lnTo>
                    <a:pt x="199" y="13"/>
                  </a:lnTo>
                  <a:lnTo>
                    <a:pt x="243" y="3"/>
                  </a:lnTo>
                  <a:lnTo>
                    <a:pt x="287" y="0"/>
                  </a:lnTo>
                  <a:lnTo>
                    <a:pt x="863" y="0"/>
                  </a:lnTo>
                  <a:lnTo>
                    <a:pt x="907" y="3"/>
                  </a:lnTo>
                  <a:lnTo>
                    <a:pt x="951" y="13"/>
                  </a:lnTo>
                  <a:lnTo>
                    <a:pt x="994" y="30"/>
                  </a:lnTo>
                  <a:lnTo>
                    <a:pt x="1032" y="53"/>
                  </a:lnTo>
                  <a:lnTo>
                    <a:pt x="1066" y="84"/>
                  </a:lnTo>
                  <a:lnTo>
                    <a:pt x="1095" y="119"/>
                  </a:lnTo>
                  <a:lnTo>
                    <a:pt x="1120" y="157"/>
                  </a:lnTo>
                  <a:lnTo>
                    <a:pt x="1137" y="197"/>
                  </a:lnTo>
                  <a:lnTo>
                    <a:pt x="1147" y="241"/>
                  </a:lnTo>
                  <a:lnTo>
                    <a:pt x="1151" y="288"/>
                  </a:lnTo>
                  <a:lnTo>
                    <a:pt x="1147" y="332"/>
                  </a:lnTo>
                  <a:lnTo>
                    <a:pt x="1137" y="376"/>
                  </a:lnTo>
                  <a:lnTo>
                    <a:pt x="1120" y="418"/>
                  </a:lnTo>
                  <a:lnTo>
                    <a:pt x="1095" y="456"/>
                  </a:lnTo>
                  <a:lnTo>
                    <a:pt x="1066" y="491"/>
                  </a:lnTo>
                  <a:lnTo>
                    <a:pt x="1032" y="520"/>
                  </a:lnTo>
                  <a:lnTo>
                    <a:pt x="994" y="543"/>
                  </a:lnTo>
                  <a:lnTo>
                    <a:pt x="951" y="560"/>
                  </a:lnTo>
                  <a:lnTo>
                    <a:pt x="907" y="572"/>
                  </a:lnTo>
                  <a:lnTo>
                    <a:pt x="863" y="575"/>
                  </a:lnTo>
                  <a:lnTo>
                    <a:pt x="287" y="575"/>
                  </a:lnTo>
                  <a:lnTo>
                    <a:pt x="243" y="572"/>
                  </a:lnTo>
                  <a:lnTo>
                    <a:pt x="199" y="560"/>
                  </a:lnTo>
                  <a:lnTo>
                    <a:pt x="157" y="543"/>
                  </a:lnTo>
                  <a:lnTo>
                    <a:pt x="119" y="520"/>
                  </a:lnTo>
                  <a:lnTo>
                    <a:pt x="84" y="491"/>
                  </a:lnTo>
                  <a:lnTo>
                    <a:pt x="55" y="456"/>
                  </a:lnTo>
                  <a:lnTo>
                    <a:pt x="30" y="418"/>
                  </a:lnTo>
                  <a:lnTo>
                    <a:pt x="13" y="376"/>
                  </a:lnTo>
                  <a:lnTo>
                    <a:pt x="3" y="332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3341" y="3207"/>
              <a:ext cx="250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3347" y="3212"/>
              <a:ext cx="326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99FF"/>
                  </a:solidFill>
                </a:rPr>
                <a:t>Running</a:t>
              </a:r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2171" y="2963"/>
              <a:ext cx="1151" cy="144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0"/>
                </a:cxn>
                <a:cxn ang="0">
                  <a:pos x="1151" y="0"/>
                </a:cxn>
                <a:cxn ang="0">
                  <a:pos x="2302" y="0"/>
                </a:cxn>
                <a:cxn ang="0">
                  <a:pos x="2302" y="288"/>
                </a:cxn>
              </a:cxnLst>
              <a:rect l="0" t="0" r="r" b="b"/>
              <a:pathLst>
                <a:path w="2302" h="288">
                  <a:moveTo>
                    <a:pt x="0" y="288"/>
                  </a:moveTo>
                  <a:lnTo>
                    <a:pt x="0" y="0"/>
                  </a:lnTo>
                  <a:lnTo>
                    <a:pt x="1151" y="0"/>
                  </a:lnTo>
                  <a:lnTo>
                    <a:pt x="2302" y="0"/>
                  </a:lnTo>
                  <a:lnTo>
                    <a:pt x="2302" y="28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3300" y="3041"/>
              <a:ext cx="44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133"/>
                </a:cxn>
                <a:cxn ang="0">
                  <a:pos x="89" y="0"/>
                </a:cxn>
              </a:cxnLst>
              <a:rect l="0" t="0" r="r" b="b"/>
              <a:pathLst>
                <a:path w="89" h="133">
                  <a:moveTo>
                    <a:pt x="0" y="0"/>
                  </a:moveTo>
                  <a:lnTo>
                    <a:pt x="44" y="133"/>
                  </a:lnTo>
                  <a:lnTo>
                    <a:pt x="89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610" y="2847"/>
              <a:ext cx="273" cy="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2616" y="2853"/>
              <a:ext cx="360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99FF"/>
                  </a:solidFill>
                </a:rPr>
                <a:t>keyPress</a:t>
              </a:r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171" y="3395"/>
              <a:ext cx="1151" cy="144"/>
            </a:xfrm>
            <a:custGeom>
              <a:avLst/>
              <a:gdLst/>
              <a:ahLst/>
              <a:cxnLst>
                <a:cxn ang="0">
                  <a:pos x="2302" y="0"/>
                </a:cxn>
                <a:cxn ang="0">
                  <a:pos x="2302" y="288"/>
                </a:cxn>
                <a:cxn ang="0">
                  <a:pos x="1151" y="288"/>
                </a:cxn>
                <a:cxn ang="0">
                  <a:pos x="0" y="288"/>
                </a:cxn>
                <a:cxn ang="0">
                  <a:pos x="0" y="0"/>
                </a:cxn>
              </a:cxnLst>
              <a:rect l="0" t="0" r="r" b="b"/>
              <a:pathLst>
                <a:path w="2302" h="288">
                  <a:moveTo>
                    <a:pt x="2302" y="0"/>
                  </a:moveTo>
                  <a:lnTo>
                    <a:pt x="2302" y="288"/>
                  </a:lnTo>
                  <a:lnTo>
                    <a:pt x="1151" y="288"/>
                  </a:lnTo>
                  <a:lnTo>
                    <a:pt x="0" y="288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149" y="3395"/>
              <a:ext cx="44" cy="66"/>
            </a:xfrm>
            <a:custGeom>
              <a:avLst/>
              <a:gdLst/>
              <a:ahLst/>
              <a:cxnLst>
                <a:cxn ang="0">
                  <a:pos x="88" y="133"/>
                </a:cxn>
                <a:cxn ang="0">
                  <a:pos x="44" y="0"/>
                </a:cxn>
                <a:cxn ang="0">
                  <a:pos x="0" y="133"/>
                </a:cxn>
              </a:cxnLst>
              <a:rect l="0" t="0" r="r" b="b"/>
              <a:pathLst>
                <a:path w="88" h="133">
                  <a:moveTo>
                    <a:pt x="88" y="133"/>
                  </a:moveTo>
                  <a:lnTo>
                    <a:pt x="44" y="0"/>
                  </a:lnTo>
                  <a:lnTo>
                    <a:pt x="0" y="13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2630" y="3567"/>
              <a:ext cx="233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2636" y="3572"/>
              <a:ext cx="302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99FF"/>
                  </a:solidFill>
                </a:rPr>
                <a:t>finished</a:t>
              </a:r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1348" y="3202"/>
              <a:ext cx="63" cy="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1353" y="3208"/>
              <a:ext cx="4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1344" y="3215"/>
              <a:ext cx="72" cy="72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" y="49"/>
                </a:cxn>
                <a:cxn ang="0">
                  <a:pos x="13" y="30"/>
                </a:cxn>
                <a:cxn ang="0">
                  <a:pos x="29" y="13"/>
                </a:cxn>
                <a:cxn ang="0">
                  <a:pos x="48" y="3"/>
                </a:cxn>
                <a:cxn ang="0">
                  <a:pos x="71" y="0"/>
                </a:cxn>
                <a:cxn ang="0">
                  <a:pos x="94" y="3"/>
                </a:cxn>
                <a:cxn ang="0">
                  <a:pos x="113" y="13"/>
                </a:cxn>
                <a:cxn ang="0">
                  <a:pos x="128" y="30"/>
                </a:cxn>
                <a:cxn ang="0">
                  <a:pos x="140" y="49"/>
                </a:cxn>
                <a:cxn ang="0">
                  <a:pos x="144" y="73"/>
                </a:cxn>
                <a:cxn ang="0">
                  <a:pos x="140" y="94"/>
                </a:cxn>
                <a:cxn ang="0">
                  <a:pos x="128" y="115"/>
                </a:cxn>
                <a:cxn ang="0">
                  <a:pos x="113" y="130"/>
                </a:cxn>
                <a:cxn ang="0">
                  <a:pos x="94" y="140"/>
                </a:cxn>
                <a:cxn ang="0">
                  <a:pos x="71" y="144"/>
                </a:cxn>
                <a:cxn ang="0">
                  <a:pos x="48" y="140"/>
                </a:cxn>
                <a:cxn ang="0">
                  <a:pos x="29" y="130"/>
                </a:cxn>
                <a:cxn ang="0">
                  <a:pos x="13" y="115"/>
                </a:cxn>
                <a:cxn ang="0">
                  <a:pos x="2" y="94"/>
                </a:cxn>
                <a:cxn ang="0">
                  <a:pos x="0" y="73"/>
                </a:cxn>
              </a:cxnLst>
              <a:rect l="0" t="0" r="r" b="b"/>
              <a:pathLst>
                <a:path w="144" h="144">
                  <a:moveTo>
                    <a:pt x="0" y="73"/>
                  </a:moveTo>
                  <a:lnTo>
                    <a:pt x="2" y="49"/>
                  </a:lnTo>
                  <a:lnTo>
                    <a:pt x="13" y="30"/>
                  </a:lnTo>
                  <a:lnTo>
                    <a:pt x="29" y="13"/>
                  </a:lnTo>
                  <a:lnTo>
                    <a:pt x="48" y="3"/>
                  </a:lnTo>
                  <a:lnTo>
                    <a:pt x="71" y="0"/>
                  </a:lnTo>
                  <a:lnTo>
                    <a:pt x="94" y="3"/>
                  </a:lnTo>
                  <a:lnTo>
                    <a:pt x="113" y="13"/>
                  </a:lnTo>
                  <a:lnTo>
                    <a:pt x="128" y="30"/>
                  </a:lnTo>
                  <a:lnTo>
                    <a:pt x="140" y="49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28" y="115"/>
                  </a:lnTo>
                  <a:lnTo>
                    <a:pt x="113" y="130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48" y="140"/>
                  </a:lnTo>
                  <a:lnTo>
                    <a:pt x="29" y="130"/>
                  </a:lnTo>
                  <a:lnTo>
                    <a:pt x="13" y="115"/>
                  </a:lnTo>
                  <a:lnTo>
                    <a:pt x="2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379" y="3251"/>
              <a:ext cx="36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1673" y="3229"/>
              <a:ext cx="66" cy="44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132" y="45"/>
                </a:cxn>
                <a:cxn ang="0">
                  <a:pos x="0" y="0"/>
                </a:cxn>
              </a:cxnLst>
              <a:rect l="0" t="0" r="r" b="b"/>
              <a:pathLst>
                <a:path w="132" h="89">
                  <a:moveTo>
                    <a:pt x="0" y="89"/>
                  </a:moveTo>
                  <a:lnTo>
                    <a:pt x="132" y="45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Rectangle 28"/>
            <p:cNvSpPr>
              <a:spLocks noChangeArrowheads="1"/>
            </p:cNvSpPr>
            <p:nvPr/>
          </p:nvSpPr>
          <p:spPr bwMode="auto">
            <a:xfrm>
              <a:off x="4298" y="3202"/>
              <a:ext cx="63" cy="9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4304" y="3208"/>
              <a:ext cx="41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H</a:t>
              </a:r>
              <a:endParaRPr lang="en-US"/>
            </a:p>
          </p:txBody>
        </p:sp>
        <p:sp>
          <p:nvSpPr>
            <p:cNvPr id="16414" name="Freeform 30"/>
            <p:cNvSpPr>
              <a:spLocks/>
            </p:cNvSpPr>
            <p:nvPr/>
          </p:nvSpPr>
          <p:spPr bwMode="auto">
            <a:xfrm>
              <a:off x="4258" y="3179"/>
              <a:ext cx="144" cy="14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" y="111"/>
                </a:cxn>
                <a:cxn ang="0">
                  <a:pos x="14" y="80"/>
                </a:cxn>
                <a:cxn ang="0">
                  <a:pos x="31" y="53"/>
                </a:cxn>
                <a:cxn ang="0">
                  <a:pos x="54" y="30"/>
                </a:cxn>
                <a:cxn ang="0">
                  <a:pos x="81" y="13"/>
                </a:cxn>
                <a:cxn ang="0">
                  <a:pos x="112" y="3"/>
                </a:cxn>
                <a:cxn ang="0">
                  <a:pos x="144" y="0"/>
                </a:cxn>
                <a:cxn ang="0">
                  <a:pos x="177" y="3"/>
                </a:cxn>
                <a:cxn ang="0">
                  <a:pos x="208" y="13"/>
                </a:cxn>
                <a:cxn ang="0">
                  <a:pos x="234" y="30"/>
                </a:cxn>
                <a:cxn ang="0">
                  <a:pos x="257" y="53"/>
                </a:cxn>
                <a:cxn ang="0">
                  <a:pos x="275" y="80"/>
                </a:cxn>
                <a:cxn ang="0">
                  <a:pos x="284" y="111"/>
                </a:cxn>
                <a:cxn ang="0">
                  <a:pos x="288" y="144"/>
                </a:cxn>
                <a:cxn ang="0">
                  <a:pos x="284" y="174"/>
                </a:cxn>
                <a:cxn ang="0">
                  <a:pos x="275" y="205"/>
                </a:cxn>
                <a:cxn ang="0">
                  <a:pos x="257" y="234"/>
                </a:cxn>
                <a:cxn ang="0">
                  <a:pos x="234" y="255"/>
                </a:cxn>
                <a:cxn ang="0">
                  <a:pos x="208" y="272"/>
                </a:cxn>
                <a:cxn ang="0">
                  <a:pos x="177" y="284"/>
                </a:cxn>
                <a:cxn ang="0">
                  <a:pos x="144" y="287"/>
                </a:cxn>
                <a:cxn ang="0">
                  <a:pos x="112" y="284"/>
                </a:cxn>
                <a:cxn ang="0">
                  <a:pos x="81" y="272"/>
                </a:cxn>
                <a:cxn ang="0">
                  <a:pos x="54" y="255"/>
                </a:cxn>
                <a:cxn ang="0">
                  <a:pos x="31" y="234"/>
                </a:cxn>
                <a:cxn ang="0">
                  <a:pos x="14" y="205"/>
                </a:cxn>
                <a:cxn ang="0">
                  <a:pos x="4" y="174"/>
                </a:cxn>
                <a:cxn ang="0">
                  <a:pos x="0" y="144"/>
                </a:cxn>
              </a:cxnLst>
              <a:rect l="0" t="0" r="r" b="b"/>
              <a:pathLst>
                <a:path w="288" h="287">
                  <a:moveTo>
                    <a:pt x="0" y="144"/>
                  </a:moveTo>
                  <a:lnTo>
                    <a:pt x="4" y="111"/>
                  </a:lnTo>
                  <a:lnTo>
                    <a:pt x="14" y="80"/>
                  </a:lnTo>
                  <a:lnTo>
                    <a:pt x="31" y="53"/>
                  </a:lnTo>
                  <a:lnTo>
                    <a:pt x="54" y="30"/>
                  </a:lnTo>
                  <a:lnTo>
                    <a:pt x="81" y="13"/>
                  </a:lnTo>
                  <a:lnTo>
                    <a:pt x="112" y="3"/>
                  </a:lnTo>
                  <a:lnTo>
                    <a:pt x="144" y="0"/>
                  </a:lnTo>
                  <a:lnTo>
                    <a:pt x="177" y="3"/>
                  </a:lnTo>
                  <a:lnTo>
                    <a:pt x="208" y="13"/>
                  </a:lnTo>
                  <a:lnTo>
                    <a:pt x="234" y="30"/>
                  </a:lnTo>
                  <a:lnTo>
                    <a:pt x="257" y="53"/>
                  </a:lnTo>
                  <a:lnTo>
                    <a:pt x="275" y="80"/>
                  </a:lnTo>
                  <a:lnTo>
                    <a:pt x="284" y="111"/>
                  </a:lnTo>
                  <a:lnTo>
                    <a:pt x="288" y="144"/>
                  </a:lnTo>
                  <a:lnTo>
                    <a:pt x="284" y="174"/>
                  </a:lnTo>
                  <a:lnTo>
                    <a:pt x="275" y="205"/>
                  </a:lnTo>
                  <a:lnTo>
                    <a:pt x="257" y="234"/>
                  </a:lnTo>
                  <a:lnTo>
                    <a:pt x="234" y="255"/>
                  </a:lnTo>
                  <a:lnTo>
                    <a:pt x="208" y="272"/>
                  </a:lnTo>
                  <a:lnTo>
                    <a:pt x="177" y="284"/>
                  </a:lnTo>
                  <a:lnTo>
                    <a:pt x="144" y="287"/>
                  </a:lnTo>
                  <a:lnTo>
                    <a:pt x="112" y="284"/>
                  </a:lnTo>
                  <a:lnTo>
                    <a:pt x="81" y="272"/>
                  </a:lnTo>
                  <a:lnTo>
                    <a:pt x="54" y="255"/>
                  </a:lnTo>
                  <a:lnTo>
                    <a:pt x="31" y="234"/>
                  </a:lnTo>
                  <a:lnTo>
                    <a:pt x="14" y="205"/>
                  </a:lnTo>
                  <a:lnTo>
                    <a:pt x="4" y="17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31"/>
            <p:cNvSpPr>
              <a:spLocks/>
            </p:cNvSpPr>
            <p:nvPr/>
          </p:nvSpPr>
          <p:spPr bwMode="auto">
            <a:xfrm>
              <a:off x="4294" y="3215"/>
              <a:ext cx="72" cy="72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" y="49"/>
                </a:cxn>
                <a:cxn ang="0">
                  <a:pos x="14" y="30"/>
                </a:cxn>
                <a:cxn ang="0">
                  <a:pos x="29" y="13"/>
                </a:cxn>
                <a:cxn ang="0">
                  <a:pos x="48" y="3"/>
                </a:cxn>
                <a:cxn ang="0">
                  <a:pos x="71" y="0"/>
                </a:cxn>
                <a:cxn ang="0">
                  <a:pos x="94" y="3"/>
                </a:cxn>
                <a:cxn ang="0">
                  <a:pos x="113" y="13"/>
                </a:cxn>
                <a:cxn ang="0">
                  <a:pos x="129" y="30"/>
                </a:cxn>
                <a:cxn ang="0">
                  <a:pos x="140" y="49"/>
                </a:cxn>
                <a:cxn ang="0">
                  <a:pos x="144" y="73"/>
                </a:cxn>
                <a:cxn ang="0">
                  <a:pos x="140" y="94"/>
                </a:cxn>
                <a:cxn ang="0">
                  <a:pos x="129" y="115"/>
                </a:cxn>
                <a:cxn ang="0">
                  <a:pos x="113" y="130"/>
                </a:cxn>
                <a:cxn ang="0">
                  <a:pos x="94" y="140"/>
                </a:cxn>
                <a:cxn ang="0">
                  <a:pos x="71" y="144"/>
                </a:cxn>
                <a:cxn ang="0">
                  <a:pos x="48" y="140"/>
                </a:cxn>
                <a:cxn ang="0">
                  <a:pos x="29" y="130"/>
                </a:cxn>
                <a:cxn ang="0">
                  <a:pos x="14" y="115"/>
                </a:cxn>
                <a:cxn ang="0">
                  <a:pos x="2" y="94"/>
                </a:cxn>
                <a:cxn ang="0">
                  <a:pos x="0" y="73"/>
                </a:cxn>
              </a:cxnLst>
              <a:rect l="0" t="0" r="r" b="b"/>
              <a:pathLst>
                <a:path w="144" h="144">
                  <a:moveTo>
                    <a:pt x="0" y="73"/>
                  </a:moveTo>
                  <a:lnTo>
                    <a:pt x="2" y="49"/>
                  </a:lnTo>
                  <a:lnTo>
                    <a:pt x="14" y="30"/>
                  </a:lnTo>
                  <a:lnTo>
                    <a:pt x="29" y="13"/>
                  </a:lnTo>
                  <a:lnTo>
                    <a:pt x="48" y="3"/>
                  </a:lnTo>
                  <a:lnTo>
                    <a:pt x="71" y="0"/>
                  </a:lnTo>
                  <a:lnTo>
                    <a:pt x="94" y="3"/>
                  </a:lnTo>
                  <a:lnTo>
                    <a:pt x="113" y="13"/>
                  </a:lnTo>
                  <a:lnTo>
                    <a:pt x="129" y="30"/>
                  </a:lnTo>
                  <a:lnTo>
                    <a:pt x="140" y="49"/>
                  </a:lnTo>
                  <a:lnTo>
                    <a:pt x="144" y="73"/>
                  </a:lnTo>
                  <a:lnTo>
                    <a:pt x="140" y="94"/>
                  </a:lnTo>
                  <a:lnTo>
                    <a:pt x="129" y="115"/>
                  </a:lnTo>
                  <a:lnTo>
                    <a:pt x="113" y="130"/>
                  </a:lnTo>
                  <a:lnTo>
                    <a:pt x="94" y="140"/>
                  </a:lnTo>
                  <a:lnTo>
                    <a:pt x="71" y="144"/>
                  </a:lnTo>
                  <a:lnTo>
                    <a:pt x="48" y="140"/>
                  </a:lnTo>
                  <a:lnTo>
                    <a:pt x="29" y="130"/>
                  </a:lnTo>
                  <a:lnTo>
                    <a:pt x="14" y="115"/>
                  </a:lnTo>
                  <a:lnTo>
                    <a:pt x="2" y="94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3754" y="3251"/>
              <a:ext cx="504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Freeform 33"/>
            <p:cNvSpPr>
              <a:spLocks/>
            </p:cNvSpPr>
            <p:nvPr/>
          </p:nvSpPr>
          <p:spPr bwMode="auto">
            <a:xfrm>
              <a:off x="4191" y="3229"/>
              <a:ext cx="67" cy="44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132" y="45"/>
                </a:cxn>
                <a:cxn ang="0">
                  <a:pos x="0" y="0"/>
                </a:cxn>
              </a:cxnLst>
              <a:rect l="0" t="0" r="r" b="b"/>
              <a:pathLst>
                <a:path w="132" h="89">
                  <a:moveTo>
                    <a:pt x="0" y="89"/>
                  </a:moveTo>
                  <a:lnTo>
                    <a:pt x="132" y="45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Rectangle 34"/>
            <p:cNvSpPr>
              <a:spLocks noChangeArrowheads="1"/>
            </p:cNvSpPr>
            <p:nvPr/>
          </p:nvSpPr>
          <p:spPr bwMode="auto">
            <a:xfrm>
              <a:off x="3863" y="3135"/>
              <a:ext cx="285" cy="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Rectangle 35"/>
            <p:cNvSpPr>
              <a:spLocks noChangeArrowheads="1"/>
            </p:cNvSpPr>
            <p:nvPr/>
          </p:nvSpPr>
          <p:spPr bwMode="auto">
            <a:xfrm>
              <a:off x="3869" y="3140"/>
              <a:ext cx="37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99FF"/>
                  </a:solidFill>
                </a:rPr>
                <a:t>shutdown</a:t>
              </a:r>
            </a:p>
          </p:txBody>
        </p:sp>
        <p:sp>
          <p:nvSpPr>
            <p:cNvPr id="16420" name="Rectangle 36"/>
            <p:cNvSpPr>
              <a:spLocks noChangeArrowheads="1"/>
            </p:cNvSpPr>
            <p:nvPr/>
          </p:nvSpPr>
          <p:spPr bwMode="auto">
            <a:xfrm>
              <a:off x="2695" y="3725"/>
              <a:ext cx="229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1">
                  <a:solidFill>
                    <a:srgbClr val="FF00FF"/>
                  </a:solidFill>
                </a:rPr>
                <a:t>name</a:t>
              </a:r>
            </a:p>
          </p:txBody>
        </p:sp>
        <p:sp>
          <p:nvSpPr>
            <p:cNvPr id="16421" name="Freeform 37"/>
            <p:cNvSpPr>
              <a:spLocks/>
            </p:cNvSpPr>
            <p:nvPr/>
          </p:nvSpPr>
          <p:spPr bwMode="auto">
            <a:xfrm>
              <a:off x="1927" y="3269"/>
              <a:ext cx="662" cy="523"/>
            </a:xfrm>
            <a:custGeom>
              <a:avLst/>
              <a:gdLst/>
              <a:ahLst/>
              <a:cxnLst>
                <a:cxn ang="0">
                  <a:pos x="1324" y="1522"/>
                </a:cxn>
                <a:cxn ang="0">
                  <a:pos x="1246" y="1503"/>
                </a:cxn>
                <a:cxn ang="0">
                  <a:pos x="1165" y="1482"/>
                </a:cxn>
                <a:cxn ang="0">
                  <a:pos x="1086" y="1457"/>
                </a:cxn>
                <a:cxn ang="0">
                  <a:pos x="1006" y="1426"/>
                </a:cxn>
                <a:cxn ang="0">
                  <a:pos x="925" y="1394"/>
                </a:cxn>
                <a:cxn ang="0">
                  <a:pos x="847" y="1357"/>
                </a:cxn>
                <a:cxn ang="0">
                  <a:pos x="770" y="1319"/>
                </a:cxn>
                <a:cxn ang="0">
                  <a:pos x="693" y="1275"/>
                </a:cxn>
                <a:cxn ang="0">
                  <a:pos x="620" y="1229"/>
                </a:cxn>
                <a:cxn ang="0">
                  <a:pos x="547" y="1179"/>
                </a:cxn>
                <a:cxn ang="0">
                  <a:pos x="478" y="1125"/>
                </a:cxn>
                <a:cxn ang="0">
                  <a:pos x="413" y="1069"/>
                </a:cxn>
                <a:cxn ang="0">
                  <a:pos x="350" y="1010"/>
                </a:cxn>
                <a:cxn ang="0">
                  <a:pos x="290" y="948"/>
                </a:cxn>
                <a:cxn ang="0">
                  <a:pos x="236" y="883"/>
                </a:cxn>
                <a:cxn ang="0">
                  <a:pos x="187" y="816"/>
                </a:cxn>
                <a:cxn ang="0">
                  <a:pos x="142" y="745"/>
                </a:cxn>
                <a:cxn ang="0">
                  <a:pos x="102" y="672"/>
                </a:cxn>
                <a:cxn ang="0">
                  <a:pos x="69" y="597"/>
                </a:cxn>
                <a:cxn ang="0">
                  <a:pos x="43" y="518"/>
                </a:cxn>
                <a:cxn ang="0">
                  <a:pos x="22" y="438"/>
                </a:cxn>
                <a:cxn ang="0">
                  <a:pos x="6" y="355"/>
                </a:cxn>
                <a:cxn ang="0">
                  <a:pos x="0" y="271"/>
                </a:cxn>
                <a:cxn ang="0">
                  <a:pos x="2" y="182"/>
                </a:cxn>
                <a:cxn ang="0">
                  <a:pos x="12" y="92"/>
                </a:cxn>
                <a:cxn ang="0">
                  <a:pos x="29" y="0"/>
                </a:cxn>
              </a:cxnLst>
              <a:rect l="0" t="0" r="r" b="b"/>
              <a:pathLst>
                <a:path w="1324" h="1522">
                  <a:moveTo>
                    <a:pt x="1324" y="1522"/>
                  </a:moveTo>
                  <a:lnTo>
                    <a:pt x="1246" y="1503"/>
                  </a:lnTo>
                  <a:lnTo>
                    <a:pt x="1165" y="1482"/>
                  </a:lnTo>
                  <a:lnTo>
                    <a:pt x="1086" y="1457"/>
                  </a:lnTo>
                  <a:lnTo>
                    <a:pt x="1006" y="1426"/>
                  </a:lnTo>
                  <a:lnTo>
                    <a:pt x="925" y="1394"/>
                  </a:lnTo>
                  <a:lnTo>
                    <a:pt x="847" y="1357"/>
                  </a:lnTo>
                  <a:lnTo>
                    <a:pt x="770" y="1319"/>
                  </a:lnTo>
                  <a:lnTo>
                    <a:pt x="693" y="1275"/>
                  </a:lnTo>
                  <a:lnTo>
                    <a:pt x="620" y="1229"/>
                  </a:lnTo>
                  <a:lnTo>
                    <a:pt x="547" y="1179"/>
                  </a:lnTo>
                  <a:lnTo>
                    <a:pt x="478" y="1125"/>
                  </a:lnTo>
                  <a:lnTo>
                    <a:pt x="413" y="1069"/>
                  </a:lnTo>
                  <a:lnTo>
                    <a:pt x="350" y="1010"/>
                  </a:lnTo>
                  <a:lnTo>
                    <a:pt x="290" y="948"/>
                  </a:lnTo>
                  <a:lnTo>
                    <a:pt x="236" y="883"/>
                  </a:lnTo>
                  <a:lnTo>
                    <a:pt x="187" y="816"/>
                  </a:lnTo>
                  <a:lnTo>
                    <a:pt x="142" y="745"/>
                  </a:lnTo>
                  <a:lnTo>
                    <a:pt x="102" y="672"/>
                  </a:lnTo>
                  <a:lnTo>
                    <a:pt x="69" y="597"/>
                  </a:lnTo>
                  <a:lnTo>
                    <a:pt x="43" y="518"/>
                  </a:lnTo>
                  <a:lnTo>
                    <a:pt x="22" y="438"/>
                  </a:lnTo>
                  <a:lnTo>
                    <a:pt x="6" y="355"/>
                  </a:lnTo>
                  <a:lnTo>
                    <a:pt x="0" y="271"/>
                  </a:lnTo>
                  <a:lnTo>
                    <a:pt x="2" y="182"/>
                  </a:lnTo>
                  <a:lnTo>
                    <a:pt x="12" y="92"/>
                  </a:lnTo>
                  <a:lnTo>
                    <a:pt x="29" y="0"/>
                  </a:lnTo>
                </a:path>
              </a:pathLst>
            </a:cu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Freeform 38"/>
            <p:cNvSpPr>
              <a:spLocks/>
            </p:cNvSpPr>
            <p:nvPr/>
          </p:nvSpPr>
          <p:spPr bwMode="auto">
            <a:xfrm>
              <a:off x="1922" y="3249"/>
              <a:ext cx="39" cy="39"/>
            </a:xfrm>
            <a:custGeom>
              <a:avLst/>
              <a:gdLst/>
              <a:ahLst/>
              <a:cxnLst>
                <a:cxn ang="0">
                  <a:pos x="29" y="76"/>
                </a:cxn>
                <a:cxn ang="0">
                  <a:pos x="44" y="76"/>
                </a:cxn>
                <a:cxn ang="0">
                  <a:pos x="59" y="73"/>
                </a:cxn>
                <a:cxn ang="0">
                  <a:pos x="69" y="61"/>
                </a:cxn>
                <a:cxn ang="0">
                  <a:pos x="77" y="48"/>
                </a:cxn>
                <a:cxn ang="0">
                  <a:pos x="77" y="32"/>
                </a:cxn>
                <a:cxn ang="0">
                  <a:pos x="71" y="19"/>
                </a:cxn>
                <a:cxn ang="0">
                  <a:pos x="61" y="7"/>
                </a:cxn>
                <a:cxn ang="0">
                  <a:pos x="48" y="2"/>
                </a:cxn>
                <a:cxn ang="0">
                  <a:pos x="32" y="0"/>
                </a:cxn>
                <a:cxn ang="0">
                  <a:pos x="17" y="5"/>
                </a:cxn>
                <a:cxn ang="0">
                  <a:pos x="8" y="17"/>
                </a:cxn>
                <a:cxn ang="0">
                  <a:pos x="0" y="30"/>
                </a:cxn>
                <a:cxn ang="0">
                  <a:pos x="0" y="46"/>
                </a:cxn>
                <a:cxn ang="0">
                  <a:pos x="6" y="59"/>
                </a:cxn>
                <a:cxn ang="0">
                  <a:pos x="15" y="71"/>
                </a:cxn>
                <a:cxn ang="0">
                  <a:pos x="29" y="76"/>
                </a:cxn>
              </a:cxnLst>
              <a:rect l="0" t="0" r="r" b="b"/>
              <a:pathLst>
                <a:path w="77" h="76">
                  <a:moveTo>
                    <a:pt x="29" y="76"/>
                  </a:moveTo>
                  <a:lnTo>
                    <a:pt x="44" y="76"/>
                  </a:lnTo>
                  <a:lnTo>
                    <a:pt x="59" y="73"/>
                  </a:lnTo>
                  <a:lnTo>
                    <a:pt x="69" y="61"/>
                  </a:lnTo>
                  <a:lnTo>
                    <a:pt x="77" y="48"/>
                  </a:lnTo>
                  <a:lnTo>
                    <a:pt x="77" y="32"/>
                  </a:lnTo>
                  <a:lnTo>
                    <a:pt x="71" y="19"/>
                  </a:lnTo>
                  <a:lnTo>
                    <a:pt x="61" y="7"/>
                  </a:lnTo>
                  <a:lnTo>
                    <a:pt x="48" y="2"/>
                  </a:lnTo>
                  <a:lnTo>
                    <a:pt x="32" y="0"/>
                  </a:lnTo>
                  <a:lnTo>
                    <a:pt x="17" y="5"/>
                  </a:lnTo>
                  <a:lnTo>
                    <a:pt x="8" y="17"/>
                  </a:lnTo>
                  <a:lnTo>
                    <a:pt x="0" y="30"/>
                  </a:lnTo>
                  <a:lnTo>
                    <a:pt x="0" y="46"/>
                  </a:lnTo>
                  <a:lnTo>
                    <a:pt x="6" y="59"/>
                  </a:lnTo>
                  <a:lnTo>
                    <a:pt x="15" y="71"/>
                  </a:lnTo>
                  <a:lnTo>
                    <a:pt x="29" y="7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Freeform 39"/>
            <p:cNvSpPr>
              <a:spLocks/>
            </p:cNvSpPr>
            <p:nvPr/>
          </p:nvSpPr>
          <p:spPr bwMode="auto">
            <a:xfrm>
              <a:off x="3072" y="3287"/>
              <a:ext cx="545" cy="505"/>
            </a:xfrm>
            <a:custGeom>
              <a:avLst/>
              <a:gdLst/>
              <a:ahLst/>
              <a:cxnLst>
                <a:cxn ang="0">
                  <a:pos x="0" y="1512"/>
                </a:cxn>
                <a:cxn ang="0">
                  <a:pos x="82" y="1497"/>
                </a:cxn>
                <a:cxn ang="0">
                  <a:pos x="165" y="1476"/>
                </a:cxn>
                <a:cxn ang="0">
                  <a:pos x="247" y="1453"/>
                </a:cxn>
                <a:cxn ang="0">
                  <a:pos x="332" y="1426"/>
                </a:cxn>
                <a:cxn ang="0">
                  <a:pos x="416" y="1395"/>
                </a:cxn>
                <a:cxn ang="0">
                  <a:pos x="499" y="1360"/>
                </a:cxn>
                <a:cxn ang="0">
                  <a:pos x="581" y="1322"/>
                </a:cxn>
                <a:cxn ang="0">
                  <a:pos x="662" y="1280"/>
                </a:cxn>
                <a:cxn ang="0">
                  <a:pos x="741" y="1236"/>
                </a:cxn>
                <a:cxn ang="0">
                  <a:pos x="817" y="1188"/>
                </a:cxn>
                <a:cxn ang="0">
                  <a:pos x="892" y="1136"/>
                </a:cxn>
                <a:cxn ang="0">
                  <a:pos x="965" y="1080"/>
                </a:cxn>
                <a:cxn ang="0">
                  <a:pos x="1032" y="1023"/>
                </a:cxn>
                <a:cxn ang="0">
                  <a:pos x="1098" y="961"/>
                </a:cxn>
                <a:cxn ang="0">
                  <a:pos x="1159" y="896"/>
                </a:cxn>
                <a:cxn ang="0">
                  <a:pos x="1215" y="829"/>
                </a:cxn>
                <a:cxn ang="0">
                  <a:pos x="1264" y="758"/>
                </a:cxn>
                <a:cxn ang="0">
                  <a:pos x="1310" y="685"/>
                </a:cxn>
                <a:cxn ang="0">
                  <a:pos x="1351" y="608"/>
                </a:cxn>
                <a:cxn ang="0">
                  <a:pos x="1385" y="529"/>
                </a:cxn>
                <a:cxn ang="0">
                  <a:pos x="1412" y="447"/>
                </a:cxn>
                <a:cxn ang="0">
                  <a:pos x="1433" y="362"/>
                </a:cxn>
                <a:cxn ang="0">
                  <a:pos x="1447" y="276"/>
                </a:cxn>
                <a:cxn ang="0">
                  <a:pos x="1452" y="186"/>
                </a:cxn>
                <a:cxn ang="0">
                  <a:pos x="1451" y="94"/>
                </a:cxn>
                <a:cxn ang="0">
                  <a:pos x="1439" y="0"/>
                </a:cxn>
              </a:cxnLst>
              <a:rect l="0" t="0" r="r" b="b"/>
              <a:pathLst>
                <a:path w="1452" h="1512">
                  <a:moveTo>
                    <a:pt x="0" y="1512"/>
                  </a:moveTo>
                  <a:lnTo>
                    <a:pt x="82" y="1497"/>
                  </a:lnTo>
                  <a:lnTo>
                    <a:pt x="165" y="1476"/>
                  </a:lnTo>
                  <a:lnTo>
                    <a:pt x="247" y="1453"/>
                  </a:lnTo>
                  <a:lnTo>
                    <a:pt x="332" y="1426"/>
                  </a:lnTo>
                  <a:lnTo>
                    <a:pt x="416" y="1395"/>
                  </a:lnTo>
                  <a:lnTo>
                    <a:pt x="499" y="1360"/>
                  </a:lnTo>
                  <a:lnTo>
                    <a:pt x="581" y="1322"/>
                  </a:lnTo>
                  <a:lnTo>
                    <a:pt x="662" y="1280"/>
                  </a:lnTo>
                  <a:lnTo>
                    <a:pt x="741" y="1236"/>
                  </a:lnTo>
                  <a:lnTo>
                    <a:pt x="817" y="1188"/>
                  </a:lnTo>
                  <a:lnTo>
                    <a:pt x="892" y="1136"/>
                  </a:lnTo>
                  <a:lnTo>
                    <a:pt x="965" y="1080"/>
                  </a:lnTo>
                  <a:lnTo>
                    <a:pt x="1032" y="1023"/>
                  </a:lnTo>
                  <a:lnTo>
                    <a:pt x="1098" y="961"/>
                  </a:lnTo>
                  <a:lnTo>
                    <a:pt x="1159" y="896"/>
                  </a:lnTo>
                  <a:lnTo>
                    <a:pt x="1215" y="829"/>
                  </a:lnTo>
                  <a:lnTo>
                    <a:pt x="1264" y="758"/>
                  </a:lnTo>
                  <a:lnTo>
                    <a:pt x="1310" y="685"/>
                  </a:lnTo>
                  <a:lnTo>
                    <a:pt x="1351" y="608"/>
                  </a:lnTo>
                  <a:lnTo>
                    <a:pt x="1385" y="529"/>
                  </a:lnTo>
                  <a:lnTo>
                    <a:pt x="1412" y="447"/>
                  </a:lnTo>
                  <a:lnTo>
                    <a:pt x="1433" y="362"/>
                  </a:lnTo>
                  <a:lnTo>
                    <a:pt x="1447" y="276"/>
                  </a:lnTo>
                  <a:lnTo>
                    <a:pt x="1452" y="186"/>
                  </a:lnTo>
                  <a:lnTo>
                    <a:pt x="1451" y="94"/>
                  </a:lnTo>
                  <a:lnTo>
                    <a:pt x="1439" y="0"/>
                  </a:lnTo>
                </a:path>
              </a:pathLst>
            </a:cu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Freeform 40"/>
            <p:cNvSpPr>
              <a:spLocks/>
            </p:cNvSpPr>
            <p:nvPr/>
          </p:nvSpPr>
          <p:spPr bwMode="auto">
            <a:xfrm>
              <a:off x="3591" y="3268"/>
              <a:ext cx="38" cy="38"/>
            </a:xfrm>
            <a:custGeom>
              <a:avLst/>
              <a:gdLst/>
              <a:ahLst/>
              <a:cxnLst>
                <a:cxn ang="0">
                  <a:pos x="44" y="77"/>
                </a:cxn>
                <a:cxn ang="0">
                  <a:pos x="28" y="77"/>
                </a:cxn>
                <a:cxn ang="0">
                  <a:pos x="15" y="71"/>
                </a:cxn>
                <a:cxn ang="0">
                  <a:pos x="5" y="60"/>
                </a:cxn>
                <a:cxn ang="0">
                  <a:pos x="0" y="44"/>
                </a:cxn>
                <a:cxn ang="0">
                  <a:pos x="0" y="31"/>
                </a:cxn>
                <a:cxn ang="0">
                  <a:pos x="7" y="16"/>
                </a:cxn>
                <a:cxn ang="0">
                  <a:pos x="17" y="6"/>
                </a:cxn>
                <a:cxn ang="0">
                  <a:pos x="32" y="0"/>
                </a:cxn>
                <a:cxn ang="0">
                  <a:pos x="48" y="2"/>
                </a:cxn>
                <a:cxn ang="0">
                  <a:pos x="61" y="8"/>
                </a:cxn>
                <a:cxn ang="0">
                  <a:pos x="71" y="19"/>
                </a:cxn>
                <a:cxn ang="0">
                  <a:pos x="76" y="33"/>
                </a:cxn>
                <a:cxn ang="0">
                  <a:pos x="76" y="48"/>
                </a:cxn>
                <a:cxn ang="0">
                  <a:pos x="69" y="62"/>
                </a:cxn>
                <a:cxn ang="0">
                  <a:pos x="59" y="71"/>
                </a:cxn>
                <a:cxn ang="0">
                  <a:pos x="44" y="77"/>
                </a:cxn>
              </a:cxnLst>
              <a:rect l="0" t="0" r="r" b="b"/>
              <a:pathLst>
                <a:path w="76" h="77">
                  <a:moveTo>
                    <a:pt x="44" y="77"/>
                  </a:moveTo>
                  <a:lnTo>
                    <a:pt x="28" y="77"/>
                  </a:lnTo>
                  <a:lnTo>
                    <a:pt x="15" y="71"/>
                  </a:lnTo>
                  <a:lnTo>
                    <a:pt x="5" y="60"/>
                  </a:lnTo>
                  <a:lnTo>
                    <a:pt x="0" y="44"/>
                  </a:lnTo>
                  <a:lnTo>
                    <a:pt x="0" y="31"/>
                  </a:lnTo>
                  <a:lnTo>
                    <a:pt x="7" y="16"/>
                  </a:lnTo>
                  <a:lnTo>
                    <a:pt x="17" y="6"/>
                  </a:lnTo>
                  <a:lnTo>
                    <a:pt x="32" y="0"/>
                  </a:lnTo>
                  <a:lnTo>
                    <a:pt x="48" y="2"/>
                  </a:lnTo>
                  <a:lnTo>
                    <a:pt x="61" y="8"/>
                  </a:lnTo>
                  <a:lnTo>
                    <a:pt x="71" y="19"/>
                  </a:lnTo>
                  <a:lnTo>
                    <a:pt x="76" y="33"/>
                  </a:lnTo>
                  <a:lnTo>
                    <a:pt x="76" y="48"/>
                  </a:lnTo>
                  <a:lnTo>
                    <a:pt x="69" y="62"/>
                  </a:lnTo>
                  <a:lnTo>
                    <a:pt x="59" y="71"/>
                  </a:lnTo>
                  <a:lnTo>
                    <a:pt x="44" y="7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2636" y="2586"/>
              <a:ext cx="20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1">
                  <a:solidFill>
                    <a:srgbClr val="FF00FF"/>
                  </a:solidFill>
                </a:rPr>
                <a:t>state</a:t>
              </a:r>
            </a:p>
          </p:txBody>
        </p:sp>
        <p:sp>
          <p:nvSpPr>
            <p:cNvPr id="16426" name="Freeform 42"/>
            <p:cNvSpPr>
              <a:spLocks/>
            </p:cNvSpPr>
            <p:nvPr/>
          </p:nvSpPr>
          <p:spPr bwMode="auto">
            <a:xfrm>
              <a:off x="2092" y="2617"/>
              <a:ext cx="568" cy="549"/>
            </a:xfrm>
            <a:custGeom>
              <a:avLst/>
              <a:gdLst/>
              <a:ahLst/>
              <a:cxnLst>
                <a:cxn ang="0">
                  <a:pos x="1075" y="8"/>
                </a:cxn>
                <a:cxn ang="0">
                  <a:pos x="994" y="0"/>
                </a:cxn>
                <a:cxn ang="0">
                  <a:pos x="914" y="2"/>
                </a:cxn>
                <a:cxn ang="0">
                  <a:pos x="835" y="12"/>
                </a:cxn>
                <a:cxn ang="0">
                  <a:pos x="756" y="29"/>
                </a:cxn>
                <a:cxn ang="0">
                  <a:pos x="682" y="52"/>
                </a:cxn>
                <a:cxn ang="0">
                  <a:pos x="607" y="81"/>
                </a:cxn>
                <a:cxn ang="0">
                  <a:pos x="536" y="115"/>
                </a:cxn>
                <a:cxn ang="0">
                  <a:pos x="469" y="158"/>
                </a:cxn>
                <a:cxn ang="0">
                  <a:pos x="403" y="202"/>
                </a:cxn>
                <a:cxn ang="0">
                  <a:pos x="342" y="254"/>
                </a:cxn>
                <a:cxn ang="0">
                  <a:pos x="284" y="307"/>
                </a:cxn>
                <a:cxn ang="0">
                  <a:pos x="231" y="365"/>
                </a:cxn>
                <a:cxn ang="0">
                  <a:pos x="183" y="426"/>
                </a:cxn>
                <a:cxn ang="0">
                  <a:pos x="139" y="492"/>
                </a:cxn>
                <a:cxn ang="0">
                  <a:pos x="100" y="559"/>
                </a:cxn>
                <a:cxn ang="0">
                  <a:pos x="68" y="628"/>
                </a:cxn>
                <a:cxn ang="0">
                  <a:pos x="41" y="699"/>
                </a:cxn>
                <a:cxn ang="0">
                  <a:pos x="22" y="772"/>
                </a:cxn>
                <a:cxn ang="0">
                  <a:pos x="6" y="845"/>
                </a:cxn>
                <a:cxn ang="0">
                  <a:pos x="0" y="918"/>
                </a:cxn>
                <a:cxn ang="0">
                  <a:pos x="2" y="991"/>
                </a:cxn>
                <a:cxn ang="0">
                  <a:pos x="10" y="1064"/>
                </a:cxn>
                <a:cxn ang="0">
                  <a:pos x="27" y="1137"/>
                </a:cxn>
                <a:cxn ang="0">
                  <a:pos x="52" y="1208"/>
                </a:cxn>
                <a:cxn ang="0">
                  <a:pos x="87" y="1277"/>
                </a:cxn>
              </a:cxnLst>
              <a:rect l="0" t="0" r="r" b="b"/>
              <a:pathLst>
                <a:path w="1075" h="1277">
                  <a:moveTo>
                    <a:pt x="1075" y="8"/>
                  </a:moveTo>
                  <a:lnTo>
                    <a:pt x="994" y="0"/>
                  </a:lnTo>
                  <a:lnTo>
                    <a:pt x="914" y="2"/>
                  </a:lnTo>
                  <a:lnTo>
                    <a:pt x="835" y="12"/>
                  </a:lnTo>
                  <a:lnTo>
                    <a:pt x="756" y="29"/>
                  </a:lnTo>
                  <a:lnTo>
                    <a:pt x="682" y="52"/>
                  </a:lnTo>
                  <a:lnTo>
                    <a:pt x="607" y="81"/>
                  </a:lnTo>
                  <a:lnTo>
                    <a:pt x="536" y="115"/>
                  </a:lnTo>
                  <a:lnTo>
                    <a:pt x="469" y="158"/>
                  </a:lnTo>
                  <a:lnTo>
                    <a:pt x="403" y="202"/>
                  </a:lnTo>
                  <a:lnTo>
                    <a:pt x="342" y="254"/>
                  </a:lnTo>
                  <a:lnTo>
                    <a:pt x="284" y="307"/>
                  </a:lnTo>
                  <a:lnTo>
                    <a:pt x="231" y="365"/>
                  </a:lnTo>
                  <a:lnTo>
                    <a:pt x="183" y="426"/>
                  </a:lnTo>
                  <a:lnTo>
                    <a:pt x="139" y="492"/>
                  </a:lnTo>
                  <a:lnTo>
                    <a:pt x="100" y="559"/>
                  </a:lnTo>
                  <a:lnTo>
                    <a:pt x="68" y="628"/>
                  </a:lnTo>
                  <a:lnTo>
                    <a:pt x="41" y="699"/>
                  </a:lnTo>
                  <a:lnTo>
                    <a:pt x="22" y="772"/>
                  </a:lnTo>
                  <a:lnTo>
                    <a:pt x="6" y="845"/>
                  </a:lnTo>
                  <a:lnTo>
                    <a:pt x="0" y="918"/>
                  </a:lnTo>
                  <a:lnTo>
                    <a:pt x="2" y="991"/>
                  </a:lnTo>
                  <a:lnTo>
                    <a:pt x="10" y="1064"/>
                  </a:lnTo>
                  <a:lnTo>
                    <a:pt x="27" y="1137"/>
                  </a:lnTo>
                  <a:lnTo>
                    <a:pt x="52" y="1208"/>
                  </a:lnTo>
                  <a:lnTo>
                    <a:pt x="87" y="1277"/>
                  </a:lnTo>
                </a:path>
              </a:pathLst>
            </a:cu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Freeform 43"/>
            <p:cNvSpPr>
              <a:spLocks/>
            </p:cNvSpPr>
            <p:nvPr/>
          </p:nvSpPr>
          <p:spPr bwMode="auto">
            <a:xfrm>
              <a:off x="2115" y="3147"/>
              <a:ext cx="40" cy="38"/>
            </a:xfrm>
            <a:custGeom>
              <a:avLst/>
              <a:gdLst/>
              <a:ahLst/>
              <a:cxnLst>
                <a:cxn ang="0">
                  <a:pos x="21" y="4"/>
                </a:cxn>
                <a:cxn ang="0">
                  <a:pos x="9" y="14"/>
                </a:cxn>
                <a:cxn ang="0">
                  <a:pos x="1" y="27"/>
                </a:cxn>
                <a:cxn ang="0">
                  <a:pos x="0" y="43"/>
                </a:cxn>
                <a:cxn ang="0">
                  <a:pos x="5" y="58"/>
                </a:cxn>
                <a:cxn ang="0">
                  <a:pos x="15" y="69"/>
                </a:cxn>
                <a:cxn ang="0">
                  <a:pos x="28" y="75"/>
                </a:cxn>
                <a:cxn ang="0">
                  <a:pos x="44" y="77"/>
                </a:cxn>
                <a:cxn ang="0">
                  <a:pos x="57" y="71"/>
                </a:cxn>
                <a:cxn ang="0">
                  <a:pos x="69" y="62"/>
                </a:cxn>
                <a:cxn ang="0">
                  <a:pos x="76" y="48"/>
                </a:cxn>
                <a:cxn ang="0">
                  <a:pos x="78" y="33"/>
                </a:cxn>
                <a:cxn ang="0">
                  <a:pos x="72" y="19"/>
                </a:cxn>
                <a:cxn ang="0">
                  <a:pos x="63" y="8"/>
                </a:cxn>
                <a:cxn ang="0">
                  <a:pos x="49" y="0"/>
                </a:cxn>
                <a:cxn ang="0">
                  <a:pos x="34" y="0"/>
                </a:cxn>
                <a:cxn ang="0">
                  <a:pos x="21" y="4"/>
                </a:cxn>
              </a:cxnLst>
              <a:rect l="0" t="0" r="r" b="b"/>
              <a:pathLst>
                <a:path w="78" h="77">
                  <a:moveTo>
                    <a:pt x="21" y="4"/>
                  </a:moveTo>
                  <a:lnTo>
                    <a:pt x="9" y="14"/>
                  </a:lnTo>
                  <a:lnTo>
                    <a:pt x="1" y="27"/>
                  </a:lnTo>
                  <a:lnTo>
                    <a:pt x="0" y="43"/>
                  </a:lnTo>
                  <a:lnTo>
                    <a:pt x="5" y="58"/>
                  </a:lnTo>
                  <a:lnTo>
                    <a:pt x="15" y="69"/>
                  </a:lnTo>
                  <a:lnTo>
                    <a:pt x="28" y="75"/>
                  </a:lnTo>
                  <a:lnTo>
                    <a:pt x="44" y="77"/>
                  </a:lnTo>
                  <a:lnTo>
                    <a:pt x="57" y="71"/>
                  </a:lnTo>
                  <a:lnTo>
                    <a:pt x="69" y="62"/>
                  </a:lnTo>
                  <a:lnTo>
                    <a:pt x="76" y="48"/>
                  </a:lnTo>
                  <a:lnTo>
                    <a:pt x="78" y="33"/>
                  </a:lnTo>
                  <a:lnTo>
                    <a:pt x="72" y="19"/>
                  </a:lnTo>
                  <a:lnTo>
                    <a:pt x="63" y="8"/>
                  </a:lnTo>
                  <a:lnTo>
                    <a:pt x="49" y="0"/>
                  </a:lnTo>
                  <a:lnTo>
                    <a:pt x="34" y="0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Freeform 44"/>
            <p:cNvSpPr>
              <a:spLocks/>
            </p:cNvSpPr>
            <p:nvPr/>
          </p:nvSpPr>
          <p:spPr bwMode="auto">
            <a:xfrm>
              <a:off x="2920" y="2617"/>
              <a:ext cx="730" cy="553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4" y="13"/>
                </a:cxn>
                <a:cxn ang="0">
                  <a:pos x="88" y="8"/>
                </a:cxn>
                <a:cxn ang="0">
                  <a:pos x="133" y="4"/>
                </a:cxn>
                <a:cxn ang="0">
                  <a:pos x="179" y="2"/>
                </a:cxn>
                <a:cxn ang="0">
                  <a:pos x="227" y="0"/>
                </a:cxn>
                <a:cxn ang="0">
                  <a:pos x="275" y="0"/>
                </a:cxn>
                <a:cxn ang="0">
                  <a:pos x="323" y="0"/>
                </a:cxn>
                <a:cxn ang="0">
                  <a:pos x="372" y="2"/>
                </a:cxn>
                <a:cxn ang="0">
                  <a:pos x="420" y="4"/>
                </a:cxn>
                <a:cxn ang="0">
                  <a:pos x="470" y="8"/>
                </a:cxn>
                <a:cxn ang="0">
                  <a:pos x="520" y="13"/>
                </a:cxn>
                <a:cxn ang="0">
                  <a:pos x="570" y="21"/>
                </a:cxn>
                <a:cxn ang="0">
                  <a:pos x="620" y="29"/>
                </a:cxn>
                <a:cxn ang="0">
                  <a:pos x="668" y="38"/>
                </a:cxn>
                <a:cxn ang="0">
                  <a:pos x="718" y="50"/>
                </a:cxn>
                <a:cxn ang="0">
                  <a:pos x="766" y="61"/>
                </a:cxn>
                <a:cxn ang="0">
                  <a:pos x="814" y="75"/>
                </a:cxn>
                <a:cxn ang="0">
                  <a:pos x="860" y="90"/>
                </a:cxn>
                <a:cxn ang="0">
                  <a:pos x="906" y="107"/>
                </a:cxn>
                <a:cxn ang="0">
                  <a:pos x="950" y="125"/>
                </a:cxn>
                <a:cxn ang="0">
                  <a:pos x="994" y="146"/>
                </a:cxn>
                <a:cxn ang="0">
                  <a:pos x="1036" y="167"/>
                </a:cxn>
                <a:cxn ang="0">
                  <a:pos x="1077" y="190"/>
                </a:cxn>
                <a:cxn ang="0">
                  <a:pos x="1115" y="215"/>
                </a:cxn>
                <a:cxn ang="0">
                  <a:pos x="1151" y="242"/>
                </a:cxn>
                <a:cxn ang="0">
                  <a:pos x="1188" y="270"/>
                </a:cxn>
                <a:cxn ang="0">
                  <a:pos x="1221" y="301"/>
                </a:cxn>
                <a:cxn ang="0">
                  <a:pos x="1253" y="332"/>
                </a:cxn>
                <a:cxn ang="0">
                  <a:pos x="1282" y="366"/>
                </a:cxn>
                <a:cxn ang="0">
                  <a:pos x="1301" y="395"/>
                </a:cxn>
                <a:cxn ang="0">
                  <a:pos x="1322" y="422"/>
                </a:cxn>
                <a:cxn ang="0">
                  <a:pos x="1339" y="453"/>
                </a:cxn>
                <a:cxn ang="0">
                  <a:pos x="1357" y="484"/>
                </a:cxn>
                <a:cxn ang="0">
                  <a:pos x="1372" y="514"/>
                </a:cxn>
                <a:cxn ang="0">
                  <a:pos x="1387" y="545"/>
                </a:cxn>
                <a:cxn ang="0">
                  <a:pos x="1401" y="578"/>
                </a:cxn>
                <a:cxn ang="0">
                  <a:pos x="1412" y="612"/>
                </a:cxn>
                <a:cxn ang="0">
                  <a:pos x="1426" y="645"/>
                </a:cxn>
                <a:cxn ang="0">
                  <a:pos x="1437" y="679"/>
                </a:cxn>
                <a:cxn ang="0">
                  <a:pos x="1447" y="714"/>
                </a:cxn>
                <a:cxn ang="0">
                  <a:pos x="1458" y="750"/>
                </a:cxn>
                <a:cxn ang="0">
                  <a:pos x="1468" y="785"/>
                </a:cxn>
                <a:cxn ang="0">
                  <a:pos x="1478" y="819"/>
                </a:cxn>
                <a:cxn ang="0">
                  <a:pos x="1485" y="856"/>
                </a:cxn>
                <a:cxn ang="0">
                  <a:pos x="1495" y="890"/>
                </a:cxn>
                <a:cxn ang="0">
                  <a:pos x="1503" y="927"/>
                </a:cxn>
                <a:cxn ang="0">
                  <a:pos x="1512" y="962"/>
                </a:cxn>
                <a:cxn ang="0">
                  <a:pos x="1520" y="998"/>
                </a:cxn>
                <a:cxn ang="0">
                  <a:pos x="1528" y="1033"/>
                </a:cxn>
                <a:cxn ang="0">
                  <a:pos x="1537" y="1067"/>
                </a:cxn>
                <a:cxn ang="0">
                  <a:pos x="1547" y="1102"/>
                </a:cxn>
                <a:cxn ang="0">
                  <a:pos x="1554" y="1134"/>
                </a:cxn>
                <a:cxn ang="0">
                  <a:pos x="1564" y="1169"/>
                </a:cxn>
                <a:cxn ang="0">
                  <a:pos x="1574" y="1201"/>
                </a:cxn>
                <a:cxn ang="0">
                  <a:pos x="1585" y="1232"/>
                </a:cxn>
                <a:cxn ang="0">
                  <a:pos x="1597" y="1263"/>
                </a:cxn>
                <a:cxn ang="0">
                  <a:pos x="1608" y="1294"/>
                </a:cxn>
                <a:cxn ang="0">
                  <a:pos x="1620" y="1322"/>
                </a:cxn>
              </a:cxnLst>
              <a:rect l="0" t="0" r="r" b="b"/>
              <a:pathLst>
                <a:path w="1620" h="1322">
                  <a:moveTo>
                    <a:pt x="0" y="19"/>
                  </a:moveTo>
                  <a:lnTo>
                    <a:pt x="44" y="13"/>
                  </a:lnTo>
                  <a:lnTo>
                    <a:pt x="88" y="8"/>
                  </a:lnTo>
                  <a:lnTo>
                    <a:pt x="133" y="4"/>
                  </a:lnTo>
                  <a:lnTo>
                    <a:pt x="179" y="2"/>
                  </a:lnTo>
                  <a:lnTo>
                    <a:pt x="227" y="0"/>
                  </a:lnTo>
                  <a:lnTo>
                    <a:pt x="275" y="0"/>
                  </a:lnTo>
                  <a:lnTo>
                    <a:pt x="323" y="0"/>
                  </a:lnTo>
                  <a:lnTo>
                    <a:pt x="372" y="2"/>
                  </a:lnTo>
                  <a:lnTo>
                    <a:pt x="420" y="4"/>
                  </a:lnTo>
                  <a:lnTo>
                    <a:pt x="470" y="8"/>
                  </a:lnTo>
                  <a:lnTo>
                    <a:pt x="520" y="13"/>
                  </a:lnTo>
                  <a:lnTo>
                    <a:pt x="570" y="21"/>
                  </a:lnTo>
                  <a:lnTo>
                    <a:pt x="620" y="29"/>
                  </a:lnTo>
                  <a:lnTo>
                    <a:pt x="668" y="38"/>
                  </a:lnTo>
                  <a:lnTo>
                    <a:pt x="718" y="50"/>
                  </a:lnTo>
                  <a:lnTo>
                    <a:pt x="766" y="61"/>
                  </a:lnTo>
                  <a:lnTo>
                    <a:pt x="814" y="75"/>
                  </a:lnTo>
                  <a:lnTo>
                    <a:pt x="860" y="90"/>
                  </a:lnTo>
                  <a:lnTo>
                    <a:pt x="906" y="107"/>
                  </a:lnTo>
                  <a:lnTo>
                    <a:pt x="950" y="125"/>
                  </a:lnTo>
                  <a:lnTo>
                    <a:pt x="994" y="146"/>
                  </a:lnTo>
                  <a:lnTo>
                    <a:pt x="1036" y="167"/>
                  </a:lnTo>
                  <a:lnTo>
                    <a:pt x="1077" y="190"/>
                  </a:lnTo>
                  <a:lnTo>
                    <a:pt x="1115" y="215"/>
                  </a:lnTo>
                  <a:lnTo>
                    <a:pt x="1151" y="242"/>
                  </a:lnTo>
                  <a:lnTo>
                    <a:pt x="1188" y="270"/>
                  </a:lnTo>
                  <a:lnTo>
                    <a:pt x="1221" y="301"/>
                  </a:lnTo>
                  <a:lnTo>
                    <a:pt x="1253" y="332"/>
                  </a:lnTo>
                  <a:lnTo>
                    <a:pt x="1282" y="366"/>
                  </a:lnTo>
                  <a:lnTo>
                    <a:pt x="1301" y="395"/>
                  </a:lnTo>
                  <a:lnTo>
                    <a:pt x="1322" y="422"/>
                  </a:lnTo>
                  <a:lnTo>
                    <a:pt x="1339" y="453"/>
                  </a:lnTo>
                  <a:lnTo>
                    <a:pt x="1357" y="484"/>
                  </a:lnTo>
                  <a:lnTo>
                    <a:pt x="1372" y="514"/>
                  </a:lnTo>
                  <a:lnTo>
                    <a:pt x="1387" y="545"/>
                  </a:lnTo>
                  <a:lnTo>
                    <a:pt x="1401" y="578"/>
                  </a:lnTo>
                  <a:lnTo>
                    <a:pt x="1412" y="612"/>
                  </a:lnTo>
                  <a:lnTo>
                    <a:pt x="1426" y="645"/>
                  </a:lnTo>
                  <a:lnTo>
                    <a:pt x="1437" y="679"/>
                  </a:lnTo>
                  <a:lnTo>
                    <a:pt x="1447" y="714"/>
                  </a:lnTo>
                  <a:lnTo>
                    <a:pt x="1458" y="750"/>
                  </a:lnTo>
                  <a:lnTo>
                    <a:pt x="1468" y="785"/>
                  </a:lnTo>
                  <a:lnTo>
                    <a:pt x="1478" y="819"/>
                  </a:lnTo>
                  <a:lnTo>
                    <a:pt x="1485" y="856"/>
                  </a:lnTo>
                  <a:lnTo>
                    <a:pt x="1495" y="890"/>
                  </a:lnTo>
                  <a:lnTo>
                    <a:pt x="1503" y="927"/>
                  </a:lnTo>
                  <a:lnTo>
                    <a:pt x="1512" y="962"/>
                  </a:lnTo>
                  <a:lnTo>
                    <a:pt x="1520" y="998"/>
                  </a:lnTo>
                  <a:lnTo>
                    <a:pt x="1528" y="1033"/>
                  </a:lnTo>
                  <a:lnTo>
                    <a:pt x="1537" y="1067"/>
                  </a:lnTo>
                  <a:lnTo>
                    <a:pt x="1547" y="1102"/>
                  </a:lnTo>
                  <a:lnTo>
                    <a:pt x="1554" y="1134"/>
                  </a:lnTo>
                  <a:lnTo>
                    <a:pt x="1564" y="1169"/>
                  </a:lnTo>
                  <a:lnTo>
                    <a:pt x="1574" y="1201"/>
                  </a:lnTo>
                  <a:lnTo>
                    <a:pt x="1585" y="1232"/>
                  </a:lnTo>
                  <a:lnTo>
                    <a:pt x="1597" y="1263"/>
                  </a:lnTo>
                  <a:lnTo>
                    <a:pt x="1608" y="1294"/>
                  </a:lnTo>
                  <a:lnTo>
                    <a:pt x="1620" y="1322"/>
                  </a:lnTo>
                </a:path>
              </a:pathLst>
            </a:cu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Freeform 45"/>
            <p:cNvSpPr>
              <a:spLocks/>
            </p:cNvSpPr>
            <p:nvPr/>
          </p:nvSpPr>
          <p:spPr bwMode="auto">
            <a:xfrm>
              <a:off x="3631" y="3150"/>
              <a:ext cx="39" cy="40"/>
            </a:xfrm>
            <a:custGeom>
              <a:avLst/>
              <a:gdLst/>
              <a:ahLst/>
              <a:cxnLst>
                <a:cxn ang="0">
                  <a:pos x="23" y="4"/>
                </a:cxn>
                <a:cxn ang="0">
                  <a:pos x="10" y="11"/>
                </a:cxn>
                <a:cxn ang="0">
                  <a:pos x="2" y="25"/>
                </a:cxn>
                <a:cxn ang="0">
                  <a:pos x="0" y="40"/>
                </a:cxn>
                <a:cxn ang="0">
                  <a:pos x="4" y="56"/>
                </a:cxn>
                <a:cxn ang="0">
                  <a:pos x="12" y="67"/>
                </a:cxn>
                <a:cxn ang="0">
                  <a:pos x="25" y="75"/>
                </a:cxn>
                <a:cxn ang="0">
                  <a:pos x="41" y="79"/>
                </a:cxn>
                <a:cxn ang="0">
                  <a:pos x="54" y="75"/>
                </a:cxn>
                <a:cxn ang="0">
                  <a:pos x="67" y="65"/>
                </a:cxn>
                <a:cxn ang="0">
                  <a:pos x="75" y="54"/>
                </a:cxn>
                <a:cxn ang="0">
                  <a:pos x="77" y="38"/>
                </a:cxn>
                <a:cxn ang="0">
                  <a:pos x="75" y="23"/>
                </a:cxn>
                <a:cxn ang="0">
                  <a:pos x="66" y="11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23" y="4"/>
                </a:cxn>
              </a:cxnLst>
              <a:rect l="0" t="0" r="r" b="b"/>
              <a:pathLst>
                <a:path w="77" h="79">
                  <a:moveTo>
                    <a:pt x="23" y="4"/>
                  </a:moveTo>
                  <a:lnTo>
                    <a:pt x="10" y="11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4" y="56"/>
                  </a:lnTo>
                  <a:lnTo>
                    <a:pt x="12" y="67"/>
                  </a:lnTo>
                  <a:lnTo>
                    <a:pt x="25" y="75"/>
                  </a:lnTo>
                  <a:lnTo>
                    <a:pt x="41" y="79"/>
                  </a:lnTo>
                  <a:lnTo>
                    <a:pt x="54" y="75"/>
                  </a:lnTo>
                  <a:lnTo>
                    <a:pt x="67" y="65"/>
                  </a:lnTo>
                  <a:lnTo>
                    <a:pt x="75" y="54"/>
                  </a:lnTo>
                  <a:lnTo>
                    <a:pt x="77" y="38"/>
                  </a:lnTo>
                  <a:lnTo>
                    <a:pt x="75" y="23"/>
                  </a:lnTo>
                  <a:lnTo>
                    <a:pt x="66" y="11"/>
                  </a:lnTo>
                  <a:lnTo>
                    <a:pt x="52" y="2"/>
                  </a:lnTo>
                  <a:lnTo>
                    <a:pt x="39" y="0"/>
                  </a:lnTo>
                  <a:lnTo>
                    <a:pt x="23" y="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Rectangle 46"/>
            <p:cNvSpPr>
              <a:spLocks noChangeArrowheads="1"/>
            </p:cNvSpPr>
            <p:nvPr/>
          </p:nvSpPr>
          <p:spPr bwMode="auto">
            <a:xfrm>
              <a:off x="1125" y="2758"/>
              <a:ext cx="456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 i="1">
                  <a:solidFill>
                    <a:srgbClr val="FF00FF"/>
                  </a:solidFill>
                </a:rPr>
                <a:t>Initial state</a:t>
              </a:r>
            </a:p>
          </p:txBody>
        </p:sp>
        <p:sp>
          <p:nvSpPr>
            <p:cNvPr id="16431" name="Rectangle 47"/>
            <p:cNvSpPr>
              <a:spLocks noChangeArrowheads="1"/>
            </p:cNvSpPr>
            <p:nvPr/>
          </p:nvSpPr>
          <p:spPr bwMode="auto">
            <a:xfrm>
              <a:off x="4191" y="2720"/>
              <a:ext cx="467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400" b="1" i="1">
                  <a:solidFill>
                    <a:srgbClr val="FF00FF"/>
                  </a:solidFill>
                </a:rPr>
                <a:t>Final state</a:t>
              </a:r>
            </a:p>
          </p:txBody>
        </p:sp>
        <p:sp>
          <p:nvSpPr>
            <p:cNvPr id="16432" name="Line 48"/>
            <p:cNvSpPr>
              <a:spLocks noChangeShapeType="1"/>
            </p:cNvSpPr>
            <p:nvPr/>
          </p:nvSpPr>
          <p:spPr bwMode="auto">
            <a:xfrm>
              <a:off x="1366" y="2895"/>
              <a:ext cx="13" cy="239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Freeform 49"/>
            <p:cNvSpPr>
              <a:spLocks/>
            </p:cNvSpPr>
            <p:nvPr/>
          </p:nvSpPr>
          <p:spPr bwMode="auto">
            <a:xfrm>
              <a:off x="1360" y="3115"/>
              <a:ext cx="39" cy="3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21" y="4"/>
                </a:cxn>
                <a:cxn ang="0">
                  <a:pos x="10" y="11"/>
                </a:cxn>
                <a:cxn ang="0">
                  <a:pos x="2" y="25"/>
                </a:cxn>
                <a:cxn ang="0">
                  <a:pos x="0" y="40"/>
                </a:cxn>
                <a:cxn ang="0">
                  <a:pos x="4" y="56"/>
                </a:cxn>
                <a:cxn ang="0">
                  <a:pos x="14" y="67"/>
                </a:cxn>
                <a:cxn ang="0">
                  <a:pos x="25" y="75"/>
                </a:cxn>
                <a:cxn ang="0">
                  <a:pos x="41" y="77"/>
                </a:cxn>
                <a:cxn ang="0">
                  <a:pos x="56" y="73"/>
                </a:cxn>
                <a:cxn ang="0">
                  <a:pos x="68" y="63"/>
                </a:cxn>
                <a:cxn ang="0">
                  <a:pos x="75" y="52"/>
                </a:cxn>
                <a:cxn ang="0">
                  <a:pos x="77" y="36"/>
                </a:cxn>
                <a:cxn ang="0">
                  <a:pos x="73" y="21"/>
                </a:cxn>
                <a:cxn ang="0">
                  <a:pos x="64" y="10"/>
                </a:cxn>
                <a:cxn ang="0">
                  <a:pos x="52" y="2"/>
                </a:cxn>
                <a:cxn ang="0">
                  <a:pos x="37" y="0"/>
                </a:cxn>
              </a:cxnLst>
              <a:rect l="0" t="0" r="r" b="b"/>
              <a:pathLst>
                <a:path w="77" h="77">
                  <a:moveTo>
                    <a:pt x="37" y="0"/>
                  </a:moveTo>
                  <a:lnTo>
                    <a:pt x="21" y="4"/>
                  </a:lnTo>
                  <a:lnTo>
                    <a:pt x="10" y="11"/>
                  </a:lnTo>
                  <a:lnTo>
                    <a:pt x="2" y="25"/>
                  </a:lnTo>
                  <a:lnTo>
                    <a:pt x="0" y="40"/>
                  </a:lnTo>
                  <a:lnTo>
                    <a:pt x="4" y="56"/>
                  </a:lnTo>
                  <a:lnTo>
                    <a:pt x="14" y="67"/>
                  </a:lnTo>
                  <a:lnTo>
                    <a:pt x="25" y="75"/>
                  </a:lnTo>
                  <a:lnTo>
                    <a:pt x="41" y="77"/>
                  </a:lnTo>
                  <a:lnTo>
                    <a:pt x="56" y="73"/>
                  </a:lnTo>
                  <a:lnTo>
                    <a:pt x="68" y="63"/>
                  </a:lnTo>
                  <a:lnTo>
                    <a:pt x="75" y="52"/>
                  </a:lnTo>
                  <a:lnTo>
                    <a:pt x="77" y="36"/>
                  </a:lnTo>
                  <a:lnTo>
                    <a:pt x="73" y="21"/>
                  </a:lnTo>
                  <a:lnTo>
                    <a:pt x="64" y="10"/>
                  </a:lnTo>
                  <a:lnTo>
                    <a:pt x="52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Freeform 50"/>
            <p:cNvSpPr>
              <a:spLocks/>
            </p:cNvSpPr>
            <p:nvPr/>
          </p:nvSpPr>
          <p:spPr bwMode="auto">
            <a:xfrm>
              <a:off x="4283" y="2900"/>
              <a:ext cx="38" cy="261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52" y="31"/>
                </a:cxn>
                <a:cxn ang="0">
                  <a:pos x="35" y="63"/>
                </a:cxn>
                <a:cxn ang="0">
                  <a:pos x="19" y="102"/>
                </a:cxn>
                <a:cxn ang="0">
                  <a:pos x="10" y="144"/>
                </a:cxn>
                <a:cxn ang="0">
                  <a:pos x="4" y="188"/>
                </a:cxn>
                <a:cxn ang="0">
                  <a:pos x="0" y="234"/>
                </a:cxn>
                <a:cxn ang="0">
                  <a:pos x="0" y="282"/>
                </a:cxn>
                <a:cxn ang="0">
                  <a:pos x="2" y="332"/>
                </a:cxn>
                <a:cxn ang="0">
                  <a:pos x="8" y="380"/>
                </a:cxn>
                <a:cxn ang="0">
                  <a:pos x="14" y="428"/>
                </a:cxn>
                <a:cxn ang="0">
                  <a:pos x="21" y="476"/>
                </a:cxn>
                <a:cxn ang="0">
                  <a:pos x="31" y="522"/>
                </a:cxn>
              </a:cxnLst>
              <a:rect l="0" t="0" r="r" b="b"/>
              <a:pathLst>
                <a:path w="77" h="522">
                  <a:moveTo>
                    <a:pt x="77" y="0"/>
                  </a:moveTo>
                  <a:lnTo>
                    <a:pt x="52" y="31"/>
                  </a:lnTo>
                  <a:lnTo>
                    <a:pt x="35" y="63"/>
                  </a:lnTo>
                  <a:lnTo>
                    <a:pt x="19" y="102"/>
                  </a:lnTo>
                  <a:lnTo>
                    <a:pt x="10" y="144"/>
                  </a:lnTo>
                  <a:lnTo>
                    <a:pt x="4" y="188"/>
                  </a:lnTo>
                  <a:lnTo>
                    <a:pt x="0" y="234"/>
                  </a:lnTo>
                  <a:lnTo>
                    <a:pt x="0" y="282"/>
                  </a:lnTo>
                  <a:lnTo>
                    <a:pt x="2" y="332"/>
                  </a:lnTo>
                  <a:lnTo>
                    <a:pt x="8" y="380"/>
                  </a:lnTo>
                  <a:lnTo>
                    <a:pt x="14" y="428"/>
                  </a:lnTo>
                  <a:lnTo>
                    <a:pt x="21" y="476"/>
                  </a:lnTo>
                  <a:lnTo>
                    <a:pt x="31" y="522"/>
                  </a:lnTo>
                </a:path>
              </a:pathLst>
            </a:custGeom>
            <a:noFill/>
            <a:ln w="9525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Freeform 51"/>
            <p:cNvSpPr>
              <a:spLocks/>
            </p:cNvSpPr>
            <p:nvPr/>
          </p:nvSpPr>
          <p:spPr bwMode="auto">
            <a:xfrm>
              <a:off x="4279" y="3142"/>
              <a:ext cx="38" cy="3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18" y="5"/>
                </a:cxn>
                <a:cxn ang="0">
                  <a:pos x="6" y="17"/>
                </a:cxn>
                <a:cxn ang="0">
                  <a:pos x="0" y="30"/>
                </a:cxn>
                <a:cxn ang="0">
                  <a:pos x="0" y="46"/>
                </a:cxn>
                <a:cxn ang="0">
                  <a:pos x="8" y="61"/>
                </a:cxn>
                <a:cxn ang="0">
                  <a:pos x="18" y="71"/>
                </a:cxn>
                <a:cxn ang="0">
                  <a:pos x="33" y="76"/>
                </a:cxn>
                <a:cxn ang="0">
                  <a:pos x="47" y="76"/>
                </a:cxn>
                <a:cxn ang="0">
                  <a:pos x="62" y="71"/>
                </a:cxn>
                <a:cxn ang="0">
                  <a:pos x="71" y="59"/>
                </a:cxn>
                <a:cxn ang="0">
                  <a:pos x="77" y="46"/>
                </a:cxn>
                <a:cxn ang="0">
                  <a:pos x="77" y="30"/>
                </a:cxn>
                <a:cxn ang="0">
                  <a:pos x="71" y="15"/>
                </a:cxn>
                <a:cxn ang="0">
                  <a:pos x="60" y="5"/>
                </a:cxn>
                <a:cxn ang="0">
                  <a:pos x="47" y="0"/>
                </a:cxn>
                <a:cxn ang="0">
                  <a:pos x="31" y="0"/>
                </a:cxn>
              </a:cxnLst>
              <a:rect l="0" t="0" r="r" b="b"/>
              <a:pathLst>
                <a:path w="77" h="76">
                  <a:moveTo>
                    <a:pt x="31" y="0"/>
                  </a:moveTo>
                  <a:lnTo>
                    <a:pt x="18" y="5"/>
                  </a:lnTo>
                  <a:lnTo>
                    <a:pt x="6" y="17"/>
                  </a:lnTo>
                  <a:lnTo>
                    <a:pt x="0" y="30"/>
                  </a:lnTo>
                  <a:lnTo>
                    <a:pt x="0" y="46"/>
                  </a:lnTo>
                  <a:lnTo>
                    <a:pt x="8" y="61"/>
                  </a:lnTo>
                  <a:lnTo>
                    <a:pt x="18" y="71"/>
                  </a:lnTo>
                  <a:lnTo>
                    <a:pt x="33" y="76"/>
                  </a:lnTo>
                  <a:lnTo>
                    <a:pt x="47" y="76"/>
                  </a:lnTo>
                  <a:lnTo>
                    <a:pt x="62" y="71"/>
                  </a:lnTo>
                  <a:lnTo>
                    <a:pt x="71" y="59"/>
                  </a:lnTo>
                  <a:lnTo>
                    <a:pt x="77" y="46"/>
                  </a:lnTo>
                  <a:lnTo>
                    <a:pt x="77" y="30"/>
                  </a:lnTo>
                  <a:lnTo>
                    <a:pt x="71" y="15"/>
                  </a:lnTo>
                  <a:lnTo>
                    <a:pt x="60" y="5"/>
                  </a:lnTo>
                  <a:lnTo>
                    <a:pt x="47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r>
              <a:rPr lang="en-US" sz="2000" i="1">
                <a:latin typeface="Arial Narrow" pitchFamily="34" charset="0"/>
              </a:rPr>
              <a:t>Transisi – Hubungan antara dua state yang mengindikasikan bahwa suatu objek telah selesai melakukan suatu aksi dan akan berpindah pada aksi berikutnya</a:t>
            </a:r>
          </a:p>
          <a:p>
            <a:endParaRPr lang="en-US" sz="20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r>
              <a:rPr lang="en-US" sz="3600">
                <a:latin typeface="Arial Narrow" pitchFamily="34" charset="0"/>
              </a:rPr>
              <a:t>State Transitions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467600" cy="4954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 Narrow" pitchFamily="34" charset="0"/>
              </a:rPr>
              <a:t>Activity Diagram: </a:t>
            </a:r>
            <a:r>
              <a:rPr lang="en-US" sz="3600" dirty="0" err="1">
                <a:latin typeface="Arial Narrow" pitchFamily="34" charset="0"/>
              </a:rPr>
              <a:t>Peran</a:t>
            </a:r>
            <a:r>
              <a:rPr lang="en-US" sz="3600" dirty="0">
                <a:latin typeface="Arial Narrow" pitchFamily="34" charset="0"/>
              </a:rPr>
              <a:t> </a:t>
            </a:r>
            <a:r>
              <a:rPr lang="en-US" sz="3600" dirty="0" err="1">
                <a:latin typeface="Arial Narrow" pitchFamily="34" charset="0"/>
              </a:rPr>
              <a:t>di</a:t>
            </a:r>
            <a:r>
              <a:rPr lang="en-US" sz="3600" dirty="0">
                <a:latin typeface="Arial Narrow" pitchFamily="34" charset="0"/>
              </a:rPr>
              <a:t> UML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162800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i="1">
                <a:latin typeface="Arial Narrow" pitchFamily="34" charset="0"/>
              </a:rPr>
              <a:t>State diagrams are good at describing the </a:t>
            </a:r>
            <a:r>
              <a:rPr lang="en-US" sz="2800" b="1" i="1">
                <a:latin typeface="Arial Narrow" pitchFamily="34" charset="0"/>
              </a:rPr>
              <a:t>behavior </a:t>
            </a:r>
            <a:r>
              <a:rPr lang="en-US" sz="2800" i="1">
                <a:latin typeface="Arial Narrow" pitchFamily="34" charset="0"/>
              </a:rPr>
              <a:t>of an object </a:t>
            </a:r>
            <a:r>
              <a:rPr lang="en-US" sz="2800" b="1" i="1">
                <a:latin typeface="Arial Narrow" pitchFamily="34" charset="0"/>
              </a:rPr>
              <a:t>across </a:t>
            </a:r>
            <a:r>
              <a:rPr lang="en-US" sz="2800" i="1">
                <a:latin typeface="Arial Narrow" pitchFamily="34" charset="0"/>
              </a:rPr>
              <a:t>several </a:t>
            </a:r>
            <a:r>
              <a:rPr lang="en-US" sz="2800" b="1" i="1">
                <a:latin typeface="Arial Narrow" pitchFamily="34" charset="0"/>
              </a:rPr>
              <a:t>use cases</a:t>
            </a:r>
            <a:r>
              <a:rPr lang="en-US" sz="2800" i="1"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i="1">
                <a:latin typeface="Arial Narrow" pitchFamily="34" charset="0"/>
              </a:rPr>
              <a:t>Draw state diagrams especially for classes, which are not well understood and which need detailed description.</a:t>
            </a:r>
          </a:p>
          <a:p>
            <a:pPr>
              <a:lnSpc>
                <a:spcPct val="80000"/>
              </a:lnSpc>
            </a:pPr>
            <a:endParaRPr lang="en-US" sz="2800" i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i="1">
                <a:latin typeface="Arial Narrow" pitchFamily="34" charset="0"/>
              </a:rPr>
              <a:t>If you have to describe </a:t>
            </a:r>
            <a:r>
              <a:rPr lang="en-US" sz="2800" b="1" i="1">
                <a:latin typeface="Arial Narrow" pitchFamily="34" charset="0"/>
              </a:rPr>
              <a:t>several objects</a:t>
            </a:r>
            <a:r>
              <a:rPr lang="en-US" sz="2800" i="1">
                <a:latin typeface="Arial Narrow" pitchFamily="34" charset="0"/>
              </a:rPr>
              <a:t>, which are involved in a </a:t>
            </a:r>
            <a:r>
              <a:rPr lang="en-US" sz="2800" b="1" i="1">
                <a:latin typeface="Arial Narrow" pitchFamily="34" charset="0"/>
              </a:rPr>
              <a:t>single use case</a:t>
            </a:r>
            <a:r>
              <a:rPr lang="en-US" sz="2800" i="1">
                <a:latin typeface="Arial Narrow" pitchFamily="34" charset="0"/>
              </a:rPr>
              <a:t>, use </a:t>
            </a:r>
            <a:r>
              <a:rPr lang="en-US" sz="2800" b="1" i="1">
                <a:latin typeface="Arial Narrow" pitchFamily="34" charset="0"/>
              </a:rPr>
              <a:t>interaction diagrams</a:t>
            </a:r>
            <a:r>
              <a:rPr lang="en-US" sz="2800" i="1"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i="1">
                <a:latin typeface="Arial Narrow" pitchFamily="34" charset="0"/>
              </a:rPr>
              <a:t>To show the general sequence for </a:t>
            </a:r>
            <a:r>
              <a:rPr lang="en-US" sz="2800" b="1" i="1">
                <a:latin typeface="Arial Narrow" pitchFamily="34" charset="0"/>
              </a:rPr>
              <a:t>multiple use cases </a:t>
            </a:r>
            <a:r>
              <a:rPr lang="en-US" sz="2800" i="1">
                <a:latin typeface="Arial Narrow" pitchFamily="34" charset="0"/>
              </a:rPr>
              <a:t>and </a:t>
            </a:r>
            <a:r>
              <a:rPr lang="en-US" sz="2800" b="1" i="1">
                <a:latin typeface="Arial Narrow" pitchFamily="34" charset="0"/>
              </a:rPr>
              <a:t>multiple objects</a:t>
            </a:r>
            <a:r>
              <a:rPr lang="en-US" sz="2800" i="1">
                <a:latin typeface="Arial Narrow" pitchFamily="34" charset="0"/>
              </a:rPr>
              <a:t>, use </a:t>
            </a:r>
            <a:r>
              <a:rPr lang="en-US" sz="2800" b="1" i="1">
                <a:latin typeface="Arial Narrow" pitchFamily="34" charset="0"/>
              </a:rPr>
              <a:t>activity diagrams</a:t>
            </a:r>
            <a:r>
              <a:rPr lang="en-US" sz="2800" i="1"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i="1">
                <a:latin typeface="Arial Narrow" pitchFamily="34" charset="0"/>
              </a:rPr>
              <a:t>State diagrams are not very good at describing behavior that involves anumber of objects collaborating together.</a:t>
            </a:r>
          </a:p>
          <a:p>
            <a:pPr>
              <a:lnSpc>
                <a:spcPct val="80000"/>
              </a:lnSpc>
            </a:pPr>
            <a:endParaRPr lang="en-US" sz="2800" i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Arial Narrow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>
                <a:latin typeface="Arial Narrow" pitchFamily="34" charset="0"/>
              </a:rPr>
              <a:t>When to Use State Diagrams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Arial Narrow" pitchFamily="34" charset="0"/>
              </a:rPr>
              <a:t>Diagram </a:t>
            </a:r>
            <a:r>
              <a:rPr lang="en-US" sz="2800" dirty="0" err="1" smtClean="0">
                <a:latin typeface="Arial Narrow" pitchFamily="34" charset="0"/>
              </a:rPr>
              <a:t>Aktivitas</a:t>
            </a:r>
            <a:r>
              <a:rPr lang="en-US" sz="2800" dirty="0" smtClean="0">
                <a:latin typeface="Arial Narrow" pitchFamily="34" charset="0"/>
              </a:rPr>
              <a:t>; </a:t>
            </a:r>
            <a:r>
              <a:rPr lang="en-US" sz="2800" dirty="0" err="1" smtClean="0">
                <a:latin typeface="Arial Narrow" pitchFamily="34" charset="0"/>
              </a:rPr>
              <a:t>Jenis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khusus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Statechart</a:t>
            </a:r>
            <a:r>
              <a:rPr lang="en-US" sz="2800" dirty="0" smtClean="0">
                <a:latin typeface="Arial Narrow" pitchFamily="34" charset="0"/>
              </a:rPr>
              <a:t> diagram, </a:t>
            </a:r>
            <a:r>
              <a:rPr lang="en-US" sz="2800" dirty="0" err="1" smtClean="0">
                <a:latin typeface="Arial Narrow" pitchFamily="34" charset="0"/>
              </a:rPr>
              <a:t>menunjukkan</a:t>
            </a:r>
            <a:r>
              <a:rPr lang="en-US" sz="2800" dirty="0" smtClean="0">
                <a:latin typeface="Arial Narrow" pitchFamily="34" charset="0"/>
              </a:rPr>
              <a:t> flow </a:t>
            </a:r>
            <a:r>
              <a:rPr lang="en-US" sz="2800" dirty="0" err="1" smtClean="0">
                <a:latin typeface="Arial Narrow" pitchFamily="34" charset="0"/>
              </a:rPr>
              <a:t>aktivitas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aktivitas</a:t>
            </a:r>
            <a:r>
              <a:rPr lang="en-US" sz="2800" dirty="0" smtClean="0">
                <a:latin typeface="Arial Narrow" pitchFamily="34" charset="0"/>
              </a:rPr>
              <a:t> (</a:t>
            </a:r>
            <a:r>
              <a:rPr lang="en-US" sz="2800" dirty="0" err="1" smtClean="0">
                <a:latin typeface="Arial Narrow" pitchFamily="34" charset="0"/>
              </a:rPr>
              <a:t>bukan</a:t>
            </a:r>
            <a:r>
              <a:rPr lang="en-US" sz="2800" dirty="0" smtClean="0">
                <a:latin typeface="Arial Narrow" pitchFamily="34" charset="0"/>
              </a:rPr>
              <a:t> status </a:t>
            </a:r>
            <a:r>
              <a:rPr lang="en-US" sz="2800" dirty="0" err="1" smtClean="0">
                <a:latin typeface="Arial Narrow" pitchFamily="34" charset="0"/>
              </a:rPr>
              <a:t>ke</a:t>
            </a:r>
            <a:r>
              <a:rPr lang="en-US" sz="2800" dirty="0" smtClean="0">
                <a:latin typeface="Arial Narrow" pitchFamily="34" charset="0"/>
              </a:rPr>
              <a:t> status)</a:t>
            </a:r>
          </a:p>
          <a:p>
            <a:pPr algn="just"/>
            <a:r>
              <a:rPr lang="en-US" sz="2800" dirty="0" smtClean="0">
                <a:latin typeface="Arial Narrow" pitchFamily="34" charset="0"/>
              </a:rPr>
              <a:t>Diagram </a:t>
            </a:r>
            <a:r>
              <a:rPr lang="en-US" sz="2800" dirty="0" err="1" smtClean="0">
                <a:latin typeface="Arial Narrow" pitchFamily="34" charset="0"/>
              </a:rPr>
              <a:t>aktivitas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menggambarkan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aktivitas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untuk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memenuhi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tertentu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atau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paralel</a:t>
            </a:r>
            <a:endParaRPr lang="en-US" sz="2800" dirty="0" smtClean="0">
              <a:latin typeface="Arial Narrow" pitchFamily="34" charset="0"/>
            </a:endParaRPr>
          </a:p>
          <a:p>
            <a:r>
              <a:rPr lang="en-US" sz="2800" dirty="0" smtClean="0">
                <a:latin typeface="Arial Narrow" pitchFamily="34" charset="0"/>
              </a:rPr>
              <a:t>Diagram </a:t>
            </a:r>
            <a:r>
              <a:rPr lang="en-US" sz="2800" dirty="0" err="1" smtClean="0">
                <a:latin typeface="Arial Narrow" pitchFamily="34" charset="0"/>
              </a:rPr>
              <a:t>Aktivitas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dapat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memodelkan</a:t>
            </a:r>
            <a:r>
              <a:rPr lang="en-US" sz="2800" dirty="0" smtClean="0">
                <a:latin typeface="Arial Narrow" pitchFamily="34" charset="0"/>
              </a:rPr>
              <a:t> :</a:t>
            </a:r>
          </a:p>
          <a:p>
            <a:pPr lvl="1"/>
            <a:r>
              <a:rPr lang="en-US" sz="2400" dirty="0" smtClean="0">
                <a:latin typeface="Arial Narrow" pitchFamily="34" charset="0"/>
              </a:rPr>
              <a:t>Workflow</a:t>
            </a:r>
          </a:p>
          <a:p>
            <a:pPr lvl="1"/>
            <a:r>
              <a:rPr lang="en-US" sz="2400" dirty="0" err="1" smtClean="0">
                <a:latin typeface="Arial Narrow" pitchFamily="34" charset="0"/>
              </a:rPr>
              <a:t>Operasi</a:t>
            </a:r>
            <a:endParaRPr lang="en-US" sz="2400" dirty="0" smtClean="0"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Diagram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/>
          <a:lstStyle/>
          <a:p>
            <a:r>
              <a:rPr lang="en-US" sz="2000">
                <a:latin typeface="Arial Narrow" pitchFamily="34" charset="0"/>
              </a:rPr>
              <a:t>Diagram Aktivitas terdiri dari :</a:t>
            </a:r>
          </a:p>
          <a:p>
            <a:pPr lvl="1"/>
            <a:r>
              <a:rPr lang="en-US" sz="2000">
                <a:latin typeface="Arial Narrow" pitchFamily="34" charset="0"/>
              </a:rPr>
              <a:t>Aktivitas dan aksi</a:t>
            </a:r>
          </a:p>
          <a:p>
            <a:pPr lvl="1"/>
            <a:r>
              <a:rPr lang="en-US" sz="2000">
                <a:latin typeface="Arial Narrow" pitchFamily="34" charset="0"/>
              </a:rPr>
              <a:t>Transsisi</a:t>
            </a:r>
          </a:p>
          <a:p>
            <a:pPr lvl="1"/>
            <a:r>
              <a:rPr lang="en-US" sz="2000">
                <a:latin typeface="Arial Narrow" pitchFamily="34" charset="0"/>
              </a:rPr>
              <a:t>Objek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</a:t>
            </a:r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304800" y="1752600"/>
            <a:ext cx="7627938" cy="4365625"/>
            <a:chOff x="174" y="1033"/>
            <a:chExt cx="5145" cy="2917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421" y="1754"/>
              <a:ext cx="90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Action state</a:t>
              </a: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1648" y="3826"/>
              <a:ext cx="148" cy="124"/>
            </a:xfrm>
            <a:prstGeom prst="ellips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1670" y="3844"/>
              <a:ext cx="109" cy="8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3461" y="3449"/>
              <a:ext cx="1430" cy="27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u="sng">
                  <a:latin typeface="Times New Roman" pitchFamily="18" charset="0"/>
                </a:rPr>
                <a:t>: CertificateOfOccupancy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[completed]</a:t>
              </a:r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2045" y="3579"/>
              <a:ext cx="1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 flipH="1">
              <a:off x="3212" y="3568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3194" y="3204"/>
              <a:ext cx="409" cy="390"/>
            </a:xfrm>
            <a:custGeom>
              <a:avLst/>
              <a:gdLst/>
              <a:ahLst/>
              <a:cxnLst>
                <a:cxn ang="0">
                  <a:pos x="12" y="540"/>
                </a:cxn>
                <a:cxn ang="0">
                  <a:pos x="49" y="210"/>
                </a:cxn>
                <a:cxn ang="0">
                  <a:pos x="506" y="0"/>
                </a:cxn>
              </a:cxnLst>
              <a:rect l="0" t="0" r="r" b="b"/>
              <a:pathLst>
                <a:path w="506" h="540">
                  <a:moveTo>
                    <a:pt x="12" y="540"/>
                  </a:moveTo>
                  <a:cubicBezTo>
                    <a:pt x="13" y="513"/>
                    <a:pt x="0" y="284"/>
                    <a:pt x="49" y="210"/>
                  </a:cubicBezTo>
                  <a:cubicBezTo>
                    <a:pt x="155" y="51"/>
                    <a:pt x="323" y="0"/>
                    <a:pt x="506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3563" y="3115"/>
              <a:ext cx="84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object flow</a:t>
              </a: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2370" y="2537"/>
              <a:ext cx="768" cy="317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284" y="411"/>
                </a:cxn>
                <a:cxn ang="0">
                  <a:pos x="457" y="356"/>
                </a:cxn>
                <a:cxn ang="0">
                  <a:pos x="503" y="329"/>
                </a:cxn>
                <a:cxn ang="0">
                  <a:pos x="649" y="256"/>
                </a:cxn>
                <a:cxn ang="0">
                  <a:pos x="722" y="210"/>
                </a:cxn>
                <a:cxn ang="0">
                  <a:pos x="869" y="82"/>
                </a:cxn>
                <a:cxn ang="0">
                  <a:pos x="924" y="27"/>
                </a:cxn>
                <a:cxn ang="0">
                  <a:pos x="951" y="0"/>
                </a:cxn>
              </a:cxnLst>
              <a:rect l="0" t="0" r="r" b="b"/>
              <a:pathLst>
                <a:path w="951" h="439">
                  <a:moveTo>
                    <a:pt x="0" y="439"/>
                  </a:moveTo>
                  <a:cubicBezTo>
                    <a:pt x="119" y="433"/>
                    <a:pt x="181" y="428"/>
                    <a:pt x="284" y="411"/>
                  </a:cubicBezTo>
                  <a:cubicBezTo>
                    <a:pt x="341" y="392"/>
                    <a:pt x="399" y="375"/>
                    <a:pt x="457" y="356"/>
                  </a:cubicBezTo>
                  <a:cubicBezTo>
                    <a:pt x="502" y="313"/>
                    <a:pt x="447" y="360"/>
                    <a:pt x="503" y="329"/>
                  </a:cubicBezTo>
                  <a:cubicBezTo>
                    <a:pt x="553" y="301"/>
                    <a:pt x="594" y="274"/>
                    <a:pt x="649" y="256"/>
                  </a:cubicBezTo>
                  <a:cubicBezTo>
                    <a:pt x="672" y="233"/>
                    <a:pt x="697" y="232"/>
                    <a:pt x="722" y="210"/>
                  </a:cubicBezTo>
                  <a:cubicBezTo>
                    <a:pt x="771" y="167"/>
                    <a:pt x="821" y="125"/>
                    <a:pt x="869" y="82"/>
                  </a:cubicBezTo>
                  <a:cubicBezTo>
                    <a:pt x="888" y="65"/>
                    <a:pt x="906" y="45"/>
                    <a:pt x="924" y="27"/>
                  </a:cubicBezTo>
                  <a:cubicBezTo>
                    <a:pt x="933" y="18"/>
                    <a:pt x="951" y="0"/>
                    <a:pt x="951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2496" y="2828"/>
              <a:ext cx="745" cy="304"/>
            </a:xfrm>
            <a:custGeom>
              <a:avLst/>
              <a:gdLst/>
              <a:ahLst/>
              <a:cxnLst>
                <a:cxn ang="0">
                  <a:pos x="0" y="421"/>
                </a:cxn>
                <a:cxn ang="0">
                  <a:pos x="137" y="393"/>
                </a:cxn>
                <a:cxn ang="0">
                  <a:pos x="265" y="347"/>
                </a:cxn>
                <a:cxn ang="0">
                  <a:pos x="384" y="302"/>
                </a:cxn>
                <a:cxn ang="0">
                  <a:pos x="685" y="146"/>
                </a:cxn>
                <a:cxn ang="0">
                  <a:pos x="749" y="119"/>
                </a:cxn>
                <a:cxn ang="0">
                  <a:pos x="868" y="46"/>
                </a:cxn>
                <a:cxn ang="0">
                  <a:pos x="923" y="0"/>
                </a:cxn>
              </a:cxnLst>
              <a:rect l="0" t="0" r="r" b="b"/>
              <a:pathLst>
                <a:path w="923" h="421">
                  <a:moveTo>
                    <a:pt x="0" y="421"/>
                  </a:moveTo>
                  <a:cubicBezTo>
                    <a:pt x="45" y="408"/>
                    <a:pt x="91" y="404"/>
                    <a:pt x="137" y="393"/>
                  </a:cubicBezTo>
                  <a:cubicBezTo>
                    <a:pt x="179" y="372"/>
                    <a:pt x="221" y="362"/>
                    <a:pt x="265" y="347"/>
                  </a:cubicBezTo>
                  <a:cubicBezTo>
                    <a:pt x="438" y="287"/>
                    <a:pt x="262" y="326"/>
                    <a:pt x="384" y="302"/>
                  </a:cubicBezTo>
                  <a:cubicBezTo>
                    <a:pt x="484" y="249"/>
                    <a:pt x="584" y="197"/>
                    <a:pt x="685" y="146"/>
                  </a:cubicBezTo>
                  <a:cubicBezTo>
                    <a:pt x="770" y="103"/>
                    <a:pt x="643" y="183"/>
                    <a:pt x="749" y="119"/>
                  </a:cubicBezTo>
                  <a:cubicBezTo>
                    <a:pt x="791" y="94"/>
                    <a:pt x="822" y="61"/>
                    <a:pt x="868" y="46"/>
                  </a:cubicBezTo>
                  <a:cubicBezTo>
                    <a:pt x="886" y="27"/>
                    <a:pt x="900" y="12"/>
                    <a:pt x="923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1641" y="1245"/>
              <a:ext cx="104" cy="88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1361" y="1466"/>
              <a:ext cx="772" cy="14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19"/>
                </a:cxn>
                <a:cxn ang="0">
                  <a:pos x="27" y="45"/>
                </a:cxn>
                <a:cxn ang="0">
                  <a:pos x="7" y="70"/>
                </a:cxn>
                <a:cxn ang="0">
                  <a:pos x="0" y="102"/>
                </a:cxn>
                <a:cxn ang="0">
                  <a:pos x="7" y="128"/>
                </a:cxn>
                <a:cxn ang="0">
                  <a:pos x="27" y="160"/>
                </a:cxn>
                <a:cxn ang="0">
                  <a:pos x="54" y="179"/>
                </a:cxn>
                <a:cxn ang="0">
                  <a:pos x="88" y="204"/>
                </a:cxn>
                <a:cxn ang="0">
                  <a:pos x="672" y="204"/>
                </a:cxn>
                <a:cxn ang="0">
                  <a:pos x="706" y="179"/>
                </a:cxn>
                <a:cxn ang="0">
                  <a:pos x="734" y="160"/>
                </a:cxn>
                <a:cxn ang="0">
                  <a:pos x="754" y="128"/>
                </a:cxn>
                <a:cxn ang="0">
                  <a:pos x="761" y="102"/>
                </a:cxn>
                <a:cxn ang="0">
                  <a:pos x="754" y="70"/>
                </a:cxn>
                <a:cxn ang="0">
                  <a:pos x="734" y="45"/>
                </a:cxn>
                <a:cxn ang="0">
                  <a:pos x="706" y="19"/>
                </a:cxn>
                <a:cxn ang="0">
                  <a:pos x="672" y="0"/>
                </a:cxn>
                <a:cxn ang="0">
                  <a:pos x="88" y="0"/>
                </a:cxn>
              </a:cxnLst>
              <a:rect l="0" t="0" r="r" b="b"/>
              <a:pathLst>
                <a:path w="761" h="204">
                  <a:moveTo>
                    <a:pt x="88" y="0"/>
                  </a:moveTo>
                  <a:lnTo>
                    <a:pt x="54" y="19"/>
                  </a:lnTo>
                  <a:lnTo>
                    <a:pt x="27" y="45"/>
                  </a:lnTo>
                  <a:lnTo>
                    <a:pt x="7" y="70"/>
                  </a:lnTo>
                  <a:lnTo>
                    <a:pt x="0" y="102"/>
                  </a:lnTo>
                  <a:lnTo>
                    <a:pt x="7" y="128"/>
                  </a:lnTo>
                  <a:lnTo>
                    <a:pt x="27" y="160"/>
                  </a:lnTo>
                  <a:lnTo>
                    <a:pt x="54" y="179"/>
                  </a:lnTo>
                  <a:lnTo>
                    <a:pt x="88" y="204"/>
                  </a:lnTo>
                  <a:lnTo>
                    <a:pt x="672" y="204"/>
                  </a:lnTo>
                  <a:lnTo>
                    <a:pt x="706" y="179"/>
                  </a:lnTo>
                  <a:lnTo>
                    <a:pt x="734" y="160"/>
                  </a:lnTo>
                  <a:lnTo>
                    <a:pt x="754" y="128"/>
                  </a:lnTo>
                  <a:lnTo>
                    <a:pt x="761" y="102"/>
                  </a:lnTo>
                  <a:lnTo>
                    <a:pt x="754" y="70"/>
                  </a:lnTo>
                  <a:lnTo>
                    <a:pt x="734" y="45"/>
                  </a:lnTo>
                  <a:lnTo>
                    <a:pt x="706" y="19"/>
                  </a:lnTo>
                  <a:lnTo>
                    <a:pt x="672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499" y="1471"/>
              <a:ext cx="473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Select site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361" y="1733"/>
              <a:ext cx="772" cy="180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54" y="26"/>
                </a:cxn>
                <a:cxn ang="0">
                  <a:pos x="20" y="58"/>
                </a:cxn>
                <a:cxn ang="0">
                  <a:pos x="7" y="90"/>
                </a:cxn>
                <a:cxn ang="0">
                  <a:pos x="0" y="121"/>
                </a:cxn>
                <a:cxn ang="0">
                  <a:pos x="7" y="153"/>
                </a:cxn>
                <a:cxn ang="0">
                  <a:pos x="20" y="185"/>
                </a:cxn>
                <a:cxn ang="0">
                  <a:pos x="54" y="217"/>
                </a:cxn>
                <a:cxn ang="0">
                  <a:pos x="95" y="243"/>
                </a:cxn>
                <a:cxn ang="0">
                  <a:pos x="734" y="243"/>
                </a:cxn>
                <a:cxn ang="0">
                  <a:pos x="774" y="217"/>
                </a:cxn>
                <a:cxn ang="0">
                  <a:pos x="801" y="185"/>
                </a:cxn>
                <a:cxn ang="0">
                  <a:pos x="822" y="153"/>
                </a:cxn>
                <a:cxn ang="0">
                  <a:pos x="829" y="121"/>
                </a:cxn>
                <a:cxn ang="0">
                  <a:pos x="822" y="90"/>
                </a:cxn>
                <a:cxn ang="0">
                  <a:pos x="801" y="58"/>
                </a:cxn>
                <a:cxn ang="0">
                  <a:pos x="774" y="26"/>
                </a:cxn>
                <a:cxn ang="0">
                  <a:pos x="734" y="0"/>
                </a:cxn>
                <a:cxn ang="0">
                  <a:pos x="95" y="0"/>
                </a:cxn>
              </a:cxnLst>
              <a:rect l="0" t="0" r="r" b="b"/>
              <a:pathLst>
                <a:path w="829" h="243">
                  <a:moveTo>
                    <a:pt x="95" y="0"/>
                  </a:moveTo>
                  <a:lnTo>
                    <a:pt x="54" y="26"/>
                  </a:lnTo>
                  <a:lnTo>
                    <a:pt x="20" y="58"/>
                  </a:lnTo>
                  <a:lnTo>
                    <a:pt x="7" y="90"/>
                  </a:lnTo>
                  <a:lnTo>
                    <a:pt x="0" y="121"/>
                  </a:lnTo>
                  <a:lnTo>
                    <a:pt x="7" y="153"/>
                  </a:lnTo>
                  <a:lnTo>
                    <a:pt x="20" y="185"/>
                  </a:lnTo>
                  <a:lnTo>
                    <a:pt x="54" y="217"/>
                  </a:lnTo>
                  <a:lnTo>
                    <a:pt x="95" y="243"/>
                  </a:lnTo>
                  <a:lnTo>
                    <a:pt x="734" y="243"/>
                  </a:lnTo>
                  <a:lnTo>
                    <a:pt x="774" y="217"/>
                  </a:lnTo>
                  <a:lnTo>
                    <a:pt x="801" y="185"/>
                  </a:lnTo>
                  <a:lnTo>
                    <a:pt x="822" y="153"/>
                  </a:lnTo>
                  <a:lnTo>
                    <a:pt x="829" y="121"/>
                  </a:lnTo>
                  <a:lnTo>
                    <a:pt x="822" y="90"/>
                  </a:lnTo>
                  <a:lnTo>
                    <a:pt x="801" y="58"/>
                  </a:lnTo>
                  <a:lnTo>
                    <a:pt x="774" y="26"/>
                  </a:lnTo>
                  <a:lnTo>
                    <a:pt x="734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487" y="1738"/>
              <a:ext cx="592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Commission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558" y="1811"/>
              <a:ext cx="388" cy="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architect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1389" y="2056"/>
              <a:ext cx="744" cy="14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19"/>
                </a:cxn>
                <a:cxn ang="0">
                  <a:pos x="27" y="44"/>
                </a:cxn>
                <a:cxn ang="0">
                  <a:pos x="7" y="76"/>
                </a:cxn>
                <a:cxn ang="0">
                  <a:pos x="0" y="102"/>
                </a:cxn>
                <a:cxn ang="0">
                  <a:pos x="7" y="134"/>
                </a:cxn>
                <a:cxn ang="0">
                  <a:pos x="27" y="159"/>
                </a:cxn>
                <a:cxn ang="0">
                  <a:pos x="54" y="185"/>
                </a:cxn>
                <a:cxn ang="0">
                  <a:pos x="88" y="204"/>
                </a:cxn>
                <a:cxn ang="0">
                  <a:pos x="672" y="204"/>
                </a:cxn>
                <a:cxn ang="0">
                  <a:pos x="706" y="185"/>
                </a:cxn>
                <a:cxn ang="0">
                  <a:pos x="733" y="159"/>
                </a:cxn>
                <a:cxn ang="0">
                  <a:pos x="754" y="134"/>
                </a:cxn>
                <a:cxn ang="0">
                  <a:pos x="761" y="102"/>
                </a:cxn>
                <a:cxn ang="0">
                  <a:pos x="754" y="76"/>
                </a:cxn>
                <a:cxn ang="0">
                  <a:pos x="733" y="44"/>
                </a:cxn>
                <a:cxn ang="0">
                  <a:pos x="706" y="19"/>
                </a:cxn>
                <a:cxn ang="0">
                  <a:pos x="672" y="0"/>
                </a:cxn>
                <a:cxn ang="0">
                  <a:pos x="88" y="0"/>
                </a:cxn>
              </a:cxnLst>
              <a:rect l="0" t="0" r="r" b="b"/>
              <a:pathLst>
                <a:path w="761" h="204">
                  <a:moveTo>
                    <a:pt x="88" y="0"/>
                  </a:moveTo>
                  <a:lnTo>
                    <a:pt x="54" y="19"/>
                  </a:lnTo>
                  <a:lnTo>
                    <a:pt x="27" y="44"/>
                  </a:lnTo>
                  <a:lnTo>
                    <a:pt x="7" y="76"/>
                  </a:lnTo>
                  <a:lnTo>
                    <a:pt x="0" y="102"/>
                  </a:lnTo>
                  <a:lnTo>
                    <a:pt x="7" y="134"/>
                  </a:lnTo>
                  <a:lnTo>
                    <a:pt x="27" y="159"/>
                  </a:lnTo>
                  <a:lnTo>
                    <a:pt x="54" y="185"/>
                  </a:lnTo>
                  <a:lnTo>
                    <a:pt x="88" y="204"/>
                  </a:lnTo>
                  <a:lnTo>
                    <a:pt x="672" y="204"/>
                  </a:lnTo>
                  <a:lnTo>
                    <a:pt x="706" y="185"/>
                  </a:lnTo>
                  <a:lnTo>
                    <a:pt x="733" y="159"/>
                  </a:lnTo>
                  <a:lnTo>
                    <a:pt x="754" y="134"/>
                  </a:lnTo>
                  <a:lnTo>
                    <a:pt x="761" y="102"/>
                  </a:lnTo>
                  <a:lnTo>
                    <a:pt x="754" y="76"/>
                  </a:lnTo>
                  <a:lnTo>
                    <a:pt x="733" y="44"/>
                  </a:lnTo>
                  <a:lnTo>
                    <a:pt x="706" y="19"/>
                  </a:lnTo>
                  <a:lnTo>
                    <a:pt x="672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493" y="2056"/>
              <a:ext cx="597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Develop plan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1696" y="191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H="1" flipV="1">
              <a:off x="1668" y="199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1696" y="191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H="1" flipV="1">
              <a:off x="1668" y="199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1696" y="191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 flipH="1" flipV="1">
              <a:off x="1668" y="199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1389" y="2337"/>
              <a:ext cx="744" cy="14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19"/>
                </a:cxn>
                <a:cxn ang="0">
                  <a:pos x="27" y="44"/>
                </a:cxn>
                <a:cxn ang="0">
                  <a:pos x="7" y="70"/>
                </a:cxn>
                <a:cxn ang="0">
                  <a:pos x="0" y="102"/>
                </a:cxn>
                <a:cxn ang="0">
                  <a:pos x="7" y="127"/>
                </a:cxn>
                <a:cxn ang="0">
                  <a:pos x="27" y="159"/>
                </a:cxn>
                <a:cxn ang="0">
                  <a:pos x="54" y="178"/>
                </a:cxn>
                <a:cxn ang="0">
                  <a:pos x="88" y="204"/>
                </a:cxn>
                <a:cxn ang="0">
                  <a:pos x="672" y="204"/>
                </a:cxn>
                <a:cxn ang="0">
                  <a:pos x="706" y="178"/>
                </a:cxn>
                <a:cxn ang="0">
                  <a:pos x="733" y="159"/>
                </a:cxn>
                <a:cxn ang="0">
                  <a:pos x="754" y="127"/>
                </a:cxn>
                <a:cxn ang="0">
                  <a:pos x="761" y="102"/>
                </a:cxn>
                <a:cxn ang="0">
                  <a:pos x="754" y="70"/>
                </a:cxn>
                <a:cxn ang="0">
                  <a:pos x="733" y="44"/>
                </a:cxn>
                <a:cxn ang="0">
                  <a:pos x="706" y="19"/>
                </a:cxn>
                <a:cxn ang="0">
                  <a:pos x="672" y="0"/>
                </a:cxn>
                <a:cxn ang="0">
                  <a:pos x="88" y="0"/>
                </a:cxn>
              </a:cxnLst>
              <a:rect l="0" t="0" r="r" b="b"/>
              <a:pathLst>
                <a:path w="761" h="204">
                  <a:moveTo>
                    <a:pt x="88" y="0"/>
                  </a:moveTo>
                  <a:lnTo>
                    <a:pt x="54" y="19"/>
                  </a:lnTo>
                  <a:lnTo>
                    <a:pt x="27" y="44"/>
                  </a:lnTo>
                  <a:lnTo>
                    <a:pt x="7" y="70"/>
                  </a:lnTo>
                  <a:lnTo>
                    <a:pt x="0" y="102"/>
                  </a:lnTo>
                  <a:lnTo>
                    <a:pt x="7" y="127"/>
                  </a:lnTo>
                  <a:lnTo>
                    <a:pt x="27" y="159"/>
                  </a:lnTo>
                  <a:lnTo>
                    <a:pt x="54" y="178"/>
                  </a:lnTo>
                  <a:lnTo>
                    <a:pt x="88" y="204"/>
                  </a:lnTo>
                  <a:lnTo>
                    <a:pt x="672" y="204"/>
                  </a:lnTo>
                  <a:lnTo>
                    <a:pt x="706" y="178"/>
                  </a:lnTo>
                  <a:lnTo>
                    <a:pt x="733" y="159"/>
                  </a:lnTo>
                  <a:lnTo>
                    <a:pt x="754" y="127"/>
                  </a:lnTo>
                  <a:lnTo>
                    <a:pt x="761" y="102"/>
                  </a:lnTo>
                  <a:lnTo>
                    <a:pt x="754" y="70"/>
                  </a:lnTo>
                  <a:lnTo>
                    <a:pt x="733" y="44"/>
                  </a:lnTo>
                  <a:lnTo>
                    <a:pt x="706" y="19"/>
                  </a:lnTo>
                  <a:lnTo>
                    <a:pt x="672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1569" y="2341"/>
              <a:ext cx="370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Bid plan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>
              <a:off x="879" y="3023"/>
              <a:ext cx="762" cy="17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26"/>
                </a:cxn>
                <a:cxn ang="0">
                  <a:pos x="20" y="51"/>
                </a:cxn>
                <a:cxn ang="0">
                  <a:pos x="0" y="83"/>
                </a:cxn>
                <a:cxn ang="0">
                  <a:pos x="0" y="115"/>
                </a:cxn>
                <a:cxn ang="0">
                  <a:pos x="0" y="147"/>
                </a:cxn>
                <a:cxn ang="0">
                  <a:pos x="20" y="179"/>
                </a:cxn>
                <a:cxn ang="0">
                  <a:pos x="48" y="204"/>
                </a:cxn>
                <a:cxn ang="0">
                  <a:pos x="88" y="230"/>
                </a:cxn>
                <a:cxn ang="0">
                  <a:pos x="652" y="230"/>
                </a:cxn>
                <a:cxn ang="0">
                  <a:pos x="693" y="204"/>
                </a:cxn>
                <a:cxn ang="0">
                  <a:pos x="720" y="179"/>
                </a:cxn>
                <a:cxn ang="0">
                  <a:pos x="740" y="147"/>
                </a:cxn>
                <a:cxn ang="0">
                  <a:pos x="747" y="115"/>
                </a:cxn>
                <a:cxn ang="0">
                  <a:pos x="740" y="83"/>
                </a:cxn>
                <a:cxn ang="0">
                  <a:pos x="720" y="51"/>
                </a:cxn>
                <a:cxn ang="0">
                  <a:pos x="693" y="26"/>
                </a:cxn>
                <a:cxn ang="0">
                  <a:pos x="652" y="0"/>
                </a:cxn>
                <a:cxn ang="0">
                  <a:pos x="88" y="0"/>
                </a:cxn>
              </a:cxnLst>
              <a:rect l="0" t="0" r="r" b="b"/>
              <a:pathLst>
                <a:path w="747" h="230">
                  <a:moveTo>
                    <a:pt x="88" y="0"/>
                  </a:moveTo>
                  <a:lnTo>
                    <a:pt x="48" y="26"/>
                  </a:lnTo>
                  <a:lnTo>
                    <a:pt x="20" y="51"/>
                  </a:lnTo>
                  <a:lnTo>
                    <a:pt x="0" y="83"/>
                  </a:lnTo>
                  <a:lnTo>
                    <a:pt x="0" y="115"/>
                  </a:lnTo>
                  <a:lnTo>
                    <a:pt x="0" y="147"/>
                  </a:lnTo>
                  <a:lnTo>
                    <a:pt x="20" y="179"/>
                  </a:lnTo>
                  <a:lnTo>
                    <a:pt x="48" y="204"/>
                  </a:lnTo>
                  <a:lnTo>
                    <a:pt x="88" y="230"/>
                  </a:lnTo>
                  <a:lnTo>
                    <a:pt x="652" y="230"/>
                  </a:lnTo>
                  <a:lnTo>
                    <a:pt x="693" y="204"/>
                  </a:lnTo>
                  <a:lnTo>
                    <a:pt x="720" y="179"/>
                  </a:lnTo>
                  <a:lnTo>
                    <a:pt x="740" y="147"/>
                  </a:lnTo>
                  <a:lnTo>
                    <a:pt x="747" y="115"/>
                  </a:lnTo>
                  <a:lnTo>
                    <a:pt x="740" y="83"/>
                  </a:lnTo>
                  <a:lnTo>
                    <a:pt x="720" y="51"/>
                  </a:lnTo>
                  <a:lnTo>
                    <a:pt x="693" y="26"/>
                  </a:lnTo>
                  <a:lnTo>
                    <a:pt x="652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1007" y="3089"/>
              <a:ext cx="564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Do site work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1866" y="3037"/>
              <a:ext cx="721" cy="16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54" y="25"/>
                </a:cxn>
                <a:cxn ang="0">
                  <a:pos x="27" y="51"/>
                </a:cxn>
                <a:cxn ang="0">
                  <a:pos x="6" y="83"/>
                </a:cxn>
                <a:cxn ang="0">
                  <a:pos x="0" y="108"/>
                </a:cxn>
                <a:cxn ang="0">
                  <a:pos x="6" y="140"/>
                </a:cxn>
                <a:cxn ang="0">
                  <a:pos x="27" y="165"/>
                </a:cxn>
                <a:cxn ang="0">
                  <a:pos x="54" y="191"/>
                </a:cxn>
                <a:cxn ang="0">
                  <a:pos x="88" y="216"/>
                </a:cxn>
                <a:cxn ang="0">
                  <a:pos x="679" y="216"/>
                </a:cxn>
                <a:cxn ang="0">
                  <a:pos x="713" y="191"/>
                </a:cxn>
                <a:cxn ang="0">
                  <a:pos x="740" y="165"/>
                </a:cxn>
                <a:cxn ang="0">
                  <a:pos x="761" y="140"/>
                </a:cxn>
                <a:cxn ang="0">
                  <a:pos x="767" y="108"/>
                </a:cxn>
                <a:cxn ang="0">
                  <a:pos x="761" y="83"/>
                </a:cxn>
                <a:cxn ang="0">
                  <a:pos x="740" y="51"/>
                </a:cxn>
                <a:cxn ang="0">
                  <a:pos x="713" y="25"/>
                </a:cxn>
                <a:cxn ang="0">
                  <a:pos x="679" y="0"/>
                </a:cxn>
                <a:cxn ang="0">
                  <a:pos x="88" y="0"/>
                </a:cxn>
              </a:cxnLst>
              <a:rect l="0" t="0" r="r" b="b"/>
              <a:pathLst>
                <a:path w="767" h="216">
                  <a:moveTo>
                    <a:pt x="88" y="0"/>
                  </a:moveTo>
                  <a:lnTo>
                    <a:pt x="54" y="25"/>
                  </a:lnTo>
                  <a:lnTo>
                    <a:pt x="27" y="51"/>
                  </a:lnTo>
                  <a:lnTo>
                    <a:pt x="6" y="83"/>
                  </a:lnTo>
                  <a:lnTo>
                    <a:pt x="0" y="108"/>
                  </a:lnTo>
                  <a:lnTo>
                    <a:pt x="6" y="140"/>
                  </a:lnTo>
                  <a:lnTo>
                    <a:pt x="27" y="165"/>
                  </a:lnTo>
                  <a:lnTo>
                    <a:pt x="54" y="191"/>
                  </a:lnTo>
                  <a:lnTo>
                    <a:pt x="88" y="216"/>
                  </a:lnTo>
                  <a:lnTo>
                    <a:pt x="679" y="216"/>
                  </a:lnTo>
                  <a:lnTo>
                    <a:pt x="713" y="191"/>
                  </a:lnTo>
                  <a:lnTo>
                    <a:pt x="740" y="165"/>
                  </a:lnTo>
                  <a:lnTo>
                    <a:pt x="761" y="140"/>
                  </a:lnTo>
                  <a:lnTo>
                    <a:pt x="767" y="108"/>
                  </a:lnTo>
                  <a:lnTo>
                    <a:pt x="761" y="83"/>
                  </a:lnTo>
                  <a:lnTo>
                    <a:pt x="740" y="51"/>
                  </a:lnTo>
                  <a:lnTo>
                    <a:pt x="713" y="25"/>
                  </a:lnTo>
                  <a:lnTo>
                    <a:pt x="67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2078" y="3042"/>
              <a:ext cx="422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Do trade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2183" y="3117"/>
              <a:ext cx="285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work()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>
              <a:off x="1376" y="3501"/>
              <a:ext cx="669" cy="175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54" y="25"/>
                </a:cxn>
                <a:cxn ang="0">
                  <a:pos x="20" y="57"/>
                </a:cxn>
                <a:cxn ang="0">
                  <a:pos x="7" y="89"/>
                </a:cxn>
                <a:cxn ang="0">
                  <a:pos x="0" y="121"/>
                </a:cxn>
                <a:cxn ang="0">
                  <a:pos x="7" y="153"/>
                </a:cxn>
                <a:cxn ang="0">
                  <a:pos x="20" y="185"/>
                </a:cxn>
                <a:cxn ang="0">
                  <a:pos x="54" y="217"/>
                </a:cxn>
                <a:cxn ang="0">
                  <a:pos x="95" y="242"/>
                </a:cxn>
                <a:cxn ang="0">
                  <a:pos x="734" y="242"/>
                </a:cxn>
                <a:cxn ang="0">
                  <a:pos x="774" y="217"/>
                </a:cxn>
                <a:cxn ang="0">
                  <a:pos x="801" y="185"/>
                </a:cxn>
                <a:cxn ang="0">
                  <a:pos x="822" y="153"/>
                </a:cxn>
                <a:cxn ang="0">
                  <a:pos x="829" y="121"/>
                </a:cxn>
                <a:cxn ang="0">
                  <a:pos x="822" y="89"/>
                </a:cxn>
                <a:cxn ang="0">
                  <a:pos x="801" y="57"/>
                </a:cxn>
                <a:cxn ang="0">
                  <a:pos x="774" y="25"/>
                </a:cxn>
                <a:cxn ang="0">
                  <a:pos x="734" y="0"/>
                </a:cxn>
                <a:cxn ang="0">
                  <a:pos x="95" y="0"/>
                </a:cxn>
              </a:cxnLst>
              <a:rect l="0" t="0" r="r" b="b"/>
              <a:pathLst>
                <a:path w="829" h="242">
                  <a:moveTo>
                    <a:pt x="95" y="0"/>
                  </a:moveTo>
                  <a:lnTo>
                    <a:pt x="54" y="25"/>
                  </a:lnTo>
                  <a:lnTo>
                    <a:pt x="20" y="57"/>
                  </a:lnTo>
                  <a:lnTo>
                    <a:pt x="7" y="89"/>
                  </a:lnTo>
                  <a:lnTo>
                    <a:pt x="0" y="121"/>
                  </a:lnTo>
                  <a:lnTo>
                    <a:pt x="7" y="153"/>
                  </a:lnTo>
                  <a:lnTo>
                    <a:pt x="20" y="185"/>
                  </a:lnTo>
                  <a:lnTo>
                    <a:pt x="54" y="217"/>
                  </a:lnTo>
                  <a:lnTo>
                    <a:pt x="95" y="242"/>
                  </a:lnTo>
                  <a:lnTo>
                    <a:pt x="734" y="242"/>
                  </a:lnTo>
                  <a:lnTo>
                    <a:pt x="774" y="217"/>
                  </a:lnTo>
                  <a:lnTo>
                    <a:pt x="801" y="185"/>
                  </a:lnTo>
                  <a:lnTo>
                    <a:pt x="822" y="153"/>
                  </a:lnTo>
                  <a:lnTo>
                    <a:pt x="829" y="121"/>
                  </a:lnTo>
                  <a:lnTo>
                    <a:pt x="822" y="89"/>
                  </a:lnTo>
                  <a:lnTo>
                    <a:pt x="801" y="57"/>
                  </a:lnTo>
                  <a:lnTo>
                    <a:pt x="774" y="25"/>
                  </a:lnTo>
                  <a:lnTo>
                    <a:pt x="734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1600" y="3504"/>
              <a:ext cx="252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</a:rPr>
                <a:t>Finish 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1514" y="3579"/>
              <a:ext cx="552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construction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1564" y="2612"/>
              <a:ext cx="253" cy="10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63" y="0"/>
                </a:cxn>
                <a:cxn ang="0">
                  <a:pos x="313" y="77"/>
                </a:cxn>
                <a:cxn ang="0">
                  <a:pos x="163" y="141"/>
                </a:cxn>
                <a:cxn ang="0">
                  <a:pos x="0" y="77"/>
                </a:cxn>
              </a:cxnLst>
              <a:rect l="0" t="0" r="r" b="b"/>
              <a:pathLst>
                <a:path w="313" h="141">
                  <a:moveTo>
                    <a:pt x="0" y="77"/>
                  </a:moveTo>
                  <a:lnTo>
                    <a:pt x="163" y="0"/>
                  </a:lnTo>
                  <a:lnTo>
                    <a:pt x="313" y="77"/>
                  </a:lnTo>
                  <a:lnTo>
                    <a:pt x="163" y="141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1104" y="2852"/>
              <a:ext cx="1239" cy="28"/>
            </a:xfrm>
            <a:prstGeom prst="rect">
              <a:avLst/>
            </a:prstGeom>
            <a:solidFill>
              <a:srgbClr val="990033"/>
            </a:solidFill>
            <a:ln w="0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1104" y="2852"/>
              <a:ext cx="1239" cy="28"/>
            </a:xfrm>
            <a:prstGeom prst="rect">
              <a:avLst/>
            </a:prstGeom>
            <a:solidFill>
              <a:srgbClr val="990033"/>
            </a:solidFill>
            <a:ln w="0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>
              <a:off x="1696" y="1600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42"/>
            <p:cNvSpPr>
              <a:spLocks noChangeShapeType="1"/>
            </p:cNvSpPr>
            <p:nvPr/>
          </p:nvSpPr>
          <p:spPr bwMode="auto">
            <a:xfrm flipH="1" flipV="1">
              <a:off x="1668" y="1683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auto">
            <a:xfrm>
              <a:off x="1696" y="1600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44"/>
            <p:cNvSpPr>
              <a:spLocks noChangeShapeType="1"/>
            </p:cNvSpPr>
            <p:nvPr/>
          </p:nvSpPr>
          <p:spPr bwMode="auto">
            <a:xfrm flipH="1" flipV="1">
              <a:off x="1668" y="1683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1696" y="1600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6"/>
            <p:cNvSpPr>
              <a:spLocks noChangeShapeType="1"/>
            </p:cNvSpPr>
            <p:nvPr/>
          </p:nvSpPr>
          <p:spPr bwMode="auto">
            <a:xfrm flipH="1" flipV="1">
              <a:off x="1668" y="1683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1696" y="133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Line 48"/>
            <p:cNvSpPr>
              <a:spLocks noChangeShapeType="1"/>
            </p:cNvSpPr>
            <p:nvPr/>
          </p:nvSpPr>
          <p:spPr bwMode="auto">
            <a:xfrm flipH="1" flipV="1">
              <a:off x="1668" y="141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1696" y="133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Line 50"/>
            <p:cNvSpPr>
              <a:spLocks noChangeShapeType="1"/>
            </p:cNvSpPr>
            <p:nvPr/>
          </p:nvSpPr>
          <p:spPr bwMode="auto">
            <a:xfrm flipH="1" flipV="1">
              <a:off x="1668" y="141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1696" y="133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52"/>
            <p:cNvSpPr>
              <a:spLocks noChangeShapeType="1"/>
            </p:cNvSpPr>
            <p:nvPr/>
          </p:nvSpPr>
          <p:spPr bwMode="auto">
            <a:xfrm flipH="1" flipV="1">
              <a:off x="1668" y="141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1696" y="220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Line 54"/>
            <p:cNvSpPr>
              <a:spLocks noChangeShapeType="1"/>
            </p:cNvSpPr>
            <p:nvPr/>
          </p:nvSpPr>
          <p:spPr bwMode="auto">
            <a:xfrm flipH="1" flipV="1">
              <a:off x="1668" y="228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1696" y="220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 flipH="1" flipV="1">
              <a:off x="1668" y="228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57"/>
            <p:cNvSpPr>
              <a:spLocks/>
            </p:cNvSpPr>
            <p:nvPr/>
          </p:nvSpPr>
          <p:spPr bwMode="auto">
            <a:xfrm>
              <a:off x="1696" y="220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auto">
            <a:xfrm flipH="1" flipV="1">
              <a:off x="1668" y="228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Freeform 59"/>
            <p:cNvSpPr>
              <a:spLocks/>
            </p:cNvSpPr>
            <p:nvPr/>
          </p:nvSpPr>
          <p:spPr bwMode="auto">
            <a:xfrm>
              <a:off x="1696" y="247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Line 60"/>
            <p:cNvSpPr>
              <a:spLocks noChangeShapeType="1"/>
            </p:cNvSpPr>
            <p:nvPr/>
          </p:nvSpPr>
          <p:spPr bwMode="auto">
            <a:xfrm flipH="1" flipV="1">
              <a:off x="1668" y="2557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Freeform 61"/>
            <p:cNvSpPr>
              <a:spLocks/>
            </p:cNvSpPr>
            <p:nvPr/>
          </p:nvSpPr>
          <p:spPr bwMode="auto">
            <a:xfrm>
              <a:off x="1696" y="247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 flipH="1" flipV="1">
              <a:off x="1668" y="2557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Freeform 63"/>
            <p:cNvSpPr>
              <a:spLocks/>
            </p:cNvSpPr>
            <p:nvPr/>
          </p:nvSpPr>
          <p:spPr bwMode="auto">
            <a:xfrm>
              <a:off x="1696" y="247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 flipH="1" flipV="1">
              <a:off x="1668" y="2557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Freeform 65"/>
            <p:cNvSpPr>
              <a:spLocks/>
            </p:cNvSpPr>
            <p:nvPr/>
          </p:nvSpPr>
          <p:spPr bwMode="auto">
            <a:xfrm>
              <a:off x="1696" y="271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66"/>
            <p:cNvSpPr>
              <a:spLocks noChangeShapeType="1"/>
            </p:cNvSpPr>
            <p:nvPr/>
          </p:nvSpPr>
          <p:spPr bwMode="auto">
            <a:xfrm flipH="1" flipV="1">
              <a:off x="1668" y="2797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Freeform 67"/>
            <p:cNvSpPr>
              <a:spLocks/>
            </p:cNvSpPr>
            <p:nvPr/>
          </p:nvSpPr>
          <p:spPr bwMode="auto">
            <a:xfrm>
              <a:off x="1696" y="271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68"/>
            <p:cNvSpPr>
              <a:spLocks noChangeShapeType="1"/>
            </p:cNvSpPr>
            <p:nvPr/>
          </p:nvSpPr>
          <p:spPr bwMode="auto">
            <a:xfrm flipH="1" flipV="1">
              <a:off x="1668" y="2797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Freeform 69"/>
            <p:cNvSpPr>
              <a:spLocks/>
            </p:cNvSpPr>
            <p:nvPr/>
          </p:nvSpPr>
          <p:spPr bwMode="auto">
            <a:xfrm>
              <a:off x="1696" y="271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Line 70"/>
            <p:cNvSpPr>
              <a:spLocks noChangeShapeType="1"/>
            </p:cNvSpPr>
            <p:nvPr/>
          </p:nvSpPr>
          <p:spPr bwMode="auto">
            <a:xfrm flipH="1" flipV="1">
              <a:off x="1668" y="2797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Freeform 71"/>
            <p:cNvSpPr>
              <a:spLocks/>
            </p:cNvSpPr>
            <p:nvPr/>
          </p:nvSpPr>
          <p:spPr bwMode="auto">
            <a:xfrm>
              <a:off x="1941" y="2418"/>
              <a:ext cx="803" cy="244"/>
            </a:xfrm>
            <a:custGeom>
              <a:avLst/>
              <a:gdLst/>
              <a:ahLst/>
              <a:cxnLst>
                <a:cxn ang="0">
                  <a:pos x="0" y="292"/>
                </a:cxn>
                <a:cxn ang="0">
                  <a:pos x="996" y="292"/>
                </a:cxn>
                <a:cxn ang="0">
                  <a:pos x="996" y="0"/>
                </a:cxn>
                <a:cxn ang="0">
                  <a:pos x="228" y="0"/>
                </a:cxn>
              </a:cxnLst>
              <a:rect l="0" t="0" r="r" b="b"/>
              <a:pathLst>
                <a:path w="996" h="292">
                  <a:moveTo>
                    <a:pt x="0" y="292"/>
                  </a:moveTo>
                  <a:lnTo>
                    <a:pt x="996" y="292"/>
                  </a:lnTo>
                  <a:lnTo>
                    <a:pt x="996" y="0"/>
                  </a:lnTo>
                  <a:lnTo>
                    <a:pt x="22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Freeform 72"/>
            <p:cNvSpPr>
              <a:spLocks/>
            </p:cNvSpPr>
            <p:nvPr/>
          </p:nvSpPr>
          <p:spPr bwMode="auto">
            <a:xfrm>
              <a:off x="1205" y="2889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Line 73"/>
            <p:cNvSpPr>
              <a:spLocks noChangeShapeType="1"/>
            </p:cNvSpPr>
            <p:nvPr/>
          </p:nvSpPr>
          <p:spPr bwMode="auto">
            <a:xfrm flipH="1" flipV="1">
              <a:off x="1177" y="2972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Freeform 74"/>
            <p:cNvSpPr>
              <a:spLocks/>
            </p:cNvSpPr>
            <p:nvPr/>
          </p:nvSpPr>
          <p:spPr bwMode="auto">
            <a:xfrm>
              <a:off x="1205" y="2889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Line 75"/>
            <p:cNvSpPr>
              <a:spLocks noChangeShapeType="1"/>
            </p:cNvSpPr>
            <p:nvPr/>
          </p:nvSpPr>
          <p:spPr bwMode="auto">
            <a:xfrm flipH="1" flipV="1">
              <a:off x="1177" y="2972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Freeform 76"/>
            <p:cNvSpPr>
              <a:spLocks/>
            </p:cNvSpPr>
            <p:nvPr/>
          </p:nvSpPr>
          <p:spPr bwMode="auto">
            <a:xfrm>
              <a:off x="1205" y="2889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Line 77"/>
            <p:cNvSpPr>
              <a:spLocks noChangeShapeType="1"/>
            </p:cNvSpPr>
            <p:nvPr/>
          </p:nvSpPr>
          <p:spPr bwMode="auto">
            <a:xfrm flipH="1" flipV="1">
              <a:off x="1177" y="2972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Freeform 78"/>
            <p:cNvSpPr>
              <a:spLocks/>
            </p:cNvSpPr>
            <p:nvPr/>
          </p:nvSpPr>
          <p:spPr bwMode="auto">
            <a:xfrm>
              <a:off x="2283" y="2882"/>
              <a:ext cx="34" cy="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Line 79"/>
            <p:cNvSpPr>
              <a:spLocks noChangeShapeType="1"/>
            </p:cNvSpPr>
            <p:nvPr/>
          </p:nvSpPr>
          <p:spPr bwMode="auto">
            <a:xfrm flipH="1" flipV="1">
              <a:off x="2248" y="2977"/>
              <a:ext cx="35" cy="6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Freeform 80"/>
            <p:cNvSpPr>
              <a:spLocks/>
            </p:cNvSpPr>
            <p:nvPr/>
          </p:nvSpPr>
          <p:spPr bwMode="auto">
            <a:xfrm>
              <a:off x="2283" y="2882"/>
              <a:ext cx="34" cy="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Line 81"/>
            <p:cNvSpPr>
              <a:spLocks noChangeShapeType="1"/>
            </p:cNvSpPr>
            <p:nvPr/>
          </p:nvSpPr>
          <p:spPr bwMode="auto">
            <a:xfrm flipH="1" flipV="1">
              <a:off x="2248" y="2977"/>
              <a:ext cx="35" cy="6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Freeform 82"/>
            <p:cNvSpPr>
              <a:spLocks/>
            </p:cNvSpPr>
            <p:nvPr/>
          </p:nvSpPr>
          <p:spPr bwMode="auto">
            <a:xfrm>
              <a:off x="2283" y="2882"/>
              <a:ext cx="34" cy="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Line 83"/>
            <p:cNvSpPr>
              <a:spLocks noChangeShapeType="1"/>
            </p:cNvSpPr>
            <p:nvPr/>
          </p:nvSpPr>
          <p:spPr bwMode="auto">
            <a:xfrm flipH="1" flipV="1">
              <a:off x="2248" y="2977"/>
              <a:ext cx="35" cy="62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Rectangle 84"/>
            <p:cNvSpPr>
              <a:spLocks noChangeArrowheads="1"/>
            </p:cNvSpPr>
            <p:nvPr/>
          </p:nvSpPr>
          <p:spPr bwMode="auto">
            <a:xfrm>
              <a:off x="1109" y="3338"/>
              <a:ext cx="1239" cy="27"/>
            </a:xfrm>
            <a:prstGeom prst="rect">
              <a:avLst/>
            </a:prstGeom>
            <a:solidFill>
              <a:srgbClr val="990033"/>
            </a:solidFill>
            <a:ln w="0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Rectangle 85"/>
            <p:cNvSpPr>
              <a:spLocks noChangeArrowheads="1"/>
            </p:cNvSpPr>
            <p:nvPr/>
          </p:nvSpPr>
          <p:spPr bwMode="auto">
            <a:xfrm>
              <a:off x="1109" y="3338"/>
              <a:ext cx="1239" cy="27"/>
            </a:xfrm>
            <a:prstGeom prst="rect">
              <a:avLst/>
            </a:prstGeom>
            <a:solidFill>
              <a:srgbClr val="990033"/>
            </a:solidFill>
            <a:ln w="0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1197" y="3190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Line 87"/>
            <p:cNvSpPr>
              <a:spLocks noChangeShapeType="1"/>
            </p:cNvSpPr>
            <p:nvPr/>
          </p:nvSpPr>
          <p:spPr bwMode="auto">
            <a:xfrm flipH="1" flipV="1">
              <a:off x="1169" y="3273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Freeform 88"/>
            <p:cNvSpPr>
              <a:spLocks/>
            </p:cNvSpPr>
            <p:nvPr/>
          </p:nvSpPr>
          <p:spPr bwMode="auto">
            <a:xfrm>
              <a:off x="1197" y="3190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Line 89"/>
            <p:cNvSpPr>
              <a:spLocks noChangeShapeType="1"/>
            </p:cNvSpPr>
            <p:nvPr/>
          </p:nvSpPr>
          <p:spPr bwMode="auto">
            <a:xfrm flipH="1" flipV="1">
              <a:off x="1169" y="3273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Freeform 90"/>
            <p:cNvSpPr>
              <a:spLocks/>
            </p:cNvSpPr>
            <p:nvPr/>
          </p:nvSpPr>
          <p:spPr bwMode="auto">
            <a:xfrm>
              <a:off x="1197" y="3190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Line 91"/>
            <p:cNvSpPr>
              <a:spLocks noChangeShapeType="1"/>
            </p:cNvSpPr>
            <p:nvPr/>
          </p:nvSpPr>
          <p:spPr bwMode="auto">
            <a:xfrm flipH="1" flipV="1">
              <a:off x="1169" y="3273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Freeform 92"/>
            <p:cNvSpPr>
              <a:spLocks/>
            </p:cNvSpPr>
            <p:nvPr/>
          </p:nvSpPr>
          <p:spPr bwMode="auto">
            <a:xfrm>
              <a:off x="2275" y="320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Line 93"/>
            <p:cNvSpPr>
              <a:spLocks noChangeShapeType="1"/>
            </p:cNvSpPr>
            <p:nvPr/>
          </p:nvSpPr>
          <p:spPr bwMode="auto">
            <a:xfrm flipH="1" flipV="1">
              <a:off x="2248" y="3287"/>
              <a:ext cx="27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Freeform 94"/>
            <p:cNvSpPr>
              <a:spLocks/>
            </p:cNvSpPr>
            <p:nvPr/>
          </p:nvSpPr>
          <p:spPr bwMode="auto">
            <a:xfrm>
              <a:off x="2275" y="320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Line 95"/>
            <p:cNvSpPr>
              <a:spLocks noChangeShapeType="1"/>
            </p:cNvSpPr>
            <p:nvPr/>
          </p:nvSpPr>
          <p:spPr bwMode="auto">
            <a:xfrm flipH="1" flipV="1">
              <a:off x="2248" y="3287"/>
              <a:ext cx="27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Freeform 96"/>
            <p:cNvSpPr>
              <a:spLocks/>
            </p:cNvSpPr>
            <p:nvPr/>
          </p:nvSpPr>
          <p:spPr bwMode="auto">
            <a:xfrm>
              <a:off x="2275" y="3204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Line 97"/>
            <p:cNvSpPr>
              <a:spLocks noChangeShapeType="1"/>
            </p:cNvSpPr>
            <p:nvPr/>
          </p:nvSpPr>
          <p:spPr bwMode="auto">
            <a:xfrm flipH="1" flipV="1">
              <a:off x="2248" y="3287"/>
              <a:ext cx="27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Freeform 98"/>
            <p:cNvSpPr>
              <a:spLocks/>
            </p:cNvSpPr>
            <p:nvPr/>
          </p:nvSpPr>
          <p:spPr bwMode="auto">
            <a:xfrm>
              <a:off x="1718" y="3366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Line 99"/>
            <p:cNvSpPr>
              <a:spLocks noChangeShapeType="1"/>
            </p:cNvSpPr>
            <p:nvPr/>
          </p:nvSpPr>
          <p:spPr bwMode="auto">
            <a:xfrm flipH="1" flipV="1">
              <a:off x="1691" y="3449"/>
              <a:ext cx="27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Freeform 100"/>
            <p:cNvSpPr>
              <a:spLocks/>
            </p:cNvSpPr>
            <p:nvPr/>
          </p:nvSpPr>
          <p:spPr bwMode="auto">
            <a:xfrm>
              <a:off x="1718" y="3366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Line 101"/>
            <p:cNvSpPr>
              <a:spLocks noChangeShapeType="1"/>
            </p:cNvSpPr>
            <p:nvPr/>
          </p:nvSpPr>
          <p:spPr bwMode="auto">
            <a:xfrm flipH="1" flipV="1">
              <a:off x="1691" y="3449"/>
              <a:ext cx="27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Freeform 102"/>
            <p:cNvSpPr>
              <a:spLocks/>
            </p:cNvSpPr>
            <p:nvPr/>
          </p:nvSpPr>
          <p:spPr bwMode="auto">
            <a:xfrm>
              <a:off x="1718" y="3366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Line 103"/>
            <p:cNvSpPr>
              <a:spLocks noChangeShapeType="1"/>
            </p:cNvSpPr>
            <p:nvPr/>
          </p:nvSpPr>
          <p:spPr bwMode="auto">
            <a:xfrm flipH="1" flipV="1">
              <a:off x="1691" y="3449"/>
              <a:ext cx="27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Freeform 104"/>
            <p:cNvSpPr>
              <a:spLocks/>
            </p:cNvSpPr>
            <p:nvPr/>
          </p:nvSpPr>
          <p:spPr bwMode="auto">
            <a:xfrm>
              <a:off x="1723" y="367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Line 105"/>
            <p:cNvSpPr>
              <a:spLocks noChangeShapeType="1"/>
            </p:cNvSpPr>
            <p:nvPr/>
          </p:nvSpPr>
          <p:spPr bwMode="auto">
            <a:xfrm flipH="1" flipV="1">
              <a:off x="1695" y="375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Freeform 106"/>
            <p:cNvSpPr>
              <a:spLocks/>
            </p:cNvSpPr>
            <p:nvPr/>
          </p:nvSpPr>
          <p:spPr bwMode="auto">
            <a:xfrm>
              <a:off x="1723" y="367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Line 107"/>
            <p:cNvSpPr>
              <a:spLocks noChangeShapeType="1"/>
            </p:cNvSpPr>
            <p:nvPr/>
          </p:nvSpPr>
          <p:spPr bwMode="auto">
            <a:xfrm flipH="1" flipV="1">
              <a:off x="1695" y="375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Freeform 108"/>
            <p:cNvSpPr>
              <a:spLocks/>
            </p:cNvSpPr>
            <p:nvPr/>
          </p:nvSpPr>
          <p:spPr bwMode="auto">
            <a:xfrm>
              <a:off x="1723" y="3673"/>
              <a:ext cx="27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"/>
                </a:cxn>
                <a:cxn ang="0">
                  <a:pos x="5" y="18"/>
                </a:cxn>
              </a:cxnLst>
              <a:rect l="0" t="0" r="r" b="b"/>
              <a:pathLst>
                <a:path w="5" h="30">
                  <a:moveTo>
                    <a:pt x="0" y="0"/>
                  </a:moveTo>
                  <a:lnTo>
                    <a:pt x="0" y="30"/>
                  </a:lnTo>
                  <a:lnTo>
                    <a:pt x="5" y="18"/>
                  </a:lnTo>
                </a:path>
              </a:pathLst>
            </a:cu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Line 109"/>
            <p:cNvSpPr>
              <a:spLocks noChangeShapeType="1"/>
            </p:cNvSpPr>
            <p:nvPr/>
          </p:nvSpPr>
          <p:spPr bwMode="auto">
            <a:xfrm flipH="1" flipV="1">
              <a:off x="1695" y="3756"/>
              <a:ext cx="28" cy="55"/>
            </a:xfrm>
            <a:prstGeom prst="line">
              <a:avLst/>
            </a:prstGeom>
            <a:noFill/>
            <a:ln w="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Freeform 110"/>
            <p:cNvSpPr>
              <a:spLocks/>
            </p:cNvSpPr>
            <p:nvPr/>
          </p:nvSpPr>
          <p:spPr bwMode="auto">
            <a:xfrm>
              <a:off x="1361" y="1202"/>
              <a:ext cx="246" cy="6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Text Box 111"/>
            <p:cNvSpPr txBox="1">
              <a:spLocks noChangeArrowheads="1"/>
            </p:cNvSpPr>
            <p:nvPr/>
          </p:nvSpPr>
          <p:spPr bwMode="auto">
            <a:xfrm>
              <a:off x="174" y="1033"/>
              <a:ext cx="1271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Initial state (start)</a:t>
              </a:r>
            </a:p>
          </p:txBody>
        </p:sp>
        <p:sp>
          <p:nvSpPr>
            <p:cNvPr id="4208" name="Freeform 112"/>
            <p:cNvSpPr>
              <a:spLocks/>
            </p:cNvSpPr>
            <p:nvPr/>
          </p:nvSpPr>
          <p:spPr bwMode="auto">
            <a:xfrm flipH="1">
              <a:off x="1693" y="2341"/>
              <a:ext cx="894" cy="32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Text Box 113"/>
            <p:cNvSpPr txBox="1">
              <a:spLocks noChangeArrowheads="1"/>
            </p:cNvSpPr>
            <p:nvPr/>
          </p:nvSpPr>
          <p:spPr bwMode="auto">
            <a:xfrm>
              <a:off x="2275" y="2171"/>
              <a:ext cx="131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Sequential branch</a:t>
              </a:r>
            </a:p>
          </p:txBody>
        </p:sp>
        <p:sp>
          <p:nvSpPr>
            <p:cNvPr id="4210" name="Freeform 114"/>
            <p:cNvSpPr>
              <a:spLocks/>
            </p:cNvSpPr>
            <p:nvPr/>
          </p:nvSpPr>
          <p:spPr bwMode="auto">
            <a:xfrm flipH="1">
              <a:off x="1398" y="3564"/>
              <a:ext cx="21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Freeform 115"/>
            <p:cNvSpPr>
              <a:spLocks/>
            </p:cNvSpPr>
            <p:nvPr/>
          </p:nvSpPr>
          <p:spPr bwMode="auto">
            <a:xfrm flipH="1">
              <a:off x="879" y="3100"/>
              <a:ext cx="21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Freeform 116"/>
            <p:cNvSpPr>
              <a:spLocks/>
            </p:cNvSpPr>
            <p:nvPr/>
          </p:nvSpPr>
          <p:spPr bwMode="auto">
            <a:xfrm flipH="1">
              <a:off x="1429" y="2407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Freeform 117"/>
            <p:cNvSpPr>
              <a:spLocks/>
            </p:cNvSpPr>
            <p:nvPr/>
          </p:nvSpPr>
          <p:spPr bwMode="auto">
            <a:xfrm flipH="1">
              <a:off x="1419" y="2109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Freeform 118"/>
            <p:cNvSpPr>
              <a:spLocks/>
            </p:cNvSpPr>
            <p:nvPr/>
          </p:nvSpPr>
          <p:spPr bwMode="auto">
            <a:xfrm flipH="1">
              <a:off x="1389" y="1811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Freeform 119"/>
            <p:cNvSpPr>
              <a:spLocks/>
            </p:cNvSpPr>
            <p:nvPr/>
          </p:nvSpPr>
          <p:spPr bwMode="auto">
            <a:xfrm flipH="1">
              <a:off x="1419" y="1547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Freeform 120"/>
            <p:cNvSpPr>
              <a:spLocks/>
            </p:cNvSpPr>
            <p:nvPr/>
          </p:nvSpPr>
          <p:spPr bwMode="auto">
            <a:xfrm>
              <a:off x="813" y="1545"/>
              <a:ext cx="613" cy="213"/>
            </a:xfrm>
            <a:custGeom>
              <a:avLst/>
              <a:gdLst/>
              <a:ahLst/>
              <a:cxnLst>
                <a:cxn ang="0">
                  <a:pos x="759" y="39"/>
                </a:cxn>
                <a:cxn ang="0">
                  <a:pos x="503" y="11"/>
                </a:cxn>
                <a:cxn ang="0">
                  <a:pos x="265" y="48"/>
                </a:cxn>
                <a:cxn ang="0">
                  <a:pos x="155" y="112"/>
                </a:cxn>
                <a:cxn ang="0">
                  <a:pos x="0" y="295"/>
                </a:cxn>
              </a:cxnLst>
              <a:rect l="0" t="0" r="r" b="b"/>
              <a:pathLst>
                <a:path w="759" h="295">
                  <a:moveTo>
                    <a:pt x="759" y="39"/>
                  </a:moveTo>
                  <a:cubicBezTo>
                    <a:pt x="640" y="0"/>
                    <a:pt x="723" y="22"/>
                    <a:pt x="503" y="11"/>
                  </a:cubicBezTo>
                  <a:cubicBezTo>
                    <a:pt x="290" y="23"/>
                    <a:pt x="376" y="12"/>
                    <a:pt x="265" y="48"/>
                  </a:cubicBezTo>
                  <a:cubicBezTo>
                    <a:pt x="227" y="74"/>
                    <a:pt x="198" y="98"/>
                    <a:pt x="155" y="112"/>
                  </a:cubicBezTo>
                  <a:cubicBezTo>
                    <a:pt x="111" y="178"/>
                    <a:pt x="56" y="239"/>
                    <a:pt x="0" y="29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Freeform 121"/>
            <p:cNvSpPr>
              <a:spLocks/>
            </p:cNvSpPr>
            <p:nvPr/>
          </p:nvSpPr>
          <p:spPr bwMode="auto">
            <a:xfrm>
              <a:off x="1027" y="1806"/>
              <a:ext cx="376" cy="31"/>
            </a:xfrm>
            <a:custGeom>
              <a:avLst/>
              <a:gdLst/>
              <a:ahLst/>
              <a:cxnLst>
                <a:cxn ang="0">
                  <a:pos x="466" y="44"/>
                </a:cxn>
                <a:cxn ang="0">
                  <a:pos x="0" y="25"/>
                </a:cxn>
              </a:cxnLst>
              <a:rect l="0" t="0" r="r" b="b"/>
              <a:pathLst>
                <a:path w="466" h="44">
                  <a:moveTo>
                    <a:pt x="466" y="44"/>
                  </a:moveTo>
                  <a:cubicBezTo>
                    <a:pt x="348" y="0"/>
                    <a:pt x="127" y="25"/>
                    <a:pt x="0" y="2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Freeform 122"/>
            <p:cNvSpPr>
              <a:spLocks/>
            </p:cNvSpPr>
            <p:nvPr/>
          </p:nvSpPr>
          <p:spPr bwMode="auto">
            <a:xfrm>
              <a:off x="872" y="1890"/>
              <a:ext cx="568" cy="251"/>
            </a:xfrm>
            <a:custGeom>
              <a:avLst/>
              <a:gdLst/>
              <a:ahLst/>
              <a:cxnLst>
                <a:cxn ang="0">
                  <a:pos x="704" y="347"/>
                </a:cxn>
                <a:cxn ang="0">
                  <a:pos x="594" y="329"/>
                </a:cxn>
                <a:cxn ang="0">
                  <a:pos x="485" y="283"/>
                </a:cxn>
                <a:cxn ang="0">
                  <a:pos x="284" y="192"/>
                </a:cxn>
                <a:cxn ang="0">
                  <a:pos x="183" y="128"/>
                </a:cxn>
                <a:cxn ang="0">
                  <a:pos x="101" y="64"/>
                </a:cxn>
                <a:cxn ang="0">
                  <a:pos x="28" y="9"/>
                </a:cxn>
                <a:cxn ang="0">
                  <a:pos x="0" y="0"/>
                </a:cxn>
              </a:cxnLst>
              <a:rect l="0" t="0" r="r" b="b"/>
              <a:pathLst>
                <a:path w="704" h="347">
                  <a:moveTo>
                    <a:pt x="704" y="347"/>
                  </a:moveTo>
                  <a:cubicBezTo>
                    <a:pt x="688" y="345"/>
                    <a:pt x="619" y="339"/>
                    <a:pt x="594" y="329"/>
                  </a:cubicBezTo>
                  <a:cubicBezTo>
                    <a:pt x="466" y="275"/>
                    <a:pt x="568" y="304"/>
                    <a:pt x="485" y="283"/>
                  </a:cubicBezTo>
                  <a:cubicBezTo>
                    <a:pt x="424" y="243"/>
                    <a:pt x="348" y="228"/>
                    <a:pt x="284" y="192"/>
                  </a:cubicBezTo>
                  <a:cubicBezTo>
                    <a:pt x="262" y="180"/>
                    <a:pt x="202" y="144"/>
                    <a:pt x="183" y="128"/>
                  </a:cubicBezTo>
                  <a:cubicBezTo>
                    <a:pt x="109" y="63"/>
                    <a:pt x="168" y="97"/>
                    <a:pt x="101" y="64"/>
                  </a:cubicBezTo>
                  <a:cubicBezTo>
                    <a:pt x="81" y="35"/>
                    <a:pt x="60" y="25"/>
                    <a:pt x="28" y="9"/>
                  </a:cubicBezTo>
                  <a:cubicBezTo>
                    <a:pt x="19" y="5"/>
                    <a:pt x="0" y="0"/>
                    <a:pt x="0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Freeform 123"/>
            <p:cNvSpPr>
              <a:spLocks/>
            </p:cNvSpPr>
            <p:nvPr/>
          </p:nvSpPr>
          <p:spPr bwMode="auto">
            <a:xfrm>
              <a:off x="835" y="1903"/>
              <a:ext cx="613" cy="515"/>
            </a:xfrm>
            <a:custGeom>
              <a:avLst/>
              <a:gdLst/>
              <a:ahLst/>
              <a:cxnLst>
                <a:cxn ang="0">
                  <a:pos x="759" y="713"/>
                </a:cxn>
                <a:cxn ang="0">
                  <a:pos x="650" y="686"/>
                </a:cxn>
                <a:cxn ang="0">
                  <a:pos x="558" y="631"/>
                </a:cxn>
                <a:cxn ang="0">
                  <a:pos x="494" y="603"/>
                </a:cxn>
                <a:cxn ang="0">
                  <a:pos x="421" y="567"/>
                </a:cxn>
                <a:cxn ang="0">
                  <a:pos x="357" y="530"/>
                </a:cxn>
                <a:cxn ang="0">
                  <a:pos x="220" y="430"/>
                </a:cxn>
                <a:cxn ang="0">
                  <a:pos x="165" y="375"/>
                </a:cxn>
                <a:cxn ang="0">
                  <a:pos x="138" y="338"/>
                </a:cxn>
                <a:cxn ang="0">
                  <a:pos x="92" y="293"/>
                </a:cxn>
                <a:cxn ang="0">
                  <a:pos x="64" y="238"/>
                </a:cxn>
                <a:cxn ang="0">
                  <a:pos x="28" y="110"/>
                </a:cxn>
                <a:cxn ang="0">
                  <a:pos x="0" y="0"/>
                </a:cxn>
              </a:cxnLst>
              <a:rect l="0" t="0" r="r" b="b"/>
              <a:pathLst>
                <a:path w="759" h="713">
                  <a:moveTo>
                    <a:pt x="759" y="713"/>
                  </a:moveTo>
                  <a:cubicBezTo>
                    <a:pt x="722" y="706"/>
                    <a:pt x="686" y="698"/>
                    <a:pt x="650" y="686"/>
                  </a:cubicBezTo>
                  <a:cubicBezTo>
                    <a:pt x="619" y="662"/>
                    <a:pt x="595" y="643"/>
                    <a:pt x="558" y="631"/>
                  </a:cubicBezTo>
                  <a:cubicBezTo>
                    <a:pt x="496" y="590"/>
                    <a:pt x="570" y="635"/>
                    <a:pt x="494" y="603"/>
                  </a:cubicBezTo>
                  <a:cubicBezTo>
                    <a:pt x="469" y="593"/>
                    <a:pt x="421" y="567"/>
                    <a:pt x="421" y="567"/>
                  </a:cubicBezTo>
                  <a:cubicBezTo>
                    <a:pt x="356" y="499"/>
                    <a:pt x="435" y="572"/>
                    <a:pt x="357" y="530"/>
                  </a:cubicBezTo>
                  <a:cubicBezTo>
                    <a:pt x="343" y="522"/>
                    <a:pt x="227" y="437"/>
                    <a:pt x="220" y="430"/>
                  </a:cubicBezTo>
                  <a:cubicBezTo>
                    <a:pt x="202" y="412"/>
                    <a:pt x="180" y="396"/>
                    <a:pt x="165" y="375"/>
                  </a:cubicBezTo>
                  <a:cubicBezTo>
                    <a:pt x="156" y="363"/>
                    <a:pt x="148" y="349"/>
                    <a:pt x="138" y="338"/>
                  </a:cubicBezTo>
                  <a:cubicBezTo>
                    <a:pt x="124" y="322"/>
                    <a:pt x="92" y="293"/>
                    <a:pt x="92" y="293"/>
                  </a:cubicBezTo>
                  <a:cubicBezTo>
                    <a:pt x="69" y="222"/>
                    <a:pt x="100" y="309"/>
                    <a:pt x="64" y="238"/>
                  </a:cubicBezTo>
                  <a:cubicBezTo>
                    <a:pt x="45" y="200"/>
                    <a:pt x="40" y="151"/>
                    <a:pt x="28" y="110"/>
                  </a:cubicBezTo>
                  <a:cubicBezTo>
                    <a:pt x="18" y="75"/>
                    <a:pt x="0" y="37"/>
                    <a:pt x="0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Freeform 124"/>
            <p:cNvSpPr>
              <a:spLocks/>
            </p:cNvSpPr>
            <p:nvPr/>
          </p:nvSpPr>
          <p:spPr bwMode="auto">
            <a:xfrm>
              <a:off x="664" y="1853"/>
              <a:ext cx="223" cy="1279"/>
            </a:xfrm>
            <a:custGeom>
              <a:avLst/>
              <a:gdLst/>
              <a:ahLst/>
              <a:cxnLst>
                <a:cxn ang="0">
                  <a:pos x="276" y="1771"/>
                </a:cxn>
                <a:cxn ang="0">
                  <a:pos x="121" y="1652"/>
                </a:cxn>
                <a:cxn ang="0">
                  <a:pos x="84" y="1542"/>
                </a:cxn>
                <a:cxn ang="0">
                  <a:pos x="57" y="1441"/>
                </a:cxn>
                <a:cxn ang="0">
                  <a:pos x="39" y="1387"/>
                </a:cxn>
                <a:cxn ang="0">
                  <a:pos x="2" y="911"/>
                </a:cxn>
                <a:cxn ang="0">
                  <a:pos x="48" y="591"/>
                </a:cxn>
                <a:cxn ang="0">
                  <a:pos x="75" y="555"/>
                </a:cxn>
                <a:cxn ang="0">
                  <a:pos x="94" y="518"/>
                </a:cxn>
                <a:cxn ang="0">
                  <a:pos x="121" y="454"/>
                </a:cxn>
                <a:cxn ang="0">
                  <a:pos x="158" y="372"/>
                </a:cxn>
                <a:cxn ang="0">
                  <a:pos x="194" y="180"/>
                </a:cxn>
                <a:cxn ang="0">
                  <a:pos x="203" y="79"/>
                </a:cxn>
                <a:cxn ang="0">
                  <a:pos x="212" y="43"/>
                </a:cxn>
              </a:cxnLst>
              <a:rect l="0" t="0" r="r" b="b"/>
              <a:pathLst>
                <a:path w="276" h="1771">
                  <a:moveTo>
                    <a:pt x="276" y="1771"/>
                  </a:moveTo>
                  <a:cubicBezTo>
                    <a:pt x="207" y="1734"/>
                    <a:pt x="166" y="1720"/>
                    <a:pt x="121" y="1652"/>
                  </a:cubicBezTo>
                  <a:cubicBezTo>
                    <a:pt x="109" y="1613"/>
                    <a:pt x="103" y="1579"/>
                    <a:pt x="84" y="1542"/>
                  </a:cubicBezTo>
                  <a:cubicBezTo>
                    <a:pt x="76" y="1508"/>
                    <a:pt x="67" y="1474"/>
                    <a:pt x="57" y="1441"/>
                  </a:cubicBezTo>
                  <a:cubicBezTo>
                    <a:pt x="52" y="1423"/>
                    <a:pt x="39" y="1387"/>
                    <a:pt x="39" y="1387"/>
                  </a:cubicBezTo>
                  <a:cubicBezTo>
                    <a:pt x="20" y="1229"/>
                    <a:pt x="12" y="1070"/>
                    <a:pt x="2" y="911"/>
                  </a:cubicBezTo>
                  <a:cubicBezTo>
                    <a:pt x="6" y="825"/>
                    <a:pt x="0" y="678"/>
                    <a:pt x="48" y="591"/>
                  </a:cubicBezTo>
                  <a:cubicBezTo>
                    <a:pt x="55" y="578"/>
                    <a:pt x="67" y="568"/>
                    <a:pt x="75" y="555"/>
                  </a:cubicBezTo>
                  <a:cubicBezTo>
                    <a:pt x="82" y="543"/>
                    <a:pt x="88" y="530"/>
                    <a:pt x="94" y="518"/>
                  </a:cubicBezTo>
                  <a:cubicBezTo>
                    <a:pt x="118" y="419"/>
                    <a:pt x="85" y="535"/>
                    <a:pt x="121" y="454"/>
                  </a:cubicBezTo>
                  <a:cubicBezTo>
                    <a:pt x="162" y="361"/>
                    <a:pt x="117" y="431"/>
                    <a:pt x="158" y="372"/>
                  </a:cubicBezTo>
                  <a:cubicBezTo>
                    <a:pt x="174" y="308"/>
                    <a:pt x="187" y="246"/>
                    <a:pt x="194" y="180"/>
                  </a:cubicBezTo>
                  <a:cubicBezTo>
                    <a:pt x="198" y="146"/>
                    <a:pt x="199" y="113"/>
                    <a:pt x="203" y="79"/>
                  </a:cubicBezTo>
                  <a:cubicBezTo>
                    <a:pt x="213" y="0"/>
                    <a:pt x="212" y="24"/>
                    <a:pt x="212" y="43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Freeform 125"/>
            <p:cNvSpPr>
              <a:spLocks/>
            </p:cNvSpPr>
            <p:nvPr/>
          </p:nvSpPr>
          <p:spPr bwMode="auto">
            <a:xfrm>
              <a:off x="545" y="2260"/>
              <a:ext cx="866" cy="1340"/>
            </a:xfrm>
            <a:custGeom>
              <a:avLst/>
              <a:gdLst/>
              <a:ahLst/>
              <a:cxnLst>
                <a:cxn ang="0">
                  <a:pos x="1073" y="1856"/>
                </a:cxn>
                <a:cxn ang="0">
                  <a:pos x="890" y="1792"/>
                </a:cxn>
                <a:cxn ang="0">
                  <a:pos x="643" y="1709"/>
                </a:cxn>
                <a:cxn ang="0">
                  <a:pos x="469" y="1636"/>
                </a:cxn>
                <a:cxn ang="0">
                  <a:pos x="387" y="1600"/>
                </a:cxn>
                <a:cxn ang="0">
                  <a:pos x="369" y="1581"/>
                </a:cxn>
                <a:cxn ang="0">
                  <a:pos x="305" y="1563"/>
                </a:cxn>
                <a:cxn ang="0">
                  <a:pos x="231" y="1527"/>
                </a:cxn>
                <a:cxn ang="0">
                  <a:pos x="186" y="1490"/>
                </a:cxn>
                <a:cxn ang="0">
                  <a:pos x="177" y="1463"/>
                </a:cxn>
                <a:cxn ang="0">
                  <a:pos x="131" y="1417"/>
                </a:cxn>
                <a:cxn ang="0">
                  <a:pos x="85" y="1335"/>
                </a:cxn>
                <a:cxn ang="0">
                  <a:pos x="49" y="1234"/>
                </a:cxn>
                <a:cxn ang="0">
                  <a:pos x="3" y="877"/>
                </a:cxn>
                <a:cxn ang="0">
                  <a:pos x="12" y="493"/>
                </a:cxn>
                <a:cxn ang="0">
                  <a:pos x="113" y="173"/>
                </a:cxn>
                <a:cxn ang="0">
                  <a:pos x="177" y="64"/>
                </a:cxn>
                <a:cxn ang="0">
                  <a:pos x="195" y="0"/>
                </a:cxn>
              </a:cxnLst>
              <a:rect l="0" t="0" r="r" b="b"/>
              <a:pathLst>
                <a:path w="1073" h="1856">
                  <a:moveTo>
                    <a:pt x="1073" y="1856"/>
                  </a:moveTo>
                  <a:cubicBezTo>
                    <a:pt x="1039" y="1822"/>
                    <a:pt x="941" y="1814"/>
                    <a:pt x="890" y="1792"/>
                  </a:cubicBezTo>
                  <a:cubicBezTo>
                    <a:pt x="810" y="1757"/>
                    <a:pt x="723" y="1744"/>
                    <a:pt x="643" y="1709"/>
                  </a:cubicBezTo>
                  <a:cubicBezTo>
                    <a:pt x="585" y="1684"/>
                    <a:pt x="531" y="1651"/>
                    <a:pt x="469" y="1636"/>
                  </a:cubicBezTo>
                  <a:cubicBezTo>
                    <a:pt x="412" y="1579"/>
                    <a:pt x="479" y="1635"/>
                    <a:pt x="387" y="1600"/>
                  </a:cubicBezTo>
                  <a:cubicBezTo>
                    <a:pt x="379" y="1597"/>
                    <a:pt x="377" y="1585"/>
                    <a:pt x="369" y="1581"/>
                  </a:cubicBezTo>
                  <a:cubicBezTo>
                    <a:pt x="349" y="1571"/>
                    <a:pt x="325" y="1572"/>
                    <a:pt x="305" y="1563"/>
                  </a:cubicBezTo>
                  <a:cubicBezTo>
                    <a:pt x="280" y="1552"/>
                    <a:pt x="231" y="1527"/>
                    <a:pt x="231" y="1527"/>
                  </a:cubicBezTo>
                  <a:cubicBezTo>
                    <a:pt x="218" y="1513"/>
                    <a:pt x="198" y="1505"/>
                    <a:pt x="186" y="1490"/>
                  </a:cubicBezTo>
                  <a:cubicBezTo>
                    <a:pt x="180" y="1483"/>
                    <a:pt x="181" y="1471"/>
                    <a:pt x="177" y="1463"/>
                  </a:cubicBezTo>
                  <a:cubicBezTo>
                    <a:pt x="161" y="1432"/>
                    <a:pt x="158" y="1435"/>
                    <a:pt x="131" y="1417"/>
                  </a:cubicBezTo>
                  <a:cubicBezTo>
                    <a:pt x="105" y="1335"/>
                    <a:pt x="152" y="1472"/>
                    <a:pt x="85" y="1335"/>
                  </a:cubicBezTo>
                  <a:cubicBezTo>
                    <a:pt x="57" y="1278"/>
                    <a:pt x="71" y="1311"/>
                    <a:pt x="49" y="1234"/>
                  </a:cubicBezTo>
                  <a:cubicBezTo>
                    <a:pt x="34" y="1115"/>
                    <a:pt x="15" y="997"/>
                    <a:pt x="3" y="877"/>
                  </a:cubicBezTo>
                  <a:cubicBezTo>
                    <a:pt x="6" y="749"/>
                    <a:pt x="8" y="621"/>
                    <a:pt x="12" y="493"/>
                  </a:cubicBezTo>
                  <a:cubicBezTo>
                    <a:pt x="18" y="316"/>
                    <a:pt x="0" y="286"/>
                    <a:pt x="113" y="173"/>
                  </a:cubicBezTo>
                  <a:cubicBezTo>
                    <a:pt x="143" y="143"/>
                    <a:pt x="146" y="93"/>
                    <a:pt x="177" y="64"/>
                  </a:cubicBezTo>
                  <a:cubicBezTo>
                    <a:pt x="196" y="6"/>
                    <a:pt x="195" y="28"/>
                    <a:pt x="195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Text Box 126"/>
            <p:cNvSpPr txBox="1">
              <a:spLocks noChangeArrowheads="1"/>
            </p:cNvSpPr>
            <p:nvPr/>
          </p:nvSpPr>
          <p:spPr bwMode="auto">
            <a:xfrm>
              <a:off x="1963" y="2542"/>
              <a:ext cx="71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[not accepted]</a:t>
              </a:r>
            </a:p>
          </p:txBody>
        </p:sp>
        <p:sp>
          <p:nvSpPr>
            <p:cNvPr id="4223" name="Text Box 127"/>
            <p:cNvSpPr txBox="1">
              <a:spLocks noChangeArrowheads="1"/>
            </p:cNvSpPr>
            <p:nvPr/>
          </p:nvSpPr>
          <p:spPr bwMode="auto">
            <a:xfrm>
              <a:off x="1700" y="2683"/>
              <a:ext cx="35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[else]</a:t>
              </a:r>
            </a:p>
          </p:txBody>
        </p:sp>
        <p:sp>
          <p:nvSpPr>
            <p:cNvPr id="4224" name="Freeform 128"/>
            <p:cNvSpPr>
              <a:spLocks/>
            </p:cNvSpPr>
            <p:nvPr/>
          </p:nvSpPr>
          <p:spPr bwMode="auto">
            <a:xfrm flipH="1">
              <a:off x="1586" y="3848"/>
              <a:ext cx="21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Freeform 129"/>
            <p:cNvSpPr>
              <a:spLocks/>
            </p:cNvSpPr>
            <p:nvPr/>
          </p:nvSpPr>
          <p:spPr bwMode="auto">
            <a:xfrm flipH="1">
              <a:off x="2352" y="2831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Freeform 130"/>
            <p:cNvSpPr>
              <a:spLocks/>
            </p:cNvSpPr>
            <p:nvPr/>
          </p:nvSpPr>
          <p:spPr bwMode="auto">
            <a:xfrm flipH="1">
              <a:off x="2566" y="3122"/>
              <a:ext cx="21" cy="21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Text Box 131"/>
            <p:cNvSpPr txBox="1">
              <a:spLocks noChangeArrowheads="1"/>
            </p:cNvSpPr>
            <p:nvPr/>
          </p:nvSpPr>
          <p:spPr bwMode="auto">
            <a:xfrm>
              <a:off x="187" y="3494"/>
              <a:ext cx="1154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final state (End)</a:t>
              </a:r>
            </a:p>
          </p:txBody>
        </p:sp>
        <p:sp>
          <p:nvSpPr>
            <p:cNvPr id="4228" name="Freeform 132"/>
            <p:cNvSpPr>
              <a:spLocks/>
            </p:cNvSpPr>
            <p:nvPr/>
          </p:nvSpPr>
          <p:spPr bwMode="auto">
            <a:xfrm>
              <a:off x="902" y="3673"/>
              <a:ext cx="701" cy="205"/>
            </a:xfrm>
            <a:custGeom>
              <a:avLst/>
              <a:gdLst/>
              <a:ahLst/>
              <a:cxnLst>
                <a:cxn ang="0">
                  <a:pos x="868" y="284"/>
                </a:cxn>
                <a:cxn ang="0">
                  <a:pos x="740" y="256"/>
                </a:cxn>
                <a:cxn ang="0">
                  <a:pos x="439" y="183"/>
                </a:cxn>
                <a:cxn ang="0">
                  <a:pos x="283" y="119"/>
                </a:cxn>
                <a:cxn ang="0">
                  <a:pos x="228" y="101"/>
                </a:cxn>
                <a:cxn ang="0">
                  <a:pos x="55" y="37"/>
                </a:cxn>
                <a:cxn ang="0">
                  <a:pos x="0" y="0"/>
                </a:cxn>
              </a:cxnLst>
              <a:rect l="0" t="0" r="r" b="b"/>
              <a:pathLst>
                <a:path w="868" h="284">
                  <a:moveTo>
                    <a:pt x="868" y="284"/>
                  </a:moveTo>
                  <a:cubicBezTo>
                    <a:pt x="801" y="249"/>
                    <a:pt x="854" y="271"/>
                    <a:pt x="740" y="256"/>
                  </a:cubicBezTo>
                  <a:cubicBezTo>
                    <a:pt x="639" y="243"/>
                    <a:pt x="534" y="218"/>
                    <a:pt x="439" y="183"/>
                  </a:cubicBezTo>
                  <a:cubicBezTo>
                    <a:pt x="385" y="163"/>
                    <a:pt x="335" y="141"/>
                    <a:pt x="283" y="119"/>
                  </a:cubicBezTo>
                  <a:cubicBezTo>
                    <a:pt x="265" y="111"/>
                    <a:pt x="228" y="101"/>
                    <a:pt x="228" y="101"/>
                  </a:cubicBezTo>
                  <a:cubicBezTo>
                    <a:pt x="177" y="61"/>
                    <a:pt x="117" y="57"/>
                    <a:pt x="55" y="37"/>
                  </a:cubicBezTo>
                  <a:cubicBezTo>
                    <a:pt x="25" y="27"/>
                    <a:pt x="0" y="34"/>
                    <a:pt x="0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Freeform 133"/>
            <p:cNvSpPr>
              <a:spLocks/>
            </p:cNvSpPr>
            <p:nvPr/>
          </p:nvSpPr>
          <p:spPr bwMode="auto">
            <a:xfrm flipH="1">
              <a:off x="2352" y="3353"/>
              <a:ext cx="22" cy="22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Freeform 134"/>
            <p:cNvSpPr>
              <a:spLocks/>
            </p:cNvSpPr>
            <p:nvPr/>
          </p:nvSpPr>
          <p:spPr bwMode="auto">
            <a:xfrm>
              <a:off x="2356" y="2907"/>
              <a:ext cx="1158" cy="475"/>
            </a:xfrm>
            <a:custGeom>
              <a:avLst/>
              <a:gdLst/>
              <a:ahLst/>
              <a:cxnLst>
                <a:cxn ang="0">
                  <a:pos x="0" y="658"/>
                </a:cxn>
                <a:cxn ang="0">
                  <a:pos x="457" y="594"/>
                </a:cxn>
                <a:cxn ang="0">
                  <a:pos x="576" y="557"/>
                </a:cxn>
                <a:cxn ang="0">
                  <a:pos x="631" y="539"/>
                </a:cxn>
                <a:cxn ang="0">
                  <a:pos x="786" y="466"/>
                </a:cxn>
                <a:cxn ang="0">
                  <a:pos x="832" y="439"/>
                </a:cxn>
                <a:cxn ang="0">
                  <a:pos x="868" y="429"/>
                </a:cxn>
                <a:cxn ang="0">
                  <a:pos x="1006" y="338"/>
                </a:cxn>
                <a:cxn ang="0">
                  <a:pos x="1161" y="219"/>
                </a:cxn>
                <a:cxn ang="0">
                  <a:pos x="1289" y="119"/>
                </a:cxn>
                <a:cxn ang="0">
                  <a:pos x="1371" y="64"/>
                </a:cxn>
                <a:cxn ang="0">
                  <a:pos x="1435" y="0"/>
                </a:cxn>
              </a:cxnLst>
              <a:rect l="0" t="0" r="r" b="b"/>
              <a:pathLst>
                <a:path w="1435" h="658">
                  <a:moveTo>
                    <a:pt x="0" y="658"/>
                  </a:moveTo>
                  <a:cubicBezTo>
                    <a:pt x="180" y="651"/>
                    <a:pt x="295" y="647"/>
                    <a:pt x="457" y="594"/>
                  </a:cubicBezTo>
                  <a:cubicBezTo>
                    <a:pt x="496" y="581"/>
                    <a:pt x="537" y="571"/>
                    <a:pt x="576" y="557"/>
                  </a:cubicBezTo>
                  <a:cubicBezTo>
                    <a:pt x="594" y="551"/>
                    <a:pt x="631" y="539"/>
                    <a:pt x="631" y="539"/>
                  </a:cubicBezTo>
                  <a:cubicBezTo>
                    <a:pt x="681" y="506"/>
                    <a:pt x="730" y="484"/>
                    <a:pt x="786" y="466"/>
                  </a:cubicBezTo>
                  <a:cubicBezTo>
                    <a:pt x="803" y="460"/>
                    <a:pt x="816" y="446"/>
                    <a:pt x="832" y="439"/>
                  </a:cubicBezTo>
                  <a:cubicBezTo>
                    <a:pt x="843" y="434"/>
                    <a:pt x="856" y="432"/>
                    <a:pt x="868" y="429"/>
                  </a:cubicBezTo>
                  <a:cubicBezTo>
                    <a:pt x="914" y="399"/>
                    <a:pt x="962" y="369"/>
                    <a:pt x="1006" y="338"/>
                  </a:cubicBezTo>
                  <a:cubicBezTo>
                    <a:pt x="1056" y="303"/>
                    <a:pt x="1103" y="238"/>
                    <a:pt x="1161" y="219"/>
                  </a:cubicBezTo>
                  <a:cubicBezTo>
                    <a:pt x="1199" y="181"/>
                    <a:pt x="1252" y="158"/>
                    <a:pt x="1289" y="119"/>
                  </a:cubicBezTo>
                  <a:cubicBezTo>
                    <a:pt x="1314" y="93"/>
                    <a:pt x="1337" y="75"/>
                    <a:pt x="1371" y="64"/>
                  </a:cubicBezTo>
                  <a:cubicBezTo>
                    <a:pt x="1390" y="36"/>
                    <a:pt x="1411" y="24"/>
                    <a:pt x="1435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Text Box 135"/>
            <p:cNvSpPr txBox="1">
              <a:spLocks noChangeArrowheads="1"/>
            </p:cNvSpPr>
            <p:nvPr/>
          </p:nvSpPr>
          <p:spPr bwMode="auto">
            <a:xfrm>
              <a:off x="3094" y="2397"/>
              <a:ext cx="113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concurrent fork</a:t>
              </a:r>
            </a:p>
          </p:txBody>
        </p:sp>
        <p:sp>
          <p:nvSpPr>
            <p:cNvPr id="4232" name="Text Box 136"/>
            <p:cNvSpPr txBox="1">
              <a:spLocks noChangeArrowheads="1"/>
            </p:cNvSpPr>
            <p:nvPr/>
          </p:nvSpPr>
          <p:spPr bwMode="auto">
            <a:xfrm>
              <a:off x="3189" y="2695"/>
              <a:ext cx="2130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Activity state with submachine</a:t>
              </a:r>
            </a:p>
          </p:txBody>
        </p:sp>
        <p:sp>
          <p:nvSpPr>
            <p:cNvPr id="4233" name="Text Box 137"/>
            <p:cNvSpPr txBox="1">
              <a:spLocks noChangeArrowheads="1"/>
            </p:cNvSpPr>
            <p:nvPr/>
          </p:nvSpPr>
          <p:spPr bwMode="auto">
            <a:xfrm>
              <a:off x="3500" y="2846"/>
              <a:ext cx="1122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concurrent join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Aktivitas dan Aksi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000" dirty="0" err="1">
                <a:latin typeface="Arial Narrow" pitchFamily="34" charset="0"/>
              </a:rPr>
              <a:t>Aktivitas</a:t>
            </a:r>
            <a:r>
              <a:rPr lang="en-US" sz="2000" dirty="0">
                <a:latin typeface="Arial Narrow" pitchFamily="34" charset="0"/>
              </a:rPr>
              <a:t>; </a:t>
            </a:r>
            <a:r>
              <a:rPr lang="en-US" sz="2000" dirty="0" err="1">
                <a:latin typeface="Arial Narrow" pitchFamily="34" charset="0"/>
              </a:rPr>
              <a:t>sebuah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eksekusi</a:t>
            </a:r>
            <a:r>
              <a:rPr lang="en-US" sz="2000" dirty="0">
                <a:latin typeface="Arial Narrow" pitchFamily="34" charset="0"/>
              </a:rPr>
              <a:t> non </a:t>
            </a:r>
            <a:r>
              <a:rPr lang="en-US" sz="2000" dirty="0" err="1">
                <a:latin typeface="Arial Narrow" pitchFamily="34" charset="0"/>
              </a:rPr>
              <a:t>atomik</a:t>
            </a:r>
            <a:r>
              <a:rPr lang="en-US" sz="2000" dirty="0">
                <a:latin typeface="Arial Narrow" pitchFamily="34" charset="0"/>
              </a:rPr>
              <a:t> yang </a:t>
            </a:r>
            <a:r>
              <a:rPr lang="en-US" sz="2000" dirty="0" err="1">
                <a:latin typeface="Arial Narrow" pitchFamily="34" charset="0"/>
              </a:rPr>
              <a:t>sedang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berlangsung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pada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sebuah</a:t>
            </a:r>
            <a:r>
              <a:rPr lang="en-US" sz="2000" dirty="0">
                <a:latin typeface="Arial Narrow" pitchFamily="34" charset="0"/>
              </a:rPr>
              <a:t> state machine</a:t>
            </a:r>
          </a:p>
          <a:p>
            <a:endParaRPr lang="en-US" sz="2000" dirty="0">
              <a:latin typeface="Arial Narrow" pitchFamily="34" charset="0"/>
            </a:endParaRPr>
          </a:p>
          <a:p>
            <a:endParaRPr lang="en-US" sz="2400" dirty="0">
              <a:latin typeface="Arial Narrow" pitchFamily="34" charset="0"/>
            </a:endParaRPr>
          </a:p>
          <a:p>
            <a:endParaRPr lang="en-US" sz="2400" dirty="0">
              <a:latin typeface="Arial Narrow" pitchFamily="34" charset="0"/>
            </a:endParaRPr>
          </a:p>
          <a:p>
            <a:pPr algn="just"/>
            <a:r>
              <a:rPr lang="en-US" sz="2400" dirty="0" err="1">
                <a:latin typeface="Arial Narrow" pitchFamily="34" charset="0"/>
              </a:rPr>
              <a:t>Aksi</a:t>
            </a:r>
            <a:r>
              <a:rPr lang="en-US" sz="2400" dirty="0">
                <a:latin typeface="Arial Narrow" pitchFamily="34" charset="0"/>
              </a:rPr>
              <a:t>; </a:t>
            </a:r>
            <a:r>
              <a:rPr lang="en-US" sz="2400" dirty="0" err="1">
                <a:latin typeface="Arial Narrow" pitchFamily="34" charset="0"/>
              </a:rPr>
              <a:t>sebuah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komputasi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atomik</a:t>
            </a:r>
            <a:r>
              <a:rPr lang="en-US" sz="2400" dirty="0">
                <a:latin typeface="Arial Narrow" pitchFamily="34" charset="0"/>
              </a:rPr>
              <a:t> (</a:t>
            </a:r>
            <a:r>
              <a:rPr lang="en-US" sz="2400" dirty="0" err="1">
                <a:latin typeface="Arial Narrow" pitchFamily="34" charset="0"/>
              </a:rPr>
              <a:t>contoh</a:t>
            </a:r>
            <a:r>
              <a:rPr lang="en-US" sz="2400" dirty="0">
                <a:latin typeface="Arial Narrow" pitchFamily="34" charset="0"/>
              </a:rPr>
              <a:t>; </a:t>
            </a:r>
            <a:r>
              <a:rPr lang="en-US" sz="2400" dirty="0" err="1">
                <a:latin typeface="Arial Narrow" pitchFamily="34" charset="0"/>
              </a:rPr>
              <a:t>pemanggilan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operasi</a:t>
            </a:r>
            <a:r>
              <a:rPr lang="en-US" sz="2400" dirty="0">
                <a:latin typeface="Arial Narrow" pitchFamily="34" charset="0"/>
              </a:rPr>
              <a:t> lain, </a:t>
            </a:r>
            <a:r>
              <a:rPr lang="en-US" sz="2400" dirty="0" err="1">
                <a:latin typeface="Arial Narrow" pitchFamily="34" charset="0"/>
              </a:rPr>
              <a:t>pengiriman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sinyal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pembuatan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penghancuran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objek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atau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komputasi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murni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lainnya</a:t>
            </a:r>
            <a:r>
              <a:rPr lang="en-US" sz="2400" dirty="0">
                <a:latin typeface="Arial Narrow" pitchFamily="34" charset="0"/>
              </a:rPr>
              <a:t>)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819400" y="2209800"/>
          <a:ext cx="4646613" cy="1090613"/>
        </p:xfrm>
        <a:graphic>
          <a:graphicData uri="http://schemas.openxmlformats.org/presentationml/2006/ole">
            <p:oleObj spid="_x0000_s1026" name="Bitmap Image" r:id="rId3" imgW="4505954" imgH="1057423" progId="PBrush">
              <p:embed/>
            </p:oleObj>
          </a:graphicData>
        </a:graphic>
      </p:graphicFrame>
      <p:pic>
        <p:nvPicPr>
          <p:cNvPr id="15367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581400" y="4572000"/>
            <a:ext cx="4114800" cy="163195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Arial Narrow" pitchFamily="34" charset="0"/>
              </a:rPr>
              <a:t>Diagram Aktivitas : Transisi dan Pencabangan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778000" y="1879600"/>
            <a:ext cx="309563" cy="322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22438" y="5500688"/>
            <a:ext cx="425450" cy="419100"/>
            <a:chOff x="1546" y="3942"/>
            <a:chExt cx="184" cy="172"/>
          </a:xfrm>
        </p:grpSpPr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1546" y="3942"/>
              <a:ext cx="184" cy="172"/>
            </a:xfrm>
            <a:prstGeom prst="ellipse">
              <a:avLst/>
            </a:prstGeom>
            <a:noFill/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auto">
            <a:xfrm>
              <a:off x="1573" y="3967"/>
              <a:ext cx="136" cy="12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023938" y="2874963"/>
            <a:ext cx="2005012" cy="517525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04938" y="2949575"/>
            <a:ext cx="1408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Select</a:t>
            </a:r>
            <a:r>
              <a:rPr lang="en-US" sz="2000" b="1">
                <a:solidFill>
                  <a:srgbClr val="66CCFF"/>
                </a:solidFill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Site</a:t>
            </a: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33400" y="4251325"/>
            <a:ext cx="2936875" cy="519113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90588" y="4251325"/>
            <a:ext cx="2406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Commission architect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935163" y="2201863"/>
            <a:ext cx="0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935163" y="3392488"/>
            <a:ext cx="0" cy="858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935163" y="4770438"/>
            <a:ext cx="0" cy="730250"/>
          </a:xfrm>
          <a:prstGeom prst="line">
            <a:avLst/>
          </a:prstGeom>
          <a:noFill/>
          <a:ln w="9525">
            <a:solidFill>
              <a:srgbClr val="66CC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 flipH="1">
            <a:off x="1935163" y="2457450"/>
            <a:ext cx="39687" cy="460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8" name="Freeform 18"/>
          <p:cNvSpPr>
            <a:spLocks/>
          </p:cNvSpPr>
          <p:nvPr/>
        </p:nvSpPr>
        <p:spPr bwMode="auto">
          <a:xfrm flipH="1">
            <a:off x="7029450" y="3054350"/>
            <a:ext cx="39688" cy="460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Freeform 19"/>
          <p:cNvSpPr>
            <a:spLocks/>
          </p:cNvSpPr>
          <p:nvPr/>
        </p:nvSpPr>
        <p:spPr bwMode="auto">
          <a:xfrm flipH="1">
            <a:off x="6500813" y="4421188"/>
            <a:ext cx="39687" cy="46037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 flipH="1">
            <a:off x="1063625" y="2995613"/>
            <a:ext cx="39688" cy="46037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Freeform 21"/>
          <p:cNvSpPr>
            <a:spLocks/>
          </p:cNvSpPr>
          <p:nvPr/>
        </p:nvSpPr>
        <p:spPr bwMode="auto">
          <a:xfrm flipH="1">
            <a:off x="573088" y="4445000"/>
            <a:ext cx="39687" cy="460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Freeform 22"/>
          <p:cNvSpPr>
            <a:spLocks/>
          </p:cNvSpPr>
          <p:nvPr/>
        </p:nvSpPr>
        <p:spPr bwMode="auto">
          <a:xfrm flipH="1">
            <a:off x="1662113" y="5562600"/>
            <a:ext cx="39687" cy="460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 flipH="1">
            <a:off x="1749425" y="2006600"/>
            <a:ext cx="39688" cy="460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Freeform 24"/>
          <p:cNvSpPr>
            <a:spLocks/>
          </p:cNvSpPr>
          <p:nvPr/>
        </p:nvSpPr>
        <p:spPr bwMode="auto">
          <a:xfrm flipH="1">
            <a:off x="1954213" y="5057775"/>
            <a:ext cx="39687" cy="460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Freeform 25"/>
          <p:cNvSpPr>
            <a:spLocks/>
          </p:cNvSpPr>
          <p:nvPr/>
        </p:nvSpPr>
        <p:spPr bwMode="auto">
          <a:xfrm flipH="1">
            <a:off x="1954213" y="3760788"/>
            <a:ext cx="39687" cy="46037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786063" y="3611563"/>
            <a:ext cx="2208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triggerless transition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57200" y="1600200"/>
            <a:ext cx="1157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start state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33400" y="5175250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stop state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457200" y="3629025"/>
            <a:ext cx="1314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action state</a:t>
            </a:r>
          </a:p>
        </p:txBody>
      </p:sp>
      <p:sp>
        <p:nvSpPr>
          <p:cNvPr id="5150" name="Freeform 30"/>
          <p:cNvSpPr>
            <a:spLocks/>
          </p:cNvSpPr>
          <p:nvPr/>
        </p:nvSpPr>
        <p:spPr bwMode="auto">
          <a:xfrm>
            <a:off x="652463" y="3044825"/>
            <a:ext cx="417512" cy="630238"/>
          </a:xfrm>
          <a:custGeom>
            <a:avLst/>
            <a:gdLst/>
            <a:ahLst/>
            <a:cxnLst>
              <a:cxn ang="0">
                <a:pos x="284" y="0"/>
              </a:cxn>
              <a:cxn ang="0">
                <a:pos x="110" y="155"/>
              </a:cxn>
              <a:cxn ang="0">
                <a:pos x="55" y="229"/>
              </a:cxn>
              <a:cxn ang="0">
                <a:pos x="10" y="338"/>
              </a:cxn>
              <a:cxn ang="0">
                <a:pos x="0" y="411"/>
              </a:cxn>
            </a:cxnLst>
            <a:rect l="0" t="0" r="r" b="b"/>
            <a:pathLst>
              <a:path w="284" h="411">
                <a:moveTo>
                  <a:pt x="284" y="0"/>
                </a:moveTo>
                <a:cubicBezTo>
                  <a:pt x="222" y="20"/>
                  <a:pt x="151" y="102"/>
                  <a:pt x="110" y="155"/>
                </a:cubicBezTo>
                <a:cubicBezTo>
                  <a:pt x="91" y="179"/>
                  <a:pt x="55" y="229"/>
                  <a:pt x="55" y="229"/>
                </a:cubicBezTo>
                <a:cubicBezTo>
                  <a:pt x="41" y="271"/>
                  <a:pt x="34" y="302"/>
                  <a:pt x="10" y="338"/>
                </a:cubicBezTo>
                <a:cubicBezTo>
                  <a:pt x="7" y="362"/>
                  <a:pt x="0" y="411"/>
                  <a:pt x="0" y="411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Freeform 31"/>
          <p:cNvSpPr>
            <a:spLocks/>
          </p:cNvSpPr>
          <p:nvPr/>
        </p:nvSpPr>
        <p:spPr bwMode="auto">
          <a:xfrm>
            <a:off x="531813" y="3871913"/>
            <a:ext cx="120650" cy="619125"/>
          </a:xfrm>
          <a:custGeom>
            <a:avLst/>
            <a:gdLst/>
            <a:ahLst/>
            <a:cxnLst>
              <a:cxn ang="0">
                <a:pos x="28" y="403"/>
              </a:cxn>
              <a:cxn ang="0">
                <a:pos x="0" y="266"/>
              </a:cxn>
              <a:cxn ang="0">
                <a:pos x="9" y="128"/>
              </a:cxn>
              <a:cxn ang="0">
                <a:pos x="28" y="55"/>
              </a:cxn>
              <a:cxn ang="0">
                <a:pos x="82" y="0"/>
              </a:cxn>
            </a:cxnLst>
            <a:rect l="0" t="0" r="r" b="b"/>
            <a:pathLst>
              <a:path w="82" h="403">
                <a:moveTo>
                  <a:pt x="28" y="403"/>
                </a:moveTo>
                <a:cubicBezTo>
                  <a:pt x="18" y="357"/>
                  <a:pt x="8" y="312"/>
                  <a:pt x="0" y="266"/>
                </a:cubicBezTo>
                <a:cubicBezTo>
                  <a:pt x="3" y="220"/>
                  <a:pt x="3" y="174"/>
                  <a:pt x="9" y="128"/>
                </a:cubicBezTo>
                <a:cubicBezTo>
                  <a:pt x="12" y="103"/>
                  <a:pt x="10" y="73"/>
                  <a:pt x="28" y="55"/>
                </a:cubicBezTo>
                <a:cubicBezTo>
                  <a:pt x="40" y="43"/>
                  <a:pt x="82" y="17"/>
                  <a:pt x="82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Freeform 32"/>
          <p:cNvSpPr>
            <a:spLocks/>
          </p:cNvSpPr>
          <p:nvPr/>
        </p:nvSpPr>
        <p:spPr bwMode="auto">
          <a:xfrm>
            <a:off x="1023938" y="5473700"/>
            <a:ext cx="661987" cy="111125"/>
          </a:xfrm>
          <a:custGeom>
            <a:avLst/>
            <a:gdLst/>
            <a:ahLst/>
            <a:cxnLst>
              <a:cxn ang="0">
                <a:pos x="603" y="73"/>
              </a:cxn>
              <a:cxn ang="0">
                <a:pos x="347" y="64"/>
              </a:cxn>
              <a:cxn ang="0">
                <a:pos x="64" y="18"/>
              </a:cxn>
              <a:cxn ang="0">
                <a:pos x="37" y="9"/>
              </a:cxn>
              <a:cxn ang="0">
                <a:pos x="0" y="0"/>
              </a:cxn>
            </a:cxnLst>
            <a:rect l="0" t="0" r="r" b="b"/>
            <a:pathLst>
              <a:path w="603" h="73">
                <a:moveTo>
                  <a:pt x="603" y="73"/>
                </a:moveTo>
                <a:cubicBezTo>
                  <a:pt x="518" y="70"/>
                  <a:pt x="432" y="69"/>
                  <a:pt x="347" y="64"/>
                </a:cubicBezTo>
                <a:cubicBezTo>
                  <a:pt x="254" y="58"/>
                  <a:pt x="157" y="31"/>
                  <a:pt x="64" y="18"/>
                </a:cubicBezTo>
                <a:cubicBezTo>
                  <a:pt x="55" y="15"/>
                  <a:pt x="46" y="12"/>
                  <a:pt x="37" y="9"/>
                </a:cubicBezTo>
                <a:cubicBezTo>
                  <a:pt x="25" y="6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Freeform 33"/>
          <p:cNvSpPr>
            <a:spLocks/>
          </p:cNvSpPr>
          <p:nvPr/>
        </p:nvSpPr>
        <p:spPr bwMode="auto">
          <a:xfrm>
            <a:off x="1103313" y="1925638"/>
            <a:ext cx="646112" cy="127000"/>
          </a:xfrm>
          <a:custGeom>
            <a:avLst/>
            <a:gdLst/>
            <a:ahLst/>
            <a:cxnLst>
              <a:cxn ang="0">
                <a:pos x="585" y="238"/>
              </a:cxn>
              <a:cxn ang="0">
                <a:pos x="228" y="192"/>
              </a:cxn>
              <a:cxn ang="0">
                <a:pos x="201" y="174"/>
              </a:cxn>
              <a:cxn ang="0">
                <a:pos x="164" y="156"/>
              </a:cxn>
              <a:cxn ang="0">
                <a:pos x="73" y="101"/>
              </a:cxn>
              <a:cxn ang="0">
                <a:pos x="9" y="28"/>
              </a:cxn>
              <a:cxn ang="0">
                <a:pos x="0" y="0"/>
              </a:cxn>
            </a:cxnLst>
            <a:rect l="0" t="0" r="r" b="b"/>
            <a:pathLst>
              <a:path w="585" h="238">
                <a:moveTo>
                  <a:pt x="585" y="238"/>
                </a:moveTo>
                <a:cubicBezTo>
                  <a:pt x="423" y="231"/>
                  <a:pt x="366" y="226"/>
                  <a:pt x="228" y="192"/>
                </a:cubicBezTo>
                <a:cubicBezTo>
                  <a:pt x="219" y="186"/>
                  <a:pt x="210" y="179"/>
                  <a:pt x="201" y="174"/>
                </a:cubicBezTo>
                <a:cubicBezTo>
                  <a:pt x="189" y="167"/>
                  <a:pt x="176" y="163"/>
                  <a:pt x="164" y="156"/>
                </a:cubicBezTo>
                <a:cubicBezTo>
                  <a:pt x="72" y="98"/>
                  <a:pt x="132" y="121"/>
                  <a:pt x="73" y="101"/>
                </a:cubicBezTo>
                <a:cubicBezTo>
                  <a:pt x="53" y="71"/>
                  <a:pt x="29" y="58"/>
                  <a:pt x="9" y="28"/>
                </a:cubicBezTo>
                <a:cubicBezTo>
                  <a:pt x="6" y="19"/>
                  <a:pt x="0" y="0"/>
                  <a:pt x="0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4" name="Freeform 34"/>
          <p:cNvSpPr>
            <a:spLocks/>
          </p:cNvSpPr>
          <p:nvPr/>
        </p:nvSpPr>
        <p:spPr bwMode="auto">
          <a:xfrm>
            <a:off x="1941513" y="2511425"/>
            <a:ext cx="1778000" cy="1117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4" y="54"/>
              </a:cxn>
              <a:cxn ang="0">
                <a:pos x="786" y="100"/>
              </a:cxn>
              <a:cxn ang="0">
                <a:pos x="860" y="118"/>
              </a:cxn>
              <a:cxn ang="0">
                <a:pos x="997" y="201"/>
              </a:cxn>
              <a:cxn ang="0">
                <a:pos x="1207" y="402"/>
              </a:cxn>
              <a:cxn ang="0">
                <a:pos x="1253" y="475"/>
              </a:cxn>
              <a:cxn ang="0">
                <a:pos x="1326" y="612"/>
              </a:cxn>
              <a:cxn ang="0">
                <a:pos x="1353" y="667"/>
              </a:cxn>
              <a:cxn ang="0">
                <a:pos x="1381" y="731"/>
              </a:cxn>
            </a:cxnLst>
            <a:rect l="0" t="0" r="r" b="b"/>
            <a:pathLst>
              <a:path w="1385" h="737">
                <a:moveTo>
                  <a:pt x="0" y="0"/>
                </a:moveTo>
                <a:cubicBezTo>
                  <a:pt x="226" y="5"/>
                  <a:pt x="396" y="3"/>
                  <a:pt x="604" y="54"/>
                </a:cubicBezTo>
                <a:cubicBezTo>
                  <a:pt x="665" y="69"/>
                  <a:pt x="725" y="85"/>
                  <a:pt x="786" y="100"/>
                </a:cubicBezTo>
                <a:cubicBezTo>
                  <a:pt x="811" y="106"/>
                  <a:pt x="860" y="118"/>
                  <a:pt x="860" y="118"/>
                </a:cubicBezTo>
                <a:cubicBezTo>
                  <a:pt x="896" y="156"/>
                  <a:pt x="956" y="165"/>
                  <a:pt x="997" y="201"/>
                </a:cubicBezTo>
                <a:cubicBezTo>
                  <a:pt x="1071" y="267"/>
                  <a:pt x="1125" y="347"/>
                  <a:pt x="1207" y="402"/>
                </a:cubicBezTo>
                <a:cubicBezTo>
                  <a:pt x="1217" y="433"/>
                  <a:pt x="1229" y="453"/>
                  <a:pt x="1253" y="475"/>
                </a:cubicBezTo>
                <a:cubicBezTo>
                  <a:pt x="1266" y="514"/>
                  <a:pt x="1302" y="575"/>
                  <a:pt x="1326" y="612"/>
                </a:cubicBezTo>
                <a:cubicBezTo>
                  <a:pt x="1355" y="703"/>
                  <a:pt x="1311" y="573"/>
                  <a:pt x="1353" y="667"/>
                </a:cubicBezTo>
                <a:cubicBezTo>
                  <a:pt x="1385" y="737"/>
                  <a:pt x="1356" y="706"/>
                  <a:pt x="1381" y="731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5" name="Freeform 35"/>
          <p:cNvSpPr>
            <a:spLocks/>
          </p:cNvSpPr>
          <p:nvPr/>
        </p:nvSpPr>
        <p:spPr bwMode="auto">
          <a:xfrm>
            <a:off x="1968500" y="3732213"/>
            <a:ext cx="817563" cy="112712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558" y="46"/>
              </a:cxn>
              <a:cxn ang="0">
                <a:pos x="714" y="18"/>
              </a:cxn>
              <a:cxn ang="0">
                <a:pos x="750" y="0"/>
              </a:cxn>
            </a:cxnLst>
            <a:rect l="0" t="0" r="r" b="b"/>
            <a:pathLst>
              <a:path w="750" h="73">
                <a:moveTo>
                  <a:pt x="0" y="73"/>
                </a:moveTo>
                <a:cubicBezTo>
                  <a:pt x="176" y="30"/>
                  <a:pt x="374" y="57"/>
                  <a:pt x="558" y="46"/>
                </a:cubicBezTo>
                <a:cubicBezTo>
                  <a:pt x="611" y="37"/>
                  <a:pt x="661" y="25"/>
                  <a:pt x="714" y="18"/>
                </a:cubicBezTo>
                <a:cubicBezTo>
                  <a:pt x="745" y="8"/>
                  <a:pt x="734" y="16"/>
                  <a:pt x="750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6" name="Freeform 36"/>
          <p:cNvSpPr>
            <a:spLocks/>
          </p:cNvSpPr>
          <p:nvPr/>
        </p:nvSpPr>
        <p:spPr bwMode="auto">
          <a:xfrm>
            <a:off x="1995488" y="3956050"/>
            <a:ext cx="1905000" cy="1228725"/>
          </a:xfrm>
          <a:custGeom>
            <a:avLst/>
            <a:gdLst/>
            <a:ahLst/>
            <a:cxnLst>
              <a:cxn ang="0">
                <a:pos x="0" y="786"/>
              </a:cxn>
              <a:cxn ang="0">
                <a:pos x="283" y="814"/>
              </a:cxn>
              <a:cxn ang="0">
                <a:pos x="685" y="795"/>
              </a:cxn>
              <a:cxn ang="0">
                <a:pos x="823" y="750"/>
              </a:cxn>
              <a:cxn ang="0">
                <a:pos x="877" y="731"/>
              </a:cxn>
              <a:cxn ang="0">
                <a:pos x="905" y="722"/>
              </a:cxn>
              <a:cxn ang="0">
                <a:pos x="1042" y="649"/>
              </a:cxn>
              <a:cxn ang="0">
                <a:pos x="1188" y="548"/>
              </a:cxn>
              <a:cxn ang="0">
                <a:pos x="1243" y="512"/>
              </a:cxn>
              <a:cxn ang="0">
                <a:pos x="1344" y="439"/>
              </a:cxn>
              <a:cxn ang="0">
                <a:pos x="1463" y="320"/>
              </a:cxn>
              <a:cxn ang="0">
                <a:pos x="1517" y="192"/>
              </a:cxn>
              <a:cxn ang="0">
                <a:pos x="1536" y="119"/>
              </a:cxn>
              <a:cxn ang="0">
                <a:pos x="1563" y="0"/>
              </a:cxn>
            </a:cxnLst>
            <a:rect l="0" t="0" r="r" b="b"/>
            <a:pathLst>
              <a:path w="1563" h="827">
                <a:moveTo>
                  <a:pt x="0" y="786"/>
                </a:moveTo>
                <a:cubicBezTo>
                  <a:pt x="95" y="795"/>
                  <a:pt x="188" y="806"/>
                  <a:pt x="283" y="814"/>
                </a:cubicBezTo>
                <a:cubicBezTo>
                  <a:pt x="485" y="808"/>
                  <a:pt x="545" y="827"/>
                  <a:pt x="685" y="795"/>
                </a:cubicBezTo>
                <a:cubicBezTo>
                  <a:pt x="743" y="782"/>
                  <a:pt x="771" y="771"/>
                  <a:pt x="823" y="750"/>
                </a:cubicBezTo>
                <a:cubicBezTo>
                  <a:pt x="841" y="743"/>
                  <a:pt x="859" y="737"/>
                  <a:pt x="877" y="731"/>
                </a:cubicBezTo>
                <a:cubicBezTo>
                  <a:pt x="886" y="728"/>
                  <a:pt x="905" y="722"/>
                  <a:pt x="905" y="722"/>
                </a:cubicBezTo>
                <a:cubicBezTo>
                  <a:pt x="1003" y="656"/>
                  <a:pt x="956" y="677"/>
                  <a:pt x="1042" y="649"/>
                </a:cubicBezTo>
                <a:cubicBezTo>
                  <a:pt x="1099" y="630"/>
                  <a:pt x="1133" y="568"/>
                  <a:pt x="1188" y="548"/>
                </a:cubicBezTo>
                <a:cubicBezTo>
                  <a:pt x="1285" y="454"/>
                  <a:pt x="1158" y="569"/>
                  <a:pt x="1243" y="512"/>
                </a:cubicBezTo>
                <a:cubicBezTo>
                  <a:pt x="1280" y="487"/>
                  <a:pt x="1299" y="453"/>
                  <a:pt x="1344" y="439"/>
                </a:cubicBezTo>
                <a:cubicBezTo>
                  <a:pt x="1379" y="403"/>
                  <a:pt x="1421" y="347"/>
                  <a:pt x="1463" y="320"/>
                </a:cubicBezTo>
                <a:cubicBezTo>
                  <a:pt x="1483" y="280"/>
                  <a:pt x="1505" y="235"/>
                  <a:pt x="1517" y="192"/>
                </a:cubicBezTo>
                <a:cubicBezTo>
                  <a:pt x="1524" y="168"/>
                  <a:pt x="1525" y="142"/>
                  <a:pt x="1536" y="119"/>
                </a:cubicBezTo>
                <a:cubicBezTo>
                  <a:pt x="1557" y="75"/>
                  <a:pt x="1563" y="49"/>
                  <a:pt x="1563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AutoShape 38"/>
          <p:cNvSpPr>
            <a:spLocks noChangeArrowheads="1"/>
          </p:cNvSpPr>
          <p:nvPr/>
        </p:nvSpPr>
        <p:spPr bwMode="auto">
          <a:xfrm>
            <a:off x="6686550" y="3392488"/>
            <a:ext cx="1890713" cy="519112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6781800" y="3467100"/>
            <a:ext cx="159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Reschedule</a:t>
            </a: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4265613" y="2052638"/>
            <a:ext cx="2576512" cy="450850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4629150" y="2125663"/>
            <a:ext cx="221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Release work order</a:t>
            </a:r>
          </a:p>
        </p:txBody>
      </p:sp>
      <p:sp>
        <p:nvSpPr>
          <p:cNvPr id="5164" name="AutoShape 44"/>
          <p:cNvSpPr>
            <a:spLocks noChangeArrowheads="1"/>
          </p:cNvSpPr>
          <p:nvPr/>
        </p:nvSpPr>
        <p:spPr bwMode="auto">
          <a:xfrm>
            <a:off x="4724400" y="4800600"/>
            <a:ext cx="2005013" cy="519113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5105400" y="4875213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Assign tasks</a:t>
            </a:r>
          </a:p>
        </p:txBody>
      </p:sp>
      <p:sp>
        <p:nvSpPr>
          <p:cNvPr id="5166" name="AutoShape 46"/>
          <p:cNvSpPr>
            <a:spLocks noChangeArrowheads="1"/>
          </p:cNvSpPr>
          <p:nvPr/>
        </p:nvSpPr>
        <p:spPr bwMode="auto">
          <a:xfrm>
            <a:off x="5391150" y="3333750"/>
            <a:ext cx="615950" cy="6223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6007100" y="3629025"/>
            <a:ext cx="67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 flipV="1">
            <a:off x="5711825" y="2511425"/>
            <a:ext cx="0" cy="82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5711825" y="3956050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6842125" y="5532438"/>
            <a:ext cx="187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guard expression</a:t>
            </a:r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4265613" y="2728913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branch</a:t>
            </a:r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5818188" y="3067050"/>
            <a:ext cx="2185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[materials not ready]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6865938" y="2127250"/>
            <a:ext cx="187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FF00FF"/>
                </a:solidFill>
              </a:rPr>
              <a:t>guard expression</a:t>
            </a:r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5818188" y="4119563"/>
            <a:ext cx="1812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[materials ready]</a:t>
            </a:r>
          </a:p>
        </p:txBody>
      </p:sp>
      <p:sp>
        <p:nvSpPr>
          <p:cNvPr id="5175" name="Freeform 55"/>
          <p:cNvSpPr>
            <a:spLocks/>
          </p:cNvSpPr>
          <p:nvPr/>
        </p:nvSpPr>
        <p:spPr bwMode="auto">
          <a:xfrm flipH="1">
            <a:off x="5672138" y="3551238"/>
            <a:ext cx="39687" cy="46037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7" y="64"/>
              </a:cxn>
              <a:cxn ang="0">
                <a:pos x="526" y="155"/>
              </a:cxn>
            </a:cxnLst>
            <a:rect l="0" t="0" r="r" b="b"/>
            <a:pathLst>
              <a:path w="526" h="155">
                <a:moveTo>
                  <a:pt x="5" y="0"/>
                </a:moveTo>
                <a:cubicBezTo>
                  <a:pt x="2" y="19"/>
                  <a:pt x="0" y="38"/>
                  <a:pt x="87" y="64"/>
                </a:cubicBezTo>
                <a:cubicBezTo>
                  <a:pt x="174" y="90"/>
                  <a:pt x="350" y="122"/>
                  <a:pt x="526" y="155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6" name="Freeform 56"/>
          <p:cNvSpPr>
            <a:spLocks/>
          </p:cNvSpPr>
          <p:nvPr/>
        </p:nvSpPr>
        <p:spPr bwMode="auto">
          <a:xfrm>
            <a:off x="6505575" y="4433888"/>
            <a:ext cx="1139825" cy="1179512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09" y="28"/>
              </a:cxn>
              <a:cxn ang="0">
                <a:pos x="329" y="128"/>
              </a:cxn>
              <a:cxn ang="0">
                <a:pos x="420" y="201"/>
              </a:cxn>
              <a:cxn ang="0">
                <a:pos x="576" y="366"/>
              </a:cxn>
              <a:cxn ang="0">
                <a:pos x="612" y="430"/>
              </a:cxn>
              <a:cxn ang="0">
                <a:pos x="640" y="457"/>
              </a:cxn>
              <a:cxn ang="0">
                <a:pos x="676" y="512"/>
              </a:cxn>
              <a:cxn ang="0">
                <a:pos x="704" y="567"/>
              </a:cxn>
              <a:cxn ang="0">
                <a:pos x="740" y="649"/>
              </a:cxn>
              <a:cxn ang="0">
                <a:pos x="768" y="732"/>
              </a:cxn>
              <a:cxn ang="0">
                <a:pos x="777" y="768"/>
              </a:cxn>
            </a:cxnLst>
            <a:rect l="0" t="0" r="r" b="b"/>
            <a:pathLst>
              <a:path w="777" h="768">
                <a:moveTo>
                  <a:pt x="0" y="28"/>
                </a:moveTo>
                <a:cubicBezTo>
                  <a:pt x="39" y="0"/>
                  <a:pt x="66" y="13"/>
                  <a:pt x="109" y="28"/>
                </a:cubicBezTo>
                <a:cubicBezTo>
                  <a:pt x="187" y="55"/>
                  <a:pt x="253" y="98"/>
                  <a:pt x="329" y="128"/>
                </a:cubicBezTo>
                <a:cubicBezTo>
                  <a:pt x="358" y="158"/>
                  <a:pt x="389" y="175"/>
                  <a:pt x="420" y="201"/>
                </a:cubicBezTo>
                <a:cubicBezTo>
                  <a:pt x="480" y="251"/>
                  <a:pt x="532" y="301"/>
                  <a:pt x="576" y="366"/>
                </a:cubicBezTo>
                <a:cubicBezTo>
                  <a:pt x="590" y="386"/>
                  <a:pt x="598" y="410"/>
                  <a:pt x="612" y="430"/>
                </a:cubicBezTo>
                <a:cubicBezTo>
                  <a:pt x="620" y="441"/>
                  <a:pt x="632" y="447"/>
                  <a:pt x="640" y="457"/>
                </a:cubicBezTo>
                <a:cubicBezTo>
                  <a:pt x="653" y="474"/>
                  <a:pt x="676" y="512"/>
                  <a:pt x="676" y="512"/>
                </a:cubicBezTo>
                <a:cubicBezTo>
                  <a:pt x="708" y="611"/>
                  <a:pt x="657" y="464"/>
                  <a:pt x="704" y="567"/>
                </a:cubicBezTo>
                <a:cubicBezTo>
                  <a:pt x="750" y="670"/>
                  <a:pt x="697" y="585"/>
                  <a:pt x="740" y="649"/>
                </a:cubicBezTo>
                <a:cubicBezTo>
                  <a:pt x="749" y="677"/>
                  <a:pt x="760" y="704"/>
                  <a:pt x="768" y="732"/>
                </a:cubicBezTo>
                <a:cubicBezTo>
                  <a:pt x="771" y="744"/>
                  <a:pt x="777" y="768"/>
                  <a:pt x="777" y="768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7" name="Freeform 57"/>
          <p:cNvSpPr>
            <a:spLocks/>
          </p:cNvSpPr>
          <p:nvPr/>
        </p:nvSpPr>
        <p:spPr bwMode="auto">
          <a:xfrm>
            <a:off x="7056438" y="2503488"/>
            <a:ext cx="825500" cy="611187"/>
          </a:xfrm>
          <a:custGeom>
            <a:avLst/>
            <a:gdLst/>
            <a:ahLst/>
            <a:cxnLst>
              <a:cxn ang="0">
                <a:pos x="0" y="905"/>
              </a:cxn>
              <a:cxn ang="0">
                <a:pos x="128" y="768"/>
              </a:cxn>
              <a:cxn ang="0">
                <a:pos x="265" y="621"/>
              </a:cxn>
              <a:cxn ang="0">
                <a:pos x="292" y="603"/>
              </a:cxn>
              <a:cxn ang="0">
                <a:pos x="393" y="493"/>
              </a:cxn>
              <a:cxn ang="0">
                <a:pos x="429" y="438"/>
              </a:cxn>
              <a:cxn ang="0">
                <a:pos x="512" y="329"/>
              </a:cxn>
              <a:cxn ang="0">
                <a:pos x="557" y="256"/>
              </a:cxn>
              <a:cxn ang="0">
                <a:pos x="566" y="219"/>
              </a:cxn>
              <a:cxn ang="0">
                <a:pos x="585" y="201"/>
              </a:cxn>
              <a:cxn ang="0">
                <a:pos x="594" y="164"/>
              </a:cxn>
              <a:cxn ang="0">
                <a:pos x="612" y="137"/>
              </a:cxn>
              <a:cxn ang="0">
                <a:pos x="649" y="0"/>
              </a:cxn>
            </a:cxnLst>
            <a:rect l="0" t="0" r="r" b="b"/>
            <a:pathLst>
              <a:path w="649" h="905">
                <a:moveTo>
                  <a:pt x="0" y="905"/>
                </a:moveTo>
                <a:cubicBezTo>
                  <a:pt x="54" y="887"/>
                  <a:pt x="90" y="810"/>
                  <a:pt x="128" y="768"/>
                </a:cubicBezTo>
                <a:cubicBezTo>
                  <a:pt x="162" y="729"/>
                  <a:pt x="226" y="655"/>
                  <a:pt x="265" y="621"/>
                </a:cubicBezTo>
                <a:cubicBezTo>
                  <a:pt x="273" y="614"/>
                  <a:pt x="284" y="611"/>
                  <a:pt x="292" y="603"/>
                </a:cubicBezTo>
                <a:cubicBezTo>
                  <a:pt x="327" y="568"/>
                  <a:pt x="358" y="528"/>
                  <a:pt x="393" y="493"/>
                </a:cubicBezTo>
                <a:cubicBezTo>
                  <a:pt x="408" y="478"/>
                  <a:pt x="417" y="456"/>
                  <a:pt x="429" y="438"/>
                </a:cubicBezTo>
                <a:cubicBezTo>
                  <a:pt x="453" y="401"/>
                  <a:pt x="488" y="367"/>
                  <a:pt x="512" y="329"/>
                </a:cubicBezTo>
                <a:cubicBezTo>
                  <a:pt x="582" y="218"/>
                  <a:pt x="472" y="369"/>
                  <a:pt x="557" y="256"/>
                </a:cubicBezTo>
                <a:cubicBezTo>
                  <a:pt x="560" y="244"/>
                  <a:pt x="560" y="230"/>
                  <a:pt x="566" y="219"/>
                </a:cubicBezTo>
                <a:cubicBezTo>
                  <a:pt x="570" y="211"/>
                  <a:pt x="581" y="209"/>
                  <a:pt x="585" y="201"/>
                </a:cubicBezTo>
                <a:cubicBezTo>
                  <a:pt x="591" y="190"/>
                  <a:pt x="589" y="176"/>
                  <a:pt x="594" y="164"/>
                </a:cubicBezTo>
                <a:cubicBezTo>
                  <a:pt x="598" y="154"/>
                  <a:pt x="606" y="146"/>
                  <a:pt x="612" y="137"/>
                </a:cubicBezTo>
                <a:cubicBezTo>
                  <a:pt x="623" y="92"/>
                  <a:pt x="649" y="47"/>
                  <a:pt x="649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78" name="Freeform 58"/>
          <p:cNvSpPr>
            <a:spLocks/>
          </p:cNvSpPr>
          <p:nvPr/>
        </p:nvSpPr>
        <p:spPr bwMode="auto">
          <a:xfrm>
            <a:off x="4706938" y="3030538"/>
            <a:ext cx="992187" cy="519112"/>
          </a:xfrm>
          <a:custGeom>
            <a:avLst/>
            <a:gdLst/>
            <a:ahLst/>
            <a:cxnLst>
              <a:cxn ang="0">
                <a:pos x="676" y="338"/>
              </a:cxn>
              <a:cxn ang="0">
                <a:pos x="493" y="329"/>
              </a:cxn>
              <a:cxn ang="0">
                <a:pos x="384" y="292"/>
              </a:cxn>
              <a:cxn ang="0">
                <a:pos x="237" y="219"/>
              </a:cxn>
              <a:cxn ang="0">
                <a:pos x="173" y="183"/>
              </a:cxn>
              <a:cxn ang="0">
                <a:pos x="18" y="46"/>
              </a:cxn>
              <a:cxn ang="0">
                <a:pos x="0" y="0"/>
              </a:cxn>
            </a:cxnLst>
            <a:rect l="0" t="0" r="r" b="b"/>
            <a:pathLst>
              <a:path w="676" h="338">
                <a:moveTo>
                  <a:pt x="676" y="338"/>
                </a:moveTo>
                <a:cubicBezTo>
                  <a:pt x="615" y="335"/>
                  <a:pt x="554" y="336"/>
                  <a:pt x="493" y="329"/>
                </a:cubicBezTo>
                <a:cubicBezTo>
                  <a:pt x="464" y="325"/>
                  <a:pt x="415" y="299"/>
                  <a:pt x="384" y="292"/>
                </a:cubicBezTo>
                <a:cubicBezTo>
                  <a:pt x="338" y="262"/>
                  <a:pt x="289" y="236"/>
                  <a:pt x="237" y="219"/>
                </a:cubicBezTo>
                <a:cubicBezTo>
                  <a:pt x="217" y="205"/>
                  <a:pt x="193" y="197"/>
                  <a:pt x="173" y="183"/>
                </a:cubicBezTo>
                <a:cubicBezTo>
                  <a:pt x="117" y="145"/>
                  <a:pt x="73" y="87"/>
                  <a:pt x="18" y="46"/>
                </a:cubicBezTo>
                <a:cubicBezTo>
                  <a:pt x="7" y="12"/>
                  <a:pt x="13" y="27"/>
                  <a:pt x="0" y="0"/>
                </a:cubicBezTo>
              </a:path>
            </a:pathLst>
          </a:cu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sz="2400">
                <a:latin typeface="Arial Narrow" pitchFamily="34" charset="0"/>
              </a:rPr>
              <a:t>Menyatakan transisi konkuren</a:t>
            </a:r>
          </a:p>
          <a:p>
            <a:r>
              <a:rPr lang="en-US" sz="2400">
                <a:latin typeface="Arial Narrow" pitchFamily="34" charset="0"/>
              </a:rPr>
              <a:t>Menggunakan garis horizontal sinkronisasi</a:t>
            </a:r>
          </a:p>
          <a:p>
            <a:r>
              <a:rPr lang="en-US" sz="2400">
                <a:latin typeface="Arial Narrow" pitchFamily="34" charset="0"/>
              </a:rPr>
              <a:t>Fork menyatakan pembagian dari sebuah aliran kontrol ke 2 atau lebih aliran kontrol</a:t>
            </a:r>
          </a:p>
          <a:p>
            <a:r>
              <a:rPr lang="en-US" sz="2400">
                <a:latin typeface="Arial Narrow" pitchFamily="34" charset="0"/>
              </a:rPr>
              <a:t>Join merepresentasikan sinkronisasi dari d 2 atau lebih aliran kontrol konkuren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Fork dan Join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1371600"/>
            <a:ext cx="3276600" cy="4176713"/>
            <a:chOff x="3443" y="1730"/>
            <a:chExt cx="1947" cy="2113"/>
          </a:xfrm>
        </p:grpSpPr>
        <p:sp>
          <p:nvSpPr>
            <p:cNvPr id="6149" name="Freeform 5"/>
            <p:cNvSpPr>
              <a:spLocks/>
            </p:cNvSpPr>
            <p:nvPr/>
          </p:nvSpPr>
          <p:spPr bwMode="auto">
            <a:xfrm>
              <a:off x="3443" y="2626"/>
              <a:ext cx="747" cy="377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48" y="26"/>
                </a:cxn>
                <a:cxn ang="0">
                  <a:pos x="20" y="51"/>
                </a:cxn>
                <a:cxn ang="0">
                  <a:pos x="0" y="83"/>
                </a:cxn>
                <a:cxn ang="0">
                  <a:pos x="0" y="115"/>
                </a:cxn>
                <a:cxn ang="0">
                  <a:pos x="0" y="147"/>
                </a:cxn>
                <a:cxn ang="0">
                  <a:pos x="20" y="179"/>
                </a:cxn>
                <a:cxn ang="0">
                  <a:pos x="48" y="204"/>
                </a:cxn>
                <a:cxn ang="0">
                  <a:pos x="88" y="230"/>
                </a:cxn>
                <a:cxn ang="0">
                  <a:pos x="652" y="230"/>
                </a:cxn>
                <a:cxn ang="0">
                  <a:pos x="693" y="204"/>
                </a:cxn>
                <a:cxn ang="0">
                  <a:pos x="720" y="179"/>
                </a:cxn>
                <a:cxn ang="0">
                  <a:pos x="740" y="147"/>
                </a:cxn>
                <a:cxn ang="0">
                  <a:pos x="747" y="115"/>
                </a:cxn>
                <a:cxn ang="0">
                  <a:pos x="740" y="83"/>
                </a:cxn>
                <a:cxn ang="0">
                  <a:pos x="720" y="51"/>
                </a:cxn>
                <a:cxn ang="0">
                  <a:pos x="693" y="26"/>
                </a:cxn>
                <a:cxn ang="0">
                  <a:pos x="652" y="0"/>
                </a:cxn>
                <a:cxn ang="0">
                  <a:pos x="88" y="0"/>
                </a:cxn>
              </a:cxnLst>
              <a:rect l="0" t="0" r="r" b="b"/>
              <a:pathLst>
                <a:path w="747" h="230">
                  <a:moveTo>
                    <a:pt x="88" y="0"/>
                  </a:moveTo>
                  <a:lnTo>
                    <a:pt x="48" y="26"/>
                  </a:lnTo>
                  <a:lnTo>
                    <a:pt x="20" y="51"/>
                  </a:lnTo>
                  <a:lnTo>
                    <a:pt x="0" y="83"/>
                  </a:lnTo>
                  <a:lnTo>
                    <a:pt x="0" y="115"/>
                  </a:lnTo>
                  <a:lnTo>
                    <a:pt x="0" y="147"/>
                  </a:lnTo>
                  <a:lnTo>
                    <a:pt x="20" y="179"/>
                  </a:lnTo>
                  <a:lnTo>
                    <a:pt x="48" y="204"/>
                  </a:lnTo>
                  <a:lnTo>
                    <a:pt x="88" y="230"/>
                  </a:lnTo>
                  <a:lnTo>
                    <a:pt x="652" y="230"/>
                  </a:lnTo>
                  <a:lnTo>
                    <a:pt x="693" y="204"/>
                  </a:lnTo>
                  <a:lnTo>
                    <a:pt x="720" y="179"/>
                  </a:lnTo>
                  <a:lnTo>
                    <a:pt x="740" y="147"/>
                  </a:lnTo>
                  <a:lnTo>
                    <a:pt x="747" y="115"/>
                  </a:lnTo>
                  <a:lnTo>
                    <a:pt x="740" y="83"/>
                  </a:lnTo>
                  <a:lnTo>
                    <a:pt x="720" y="51"/>
                  </a:lnTo>
                  <a:lnTo>
                    <a:pt x="693" y="26"/>
                  </a:lnTo>
                  <a:lnTo>
                    <a:pt x="652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FCC"/>
            </a:solidFill>
            <a:ln w="0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3602" y="2777"/>
              <a:ext cx="52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Do site work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4996" y="2669"/>
              <a:ext cx="371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Do trade </a:t>
              </a:r>
              <a:endParaRPr lang="en-US" sz="1200">
                <a:latin typeface="Times New Roman" pitchFamily="18" charset="0"/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4972" y="2836"/>
              <a:ext cx="41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work</a:t>
              </a:r>
              <a:r>
                <a:rPr lang="en-US" sz="1000">
                  <a:solidFill>
                    <a:srgbClr val="000000"/>
                  </a:solidFill>
                </a:rPr>
                <a:t>()</a:t>
              </a:r>
              <a:endParaRPr lang="en-US" sz="1600">
                <a:latin typeface="Times New Roman" pitchFamily="18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22" y="2239"/>
              <a:ext cx="1535" cy="62"/>
              <a:chOff x="872" y="2550"/>
              <a:chExt cx="1535" cy="38"/>
            </a:xfrm>
          </p:grpSpPr>
          <p:sp>
            <p:nvSpPr>
              <p:cNvPr id="6154" name="Rectangle 10"/>
              <p:cNvSpPr>
                <a:spLocks noChangeArrowheads="1"/>
              </p:cNvSpPr>
              <p:nvPr/>
            </p:nvSpPr>
            <p:spPr bwMode="auto">
              <a:xfrm>
                <a:off x="872" y="2550"/>
                <a:ext cx="1535" cy="38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Rectangle 11"/>
              <p:cNvSpPr>
                <a:spLocks noChangeArrowheads="1"/>
              </p:cNvSpPr>
              <p:nvPr/>
            </p:nvSpPr>
            <p:spPr bwMode="auto">
              <a:xfrm>
                <a:off x="872" y="2550"/>
                <a:ext cx="1535" cy="38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421" y="1926"/>
              <a:ext cx="68" cy="313"/>
              <a:chOff x="1571" y="1293"/>
              <a:chExt cx="68" cy="191"/>
            </a:xfrm>
          </p:grpSpPr>
          <p:sp>
            <p:nvSpPr>
              <p:cNvPr id="6157" name="Freeform 13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Line 18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813" y="2323"/>
              <a:ext cx="68" cy="313"/>
              <a:chOff x="1571" y="1293"/>
              <a:chExt cx="68" cy="191"/>
            </a:xfrm>
          </p:grpSpPr>
          <p:sp>
            <p:nvSpPr>
              <p:cNvPr id="6164" name="Freeform 20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Freeform 22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Freeform 24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Line 25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5139" y="2306"/>
              <a:ext cx="86" cy="358"/>
              <a:chOff x="1571" y="1293"/>
              <a:chExt cx="68" cy="191"/>
            </a:xfrm>
          </p:grpSpPr>
          <p:sp>
            <p:nvSpPr>
              <p:cNvPr id="6171" name="Freeform 27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Line 28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30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32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3728" y="3341"/>
              <a:ext cx="1535" cy="62"/>
              <a:chOff x="872" y="2550"/>
              <a:chExt cx="1535" cy="38"/>
            </a:xfrm>
          </p:grpSpPr>
          <p:sp>
            <p:nvSpPr>
              <p:cNvPr id="6178" name="Rectangle 34"/>
              <p:cNvSpPr>
                <a:spLocks noChangeArrowheads="1"/>
              </p:cNvSpPr>
              <p:nvPr/>
            </p:nvSpPr>
            <p:spPr bwMode="auto">
              <a:xfrm>
                <a:off x="872" y="2550"/>
                <a:ext cx="1535" cy="38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Rectangle 35"/>
              <p:cNvSpPr>
                <a:spLocks noChangeArrowheads="1"/>
              </p:cNvSpPr>
              <p:nvPr/>
            </p:nvSpPr>
            <p:spPr bwMode="auto">
              <a:xfrm>
                <a:off x="872" y="2550"/>
                <a:ext cx="1535" cy="38"/>
              </a:xfrm>
              <a:prstGeom prst="rect">
                <a:avLst/>
              </a:prstGeom>
              <a:solidFill>
                <a:schemeClr val="tx2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3803" y="3006"/>
              <a:ext cx="68" cy="313"/>
              <a:chOff x="1571" y="1293"/>
              <a:chExt cx="68" cy="191"/>
            </a:xfrm>
          </p:grpSpPr>
          <p:sp>
            <p:nvSpPr>
              <p:cNvPr id="6181" name="Freeform 37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Line 38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Line 40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6" name="Line 42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43"/>
            <p:cNvGrpSpPr>
              <a:grpSpLocks/>
            </p:cNvGrpSpPr>
            <p:nvPr/>
          </p:nvGrpSpPr>
          <p:grpSpPr bwMode="auto">
            <a:xfrm>
              <a:off x="5139" y="3037"/>
              <a:ext cx="68" cy="314"/>
              <a:chOff x="1571" y="1293"/>
              <a:chExt cx="68" cy="191"/>
            </a:xfrm>
          </p:grpSpPr>
          <p:sp>
            <p:nvSpPr>
              <p:cNvPr id="6188" name="Freeform 44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1" name="Line 47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2" name="Freeform 48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94" name="Freeform 50"/>
            <p:cNvSpPr>
              <a:spLocks/>
            </p:cNvSpPr>
            <p:nvPr/>
          </p:nvSpPr>
          <p:spPr bwMode="auto">
            <a:xfrm flipH="1">
              <a:off x="5269" y="2192"/>
              <a:ext cx="27" cy="4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51"/>
            <p:cNvSpPr>
              <a:spLocks/>
            </p:cNvSpPr>
            <p:nvPr/>
          </p:nvSpPr>
          <p:spPr bwMode="auto">
            <a:xfrm flipH="1">
              <a:off x="5269" y="3377"/>
              <a:ext cx="27" cy="4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87" y="64"/>
                </a:cxn>
                <a:cxn ang="0">
                  <a:pos x="526" y="155"/>
                </a:cxn>
              </a:cxnLst>
              <a:rect l="0" t="0" r="r" b="b"/>
              <a:pathLst>
                <a:path w="526" h="155">
                  <a:moveTo>
                    <a:pt x="5" y="0"/>
                  </a:moveTo>
                  <a:cubicBezTo>
                    <a:pt x="2" y="19"/>
                    <a:pt x="0" y="38"/>
                    <a:pt x="87" y="64"/>
                  </a:cubicBezTo>
                  <a:cubicBezTo>
                    <a:pt x="174" y="90"/>
                    <a:pt x="350" y="122"/>
                    <a:pt x="526" y="155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4431" y="3398"/>
              <a:ext cx="86" cy="358"/>
              <a:chOff x="1571" y="1293"/>
              <a:chExt cx="68" cy="191"/>
            </a:xfrm>
          </p:grpSpPr>
          <p:sp>
            <p:nvSpPr>
              <p:cNvPr id="6197" name="Freeform 53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8" name="Line 54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Freeform 55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Line 56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auto">
              <a:xfrm>
                <a:off x="1605" y="1293"/>
                <a:ext cx="34" cy="1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"/>
                  </a:cxn>
                  <a:cxn ang="0">
                    <a:pos x="5" y="18"/>
                  </a:cxn>
                </a:cxnLst>
                <a:rect l="0" t="0" r="r" b="b"/>
                <a:pathLst>
                  <a:path w="5" h="30">
                    <a:moveTo>
                      <a:pt x="0" y="0"/>
                    </a:moveTo>
                    <a:lnTo>
                      <a:pt x="0" y="30"/>
                    </a:lnTo>
                    <a:lnTo>
                      <a:pt x="5" y="18"/>
                    </a:lnTo>
                  </a:path>
                </a:pathLst>
              </a:custGeom>
              <a:noFill/>
              <a:ln w="0">
                <a:solidFill>
                  <a:schemeClr val="tx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Line 58"/>
              <p:cNvSpPr>
                <a:spLocks noChangeShapeType="1"/>
              </p:cNvSpPr>
              <p:nvPr/>
            </p:nvSpPr>
            <p:spPr bwMode="auto">
              <a:xfrm flipH="1" flipV="1">
                <a:off x="1571" y="1408"/>
                <a:ext cx="34" cy="76"/>
              </a:xfrm>
              <a:prstGeom prst="line">
                <a:avLst/>
              </a:prstGeom>
              <a:noFill/>
              <a:ln w="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5181" y="1927"/>
              <a:ext cx="128" cy="284"/>
            </a:xfrm>
            <a:custGeom>
              <a:avLst/>
              <a:gdLst/>
              <a:ahLst/>
              <a:cxnLst>
                <a:cxn ang="0">
                  <a:pos x="128" y="284"/>
                </a:cxn>
                <a:cxn ang="0">
                  <a:pos x="119" y="110"/>
                </a:cxn>
                <a:cxn ang="0">
                  <a:pos x="0" y="0"/>
                </a:cxn>
              </a:cxnLst>
              <a:rect l="0" t="0" r="r" b="b"/>
              <a:pathLst>
                <a:path w="128" h="284">
                  <a:moveTo>
                    <a:pt x="128" y="284"/>
                  </a:moveTo>
                  <a:cubicBezTo>
                    <a:pt x="125" y="226"/>
                    <a:pt x="124" y="168"/>
                    <a:pt x="119" y="110"/>
                  </a:cubicBezTo>
                  <a:cubicBezTo>
                    <a:pt x="114" y="57"/>
                    <a:pt x="40" y="21"/>
                    <a:pt x="0" y="0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0"/>
            <p:cNvSpPr>
              <a:spLocks/>
            </p:cNvSpPr>
            <p:nvPr/>
          </p:nvSpPr>
          <p:spPr bwMode="auto">
            <a:xfrm>
              <a:off x="5273" y="3427"/>
              <a:ext cx="89" cy="2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274"/>
                </a:cxn>
              </a:cxnLst>
              <a:rect l="0" t="0" r="r" b="b"/>
              <a:pathLst>
                <a:path w="89" h="274">
                  <a:moveTo>
                    <a:pt x="36" y="0"/>
                  </a:moveTo>
                  <a:cubicBezTo>
                    <a:pt x="89" y="51"/>
                    <a:pt x="73" y="238"/>
                    <a:pt x="0" y="274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4972" y="1730"/>
              <a:ext cx="338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fork</a:t>
              </a:r>
            </a:p>
          </p:txBody>
        </p:sp>
        <p:sp>
          <p:nvSpPr>
            <p:cNvPr id="6206" name="Rectangle 62"/>
            <p:cNvSpPr>
              <a:spLocks noChangeArrowheads="1"/>
            </p:cNvSpPr>
            <p:nvPr/>
          </p:nvSpPr>
          <p:spPr bwMode="auto">
            <a:xfrm>
              <a:off x="4995" y="3673"/>
              <a:ext cx="32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 i="1">
                  <a:solidFill>
                    <a:srgbClr val="FF00FF"/>
                  </a:solidFill>
                </a:rPr>
                <a:t>join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pitchFamily="34" charset="0"/>
              </a:rPr>
              <a:t>Suatu jenis dari package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Narrow" pitchFamily="34" charset="0"/>
              </a:rPr>
              <a:t>Digunakan untuk memodelkan workflow dari sekumpulan proses bisnis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Narrow" pitchFamily="34" charset="0"/>
              </a:rPr>
              <a:t>Membagi aktivitas-aktivitas pada diagram aktivitas ke dalam beberapa kelompok. Setiap kelompok merepresentasikan organisasi yang bertanggung jawab untuk aktivitas tersebut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Narrow" pitchFamily="34" charset="0"/>
              </a:rPr>
              <a:t>Setiap swimlane memiliki nama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 Narrow" pitchFamily="34" charset="0"/>
              </a:rPr>
              <a:t>Setiap aksi/aktivitas hanya berada di 1 swimlane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Narrow" pitchFamily="34" charset="0"/>
              </a:rPr>
              <a:t>Diagram Aktivitas : Swimlanes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</TotalTime>
  <Words>960</Words>
  <Application>Microsoft Office PowerPoint</Application>
  <PresentationFormat>On-screen Show (4:3)</PresentationFormat>
  <Paragraphs>212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Concourse</vt:lpstr>
      <vt:lpstr>Bitmap Image</vt:lpstr>
      <vt:lpstr>Activity Diagram &amp; State Diagram</vt:lpstr>
      <vt:lpstr>Diagram Aktivitas</vt:lpstr>
      <vt:lpstr>Activity Diagram: Peran di UML</vt:lpstr>
      <vt:lpstr>Activity Diagram</vt:lpstr>
      <vt:lpstr>Diagram Aktivitas</vt:lpstr>
      <vt:lpstr>Diagram Aktivitas : Aktivitas dan Aksi</vt:lpstr>
      <vt:lpstr>Diagram Aktivitas : Transisi dan Pencabangan</vt:lpstr>
      <vt:lpstr>Diagram Aktivitas : Fork dan Join</vt:lpstr>
      <vt:lpstr>Diagram Aktivitas : Swimlanes</vt:lpstr>
      <vt:lpstr>Diagram Aktivitas : Swimlanes</vt:lpstr>
      <vt:lpstr>Diagram Aktivitas : Object Flow</vt:lpstr>
      <vt:lpstr>Diagram Aktivitas :  Object Flow</vt:lpstr>
      <vt:lpstr>Diagram Aktivitas : Modeling Work Flow</vt:lpstr>
      <vt:lpstr>Diagram Aktivitas : Modeling Operation</vt:lpstr>
      <vt:lpstr>When to Use Activity Diagrams</vt:lpstr>
      <vt:lpstr>Diagram State (State Machine)</vt:lpstr>
      <vt:lpstr>Diagram State : Peran di UML</vt:lpstr>
      <vt:lpstr>Diagram State</vt:lpstr>
      <vt:lpstr>Diagram State : How to Draw</vt:lpstr>
      <vt:lpstr>Diagram State </vt:lpstr>
      <vt:lpstr>Event</vt:lpstr>
      <vt:lpstr>Event</vt:lpstr>
      <vt:lpstr>4 Jenis Event</vt:lpstr>
      <vt:lpstr>Sinyal</vt:lpstr>
      <vt:lpstr>Call Events</vt:lpstr>
      <vt:lpstr>Time and Change Event</vt:lpstr>
      <vt:lpstr>State Machine</vt:lpstr>
      <vt:lpstr>State Machine</vt:lpstr>
      <vt:lpstr>State Transitions</vt:lpstr>
      <vt:lpstr>When to Use State Diagrams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Diagram &amp; State Diagram</dc:title>
  <dc:creator>ASUS</dc:creator>
  <cp:lastModifiedBy>Citra</cp:lastModifiedBy>
  <cp:revision>12</cp:revision>
  <dcterms:created xsi:type="dcterms:W3CDTF">2006-08-16T00:00:00Z</dcterms:created>
  <dcterms:modified xsi:type="dcterms:W3CDTF">2012-04-04T06:47:14Z</dcterms:modified>
</cp:coreProperties>
</file>