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4" r:id="rId2"/>
    <p:sldId id="265" r:id="rId3"/>
    <p:sldId id="266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C136"/>
    <a:srgbClr val="B09E5C"/>
    <a:srgbClr val="F8DF9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8" autoAdjust="0"/>
    <p:restoredTop sz="94660"/>
  </p:normalViewPr>
  <p:slideViewPr>
    <p:cSldViewPr>
      <p:cViewPr varScale="1">
        <p:scale>
          <a:sx n="78" d="100"/>
          <a:sy n="78" d="100"/>
        </p:scale>
        <p:origin x="-9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E0A815B-C921-486D-A05A-5CA7A7742184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D8D3F55-5893-4EFC-80ED-4BF2C6654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0B93B-477C-4D86-853A-44B13CDF685C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3D33F-F33E-430F-A7EC-332863A4E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DDB95-3CF1-4AC4-8AB6-5BEA73AE2605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6D65-3921-4E14-B79F-3B19F469B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A46BC-AF9C-41B2-9A9C-4A30D101412C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25540-FCDC-489A-B307-756520C11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E2ED1-4E4D-418F-9135-559E52B96B35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7BFD646-137B-4319-AB71-F8A9B6361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045D2D0-1F7A-46C5-B34A-B6884125298A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259EAC-8509-4438-BFDA-83F6932CF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C017C8E-A3D9-4217-ABA5-9B88028BAB8E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39D6685-6BAF-466D-9820-AA44B03AF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58124-3730-4B4C-A857-01CAA111B3A0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0968A-CDED-470F-BD8A-1E4748850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94E41-2BD1-40A8-9AC6-30F1F2A7169F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5CDF44B-61D2-4FB7-A704-A4CF0DFBA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D94C7-7287-436C-863B-89ABADDEAE7A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D6E43-AC5F-418E-B8AF-87FFA10DE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AFC230-D0AE-4324-AD32-65A91AD01A7A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D3118C7-8630-404D-B44E-B6861F999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2E7E9F1-6634-4A76-ADDF-A6D4B455A2F8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A7C93D1-C0FF-4EF2-B2BE-677DBCB29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7" r:id="rId2"/>
    <p:sldLayoutId id="2147483852" r:id="rId3"/>
    <p:sldLayoutId id="2147483853" r:id="rId4"/>
    <p:sldLayoutId id="2147483854" r:id="rId5"/>
    <p:sldLayoutId id="2147483848" r:id="rId6"/>
    <p:sldLayoutId id="2147483855" r:id="rId7"/>
    <p:sldLayoutId id="2147483849" r:id="rId8"/>
    <p:sldLayoutId id="2147483856" r:id="rId9"/>
    <p:sldLayoutId id="2147483850" r:id="rId10"/>
    <p:sldLayoutId id="21474838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6BB1C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6585CF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ALAT BANTU KOMUNIKASI ARSITEKTUR</a:t>
            </a:r>
          </a:p>
        </p:txBody>
      </p:sp>
      <p:sp>
        <p:nvSpPr>
          <p:cNvPr id="10" name="Oval 9"/>
          <p:cNvSpPr/>
          <p:nvPr/>
        </p:nvSpPr>
        <p:spPr>
          <a:xfrm>
            <a:off x="7696200" y="76200"/>
            <a:ext cx="1371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/>
              <a:t>8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228600" y="228600"/>
            <a:ext cx="8763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16000" dirty="0">
                <a:solidFill>
                  <a:srgbClr val="FFC000"/>
                </a:solidFill>
                <a:latin typeface="+mj-lt"/>
              </a:rPr>
              <a:t>1. FOTO</a:t>
            </a: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8000" dirty="0" err="1">
                <a:solidFill>
                  <a:srgbClr val="F2C136"/>
                </a:solidFill>
                <a:latin typeface="+mj-lt"/>
              </a:rPr>
              <a:t>Kelebihan</a:t>
            </a:r>
            <a:r>
              <a:rPr lang="en-US" sz="8000" dirty="0">
                <a:solidFill>
                  <a:srgbClr val="F2C136"/>
                </a:solidFill>
                <a:latin typeface="+mj-lt"/>
              </a:rPr>
              <a:t> :</a:t>
            </a: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8000" dirty="0">
                <a:latin typeface="+mj-lt"/>
              </a:rPr>
              <a:t>INFORMATIF 		: </a:t>
            </a:r>
            <a:r>
              <a:rPr lang="en-US" sz="8000" dirty="0" err="1">
                <a:latin typeface="+mj-lt"/>
              </a:rPr>
              <a:t>Dapat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menyampaikan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pesan</a:t>
            </a:r>
            <a:r>
              <a:rPr lang="en-US" sz="8000" dirty="0">
                <a:latin typeface="+mj-lt"/>
              </a:rPr>
              <a:t> &amp; </a:t>
            </a:r>
            <a:r>
              <a:rPr lang="en-US" sz="8000" dirty="0" err="1">
                <a:latin typeface="+mj-lt"/>
              </a:rPr>
              <a:t>kesan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melalui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gambar</a:t>
            </a:r>
            <a:r>
              <a:rPr lang="en-US" sz="8000" dirty="0">
                <a:latin typeface="+mj-lt"/>
              </a:rPr>
              <a:t>.	</a:t>
            </a: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8000" dirty="0">
                <a:latin typeface="+mj-lt"/>
              </a:rPr>
              <a:t>DOKUMENTATIF	: </a:t>
            </a:r>
            <a:r>
              <a:rPr lang="en-US" sz="8000" dirty="0" err="1">
                <a:latin typeface="+mj-lt"/>
              </a:rPr>
              <a:t>Dapat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menjadi</a:t>
            </a:r>
            <a:r>
              <a:rPr lang="en-US" sz="8000" dirty="0">
                <a:latin typeface="+mj-lt"/>
              </a:rPr>
              <a:t> data </a:t>
            </a:r>
            <a:r>
              <a:rPr lang="en-US" sz="8000" dirty="0" err="1">
                <a:latin typeface="+mj-lt"/>
              </a:rPr>
              <a:t>gambar</a:t>
            </a:r>
            <a:r>
              <a:rPr lang="en-US" sz="8000" dirty="0">
                <a:latin typeface="+mj-lt"/>
              </a:rPr>
              <a:t> yang </a:t>
            </a:r>
            <a:r>
              <a:rPr lang="en-US" sz="8000" dirty="0" err="1">
                <a:latin typeface="+mj-lt"/>
              </a:rPr>
              <a:t>dapat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disimpan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dalam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waktu</a:t>
            </a:r>
            <a:r>
              <a:rPr lang="en-US" sz="8000" dirty="0">
                <a:latin typeface="+mj-lt"/>
              </a:rPr>
              <a:t>       	  </a:t>
            </a:r>
            <a:r>
              <a:rPr lang="en-US" sz="8000" dirty="0" err="1">
                <a:latin typeface="+mj-lt"/>
              </a:rPr>
              <a:t>cukup</a:t>
            </a:r>
            <a:r>
              <a:rPr lang="en-US" sz="8000" dirty="0">
                <a:latin typeface="+mj-lt"/>
              </a:rPr>
              <a:t> lama</a:t>
            </a: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8000" dirty="0">
                <a:latin typeface="+mj-lt"/>
              </a:rPr>
              <a:t>PRESENTATIF		: </a:t>
            </a:r>
            <a:r>
              <a:rPr lang="en-US" sz="8000" dirty="0" err="1">
                <a:latin typeface="+mj-lt"/>
              </a:rPr>
              <a:t>Salah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satu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alat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presentasi</a:t>
            </a:r>
            <a:r>
              <a:rPr lang="en-US" sz="8000" dirty="0">
                <a:latin typeface="+mj-lt"/>
              </a:rPr>
              <a:t> yang </a:t>
            </a:r>
            <a:r>
              <a:rPr lang="en-US" sz="8000" dirty="0" err="1">
                <a:latin typeface="+mj-lt"/>
              </a:rPr>
              <a:t>dapat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disajikan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pada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laporan</a:t>
            </a:r>
            <a:r>
              <a:rPr lang="en-US" sz="8000" dirty="0">
                <a:latin typeface="+mj-lt"/>
              </a:rPr>
              <a:t> 	  </a:t>
            </a:r>
            <a:r>
              <a:rPr lang="en-US" sz="8000" dirty="0" err="1">
                <a:latin typeface="+mj-lt"/>
              </a:rPr>
              <a:t>dan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panil</a:t>
            </a:r>
            <a:r>
              <a:rPr lang="en-US" sz="8000" dirty="0">
                <a:latin typeface="+mj-lt"/>
              </a:rPr>
              <a:t>.</a:t>
            </a: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8000" dirty="0" err="1">
                <a:solidFill>
                  <a:srgbClr val="F2C136"/>
                </a:solidFill>
                <a:latin typeface="+mj-lt"/>
              </a:rPr>
              <a:t>Kekurangan</a:t>
            </a:r>
            <a:r>
              <a:rPr lang="en-US" sz="8000" dirty="0">
                <a:solidFill>
                  <a:srgbClr val="F2C136"/>
                </a:solidFill>
                <a:latin typeface="+mj-lt"/>
              </a:rPr>
              <a:t> :</a:t>
            </a: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80000"/>
              <a:defRPr/>
            </a:pPr>
            <a:r>
              <a:rPr lang="en-US" sz="8000" dirty="0" err="1">
                <a:latin typeface="+mj-lt"/>
              </a:rPr>
              <a:t>Karena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merupakan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gambar</a:t>
            </a:r>
            <a:r>
              <a:rPr lang="en-US" sz="8000" dirty="0">
                <a:latin typeface="+mj-lt"/>
              </a:rPr>
              <a:t> 2 </a:t>
            </a:r>
            <a:r>
              <a:rPr lang="en-US" sz="8000" dirty="0" err="1">
                <a:latin typeface="+mj-lt"/>
              </a:rPr>
              <a:t>dimensi</a:t>
            </a:r>
            <a:endParaRPr lang="en-US" sz="8000" dirty="0">
              <a:latin typeface="+mj-lt"/>
            </a:endParaRP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80000"/>
              <a:buFontTx/>
              <a:buAutoNum type="arabicPeriod"/>
              <a:defRPr/>
            </a:pPr>
            <a:r>
              <a:rPr lang="en-US" sz="8000" dirty="0" err="1">
                <a:latin typeface="+mj-lt"/>
              </a:rPr>
              <a:t>Keterbatasan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informasi</a:t>
            </a:r>
            <a:endParaRPr lang="en-US" sz="8000" dirty="0">
              <a:latin typeface="+mj-lt"/>
            </a:endParaRP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80000"/>
              <a:buFont typeface="+mj-lt"/>
              <a:buAutoNum type="arabicPeriod"/>
              <a:defRPr/>
            </a:pPr>
            <a:r>
              <a:rPr lang="en-US" sz="8000" dirty="0" err="1">
                <a:latin typeface="+mj-lt"/>
              </a:rPr>
              <a:t>Terbatasnya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ruang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lingkup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pengamatan</a:t>
            </a:r>
            <a:endParaRPr lang="en-US" sz="8000" dirty="0">
              <a:latin typeface="+mj-lt"/>
            </a:endParaRP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80000"/>
              <a:buFont typeface="+mj-lt"/>
              <a:buAutoNum type="arabicPeriod"/>
              <a:defRPr/>
            </a:pPr>
            <a:r>
              <a:rPr lang="en-US" sz="8000" dirty="0" err="1">
                <a:latin typeface="+mj-lt"/>
              </a:rPr>
              <a:t>Keterbatasan</a:t>
            </a:r>
            <a:r>
              <a:rPr lang="en-US" sz="8000" dirty="0">
                <a:latin typeface="+mj-lt"/>
              </a:rPr>
              <a:t> media </a:t>
            </a:r>
            <a:r>
              <a:rPr lang="en-US" sz="8000" dirty="0" err="1">
                <a:latin typeface="+mj-lt"/>
              </a:rPr>
              <a:t>penyajian</a:t>
            </a:r>
            <a:endParaRPr lang="en-US" sz="8000" dirty="0">
              <a:latin typeface="+mj-lt"/>
            </a:endParaRP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80000"/>
              <a:buFont typeface="+mj-lt"/>
              <a:buAutoNum type="arabicPeriod"/>
              <a:defRPr/>
            </a:pPr>
            <a:endParaRPr lang="en-US" sz="8000" dirty="0">
              <a:latin typeface="+mj-lt"/>
            </a:endParaRP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8000" dirty="0" err="1">
                <a:solidFill>
                  <a:srgbClr val="FFC000"/>
                </a:solidFill>
                <a:latin typeface="+mj-lt"/>
              </a:rPr>
              <a:t>Pengambilan</a:t>
            </a:r>
            <a:r>
              <a:rPr lang="en-US" sz="8000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8000" dirty="0" err="1">
                <a:solidFill>
                  <a:srgbClr val="FFC000"/>
                </a:solidFill>
                <a:latin typeface="+mj-lt"/>
              </a:rPr>
              <a:t>foto</a:t>
            </a:r>
            <a:r>
              <a:rPr lang="en-US" sz="8000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8000" dirty="0" err="1">
                <a:solidFill>
                  <a:srgbClr val="FFC000"/>
                </a:solidFill>
                <a:latin typeface="+mj-lt"/>
              </a:rPr>
              <a:t>harus</a:t>
            </a:r>
            <a:r>
              <a:rPr lang="en-US" sz="8000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8000" dirty="0" err="1">
                <a:solidFill>
                  <a:srgbClr val="FFC000"/>
                </a:solidFill>
                <a:latin typeface="+mj-lt"/>
              </a:rPr>
              <a:t>sesuai</a:t>
            </a:r>
            <a:r>
              <a:rPr lang="en-US" sz="8000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8000" dirty="0" err="1">
                <a:solidFill>
                  <a:srgbClr val="FFC000"/>
                </a:solidFill>
                <a:latin typeface="+mj-lt"/>
              </a:rPr>
              <a:t>dengan</a:t>
            </a:r>
            <a:r>
              <a:rPr lang="en-US" sz="8000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8000" dirty="0" err="1">
                <a:solidFill>
                  <a:srgbClr val="FFC000"/>
                </a:solidFill>
                <a:latin typeface="+mj-lt"/>
              </a:rPr>
              <a:t>tujuan</a:t>
            </a:r>
            <a:r>
              <a:rPr lang="en-US" sz="8000" dirty="0">
                <a:solidFill>
                  <a:srgbClr val="FFC000"/>
                </a:solidFill>
                <a:latin typeface="+mj-lt"/>
              </a:rPr>
              <a:t> &amp; </a:t>
            </a:r>
            <a:r>
              <a:rPr lang="en-US" sz="8000" dirty="0" err="1">
                <a:solidFill>
                  <a:srgbClr val="FFC000"/>
                </a:solidFill>
                <a:latin typeface="+mj-lt"/>
              </a:rPr>
              <a:t>menyampaikan</a:t>
            </a:r>
            <a:r>
              <a:rPr lang="en-US" sz="8000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8000" dirty="0" err="1">
                <a:solidFill>
                  <a:srgbClr val="FFC000"/>
                </a:solidFill>
                <a:latin typeface="+mj-lt"/>
              </a:rPr>
              <a:t>pesan</a:t>
            </a:r>
            <a:r>
              <a:rPr lang="en-US" sz="8000" dirty="0">
                <a:solidFill>
                  <a:srgbClr val="FFC000"/>
                </a:solidFill>
                <a:latin typeface="+mj-lt"/>
              </a:rPr>
              <a:t> &amp; </a:t>
            </a:r>
            <a:r>
              <a:rPr lang="en-US" sz="8000" dirty="0" err="1">
                <a:solidFill>
                  <a:srgbClr val="FFC000"/>
                </a:solidFill>
                <a:latin typeface="+mj-lt"/>
              </a:rPr>
              <a:t>kesan</a:t>
            </a:r>
            <a:r>
              <a:rPr lang="en-US" sz="8000" dirty="0">
                <a:solidFill>
                  <a:srgbClr val="FFC000"/>
                </a:solidFill>
                <a:latin typeface="+mj-lt"/>
              </a:rPr>
              <a:t> yang</a:t>
            </a: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8000" dirty="0" err="1">
                <a:solidFill>
                  <a:srgbClr val="FFC000"/>
                </a:solidFill>
                <a:latin typeface="+mj-lt"/>
              </a:rPr>
              <a:t>sesuai</a:t>
            </a:r>
            <a:r>
              <a:rPr lang="en-US" sz="8000" dirty="0">
                <a:solidFill>
                  <a:srgbClr val="FFC000"/>
                </a:solidFill>
                <a:latin typeface="+mj-lt"/>
              </a:rPr>
              <a:t>.</a:t>
            </a: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8000" dirty="0" err="1">
                <a:solidFill>
                  <a:srgbClr val="FFC000"/>
                </a:solidFill>
                <a:latin typeface="+mj-lt"/>
              </a:rPr>
              <a:t>Teknik</a:t>
            </a:r>
            <a:r>
              <a:rPr lang="en-US" sz="8000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8000" dirty="0" err="1">
                <a:solidFill>
                  <a:srgbClr val="FFC000"/>
                </a:solidFill>
                <a:latin typeface="+mj-lt"/>
              </a:rPr>
              <a:t>Montase</a:t>
            </a:r>
            <a:r>
              <a:rPr lang="en-US" sz="8000" dirty="0">
                <a:solidFill>
                  <a:srgbClr val="FFC000"/>
                </a:solidFill>
                <a:latin typeface="+mj-lt"/>
              </a:rPr>
              <a:t> : </a:t>
            </a:r>
            <a:r>
              <a:rPr lang="en-US" sz="8000" dirty="0" err="1">
                <a:solidFill>
                  <a:srgbClr val="FFC000"/>
                </a:solidFill>
                <a:latin typeface="+mj-lt"/>
              </a:rPr>
              <a:t>menggabungkan</a:t>
            </a:r>
            <a:r>
              <a:rPr lang="en-US" sz="8000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8000" dirty="0" err="1">
                <a:solidFill>
                  <a:srgbClr val="FFC000"/>
                </a:solidFill>
                <a:latin typeface="+mj-lt"/>
              </a:rPr>
              <a:t>foto</a:t>
            </a:r>
            <a:r>
              <a:rPr lang="en-US" sz="8000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8000" dirty="0" err="1">
                <a:solidFill>
                  <a:srgbClr val="FFC000"/>
                </a:solidFill>
                <a:latin typeface="+mj-lt"/>
              </a:rPr>
              <a:t>dengan</a:t>
            </a:r>
            <a:r>
              <a:rPr lang="en-US" sz="8000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8000" dirty="0" err="1">
                <a:solidFill>
                  <a:srgbClr val="FFC000"/>
                </a:solidFill>
                <a:latin typeface="+mj-lt"/>
              </a:rPr>
              <a:t>gambar</a:t>
            </a:r>
            <a:r>
              <a:rPr lang="en-US" sz="8000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8000" dirty="0" err="1">
                <a:solidFill>
                  <a:srgbClr val="FFC000"/>
                </a:solidFill>
                <a:latin typeface="+mj-lt"/>
              </a:rPr>
              <a:t>sendiri</a:t>
            </a:r>
            <a:r>
              <a:rPr lang="en-US" sz="8000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8000" dirty="0" err="1">
                <a:solidFill>
                  <a:srgbClr val="FFC000"/>
                </a:solidFill>
                <a:latin typeface="+mj-lt"/>
              </a:rPr>
              <a:t>untuk</a:t>
            </a:r>
            <a:r>
              <a:rPr lang="en-US" sz="8000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8000" dirty="0" err="1">
                <a:solidFill>
                  <a:srgbClr val="FFC000"/>
                </a:solidFill>
                <a:latin typeface="+mj-lt"/>
              </a:rPr>
              <a:t>melukiskan</a:t>
            </a:r>
            <a:endParaRPr lang="en-US" sz="8000" dirty="0">
              <a:solidFill>
                <a:srgbClr val="FFC000"/>
              </a:solidFill>
              <a:latin typeface="+mj-lt"/>
            </a:endParaRP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8000" dirty="0" err="1">
                <a:solidFill>
                  <a:srgbClr val="FFC000"/>
                </a:solidFill>
                <a:latin typeface="+mj-lt"/>
              </a:rPr>
              <a:t>suasana</a:t>
            </a:r>
            <a:r>
              <a:rPr lang="en-US" sz="8000" dirty="0">
                <a:solidFill>
                  <a:srgbClr val="FFC000"/>
                </a:solidFill>
                <a:latin typeface="+mj-lt"/>
              </a:rPr>
              <a:t> </a:t>
            </a: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6000" dirty="0">
              <a:solidFill>
                <a:srgbClr val="FFC000"/>
              </a:solidFill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2300" dirty="0">
              <a:solidFill>
                <a:srgbClr val="FFC000"/>
              </a:solidFill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2300" dirty="0">
              <a:solidFill>
                <a:srgbClr val="FFC000"/>
              </a:solidFill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1200" dirty="0"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1200" dirty="0"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1200" dirty="0"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1200" dirty="0"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2800" dirty="0"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4100" dirty="0">
              <a:solidFill>
                <a:srgbClr val="FFC000"/>
              </a:solidFill>
              <a:latin typeface="+mj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2400" dirty="0">
                <a:latin typeface="+mn-lt"/>
              </a:rPr>
              <a:t>  </a:t>
            </a:r>
          </a:p>
          <a:p>
            <a:pPr lvl="2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en-US" sz="2400" dirty="0">
              <a:solidFill>
                <a:srgbClr val="FFFFFF"/>
              </a:solidFill>
              <a:latin typeface="+mn-lt"/>
            </a:endParaRP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en-US" sz="2000" dirty="0">
              <a:solidFill>
                <a:srgbClr val="FFFFFF"/>
              </a:solidFill>
              <a:latin typeface="+mn-lt"/>
            </a:endParaRP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en-US" sz="2000" dirty="0">
              <a:solidFill>
                <a:srgbClr val="FFFFFF"/>
              </a:solidFill>
              <a:latin typeface="+mn-lt"/>
            </a:endParaRP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en-US" sz="2000" dirty="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ALAT BANTU KOMUNIKASI ARSITEKTUR</a:t>
            </a:r>
          </a:p>
        </p:txBody>
      </p:sp>
      <p:sp>
        <p:nvSpPr>
          <p:cNvPr id="10" name="Oval 9"/>
          <p:cNvSpPr/>
          <p:nvPr/>
        </p:nvSpPr>
        <p:spPr>
          <a:xfrm>
            <a:off x="7696200" y="76200"/>
            <a:ext cx="1371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/>
              <a:t>9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381000" y="381000"/>
            <a:ext cx="8763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16000" dirty="0">
                <a:solidFill>
                  <a:srgbClr val="FFC000"/>
                </a:solidFill>
                <a:latin typeface="+mj-lt"/>
              </a:rPr>
              <a:t>2. SLIDE</a:t>
            </a: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8000" dirty="0" err="1">
                <a:solidFill>
                  <a:srgbClr val="F2C136"/>
                </a:solidFill>
                <a:latin typeface="+mj-lt"/>
              </a:rPr>
              <a:t>Kelebihan</a:t>
            </a:r>
            <a:r>
              <a:rPr lang="en-US" sz="8000" dirty="0">
                <a:solidFill>
                  <a:srgbClr val="F2C136"/>
                </a:solidFill>
                <a:latin typeface="+mj-lt"/>
              </a:rPr>
              <a:t> :</a:t>
            </a: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8000" dirty="0">
                <a:latin typeface="+mj-lt"/>
              </a:rPr>
              <a:t>INFORMATIF 		: </a:t>
            </a:r>
            <a:r>
              <a:rPr lang="en-US" sz="8000" dirty="0" err="1">
                <a:latin typeface="+mj-lt"/>
              </a:rPr>
              <a:t>Dapat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menyampaikan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pesan</a:t>
            </a:r>
            <a:r>
              <a:rPr lang="en-US" sz="8000" dirty="0">
                <a:latin typeface="+mj-lt"/>
              </a:rPr>
              <a:t> &amp; </a:t>
            </a:r>
            <a:r>
              <a:rPr lang="en-US" sz="8000" dirty="0" err="1">
                <a:latin typeface="+mj-lt"/>
              </a:rPr>
              <a:t>kesan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melalui</a:t>
            </a:r>
            <a:r>
              <a:rPr lang="en-US" sz="8000" dirty="0">
                <a:latin typeface="+mj-lt"/>
              </a:rPr>
              <a:t> .	</a:t>
            </a: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8000" dirty="0">
                <a:latin typeface="+mj-lt"/>
              </a:rPr>
              <a:t>DOKUMENTATIF	: </a:t>
            </a:r>
            <a:r>
              <a:rPr lang="en-US" sz="8000" dirty="0" err="1">
                <a:latin typeface="+mj-lt"/>
              </a:rPr>
              <a:t>Dapat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menjadi</a:t>
            </a:r>
            <a:r>
              <a:rPr lang="en-US" sz="8000" dirty="0">
                <a:latin typeface="+mj-lt"/>
              </a:rPr>
              <a:t> data </a:t>
            </a:r>
            <a:r>
              <a:rPr lang="en-US" sz="8000" dirty="0" err="1">
                <a:latin typeface="+mj-lt"/>
              </a:rPr>
              <a:t>gambar</a:t>
            </a:r>
            <a:r>
              <a:rPr lang="en-US" sz="8000" dirty="0">
                <a:latin typeface="+mj-lt"/>
              </a:rPr>
              <a:t> yang </a:t>
            </a:r>
            <a:r>
              <a:rPr lang="en-US" sz="8000" dirty="0" err="1">
                <a:latin typeface="+mj-lt"/>
              </a:rPr>
              <a:t>dapat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disimpan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dalam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waktu</a:t>
            </a:r>
            <a:r>
              <a:rPr lang="en-US" sz="8000" dirty="0">
                <a:latin typeface="+mj-lt"/>
              </a:rPr>
              <a:t>         	  </a:t>
            </a:r>
            <a:r>
              <a:rPr lang="en-US" sz="8000" dirty="0" err="1">
                <a:latin typeface="+mj-lt"/>
              </a:rPr>
              <a:t>cukup</a:t>
            </a:r>
            <a:r>
              <a:rPr lang="en-US" sz="8000" dirty="0">
                <a:latin typeface="+mj-lt"/>
              </a:rPr>
              <a:t> lama</a:t>
            </a: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8000" dirty="0">
                <a:latin typeface="+mj-lt"/>
              </a:rPr>
              <a:t>PRESENTATIF		: </a:t>
            </a:r>
            <a:r>
              <a:rPr lang="en-US" sz="8000" dirty="0" err="1">
                <a:latin typeface="+mj-lt"/>
              </a:rPr>
              <a:t>Dapat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disajikan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secara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massal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dalam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ukuran</a:t>
            </a:r>
            <a:r>
              <a:rPr lang="en-US" sz="8000" dirty="0">
                <a:latin typeface="+mj-lt"/>
              </a:rPr>
              <a:t> yang </a:t>
            </a:r>
            <a:r>
              <a:rPr lang="en-US" sz="8000" dirty="0" err="1">
                <a:latin typeface="+mj-lt"/>
              </a:rPr>
              <a:t>lebih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besar</a:t>
            </a:r>
            <a:r>
              <a:rPr lang="en-US" sz="8000" dirty="0">
                <a:latin typeface="+mj-lt"/>
              </a:rPr>
              <a:t> 	  (slide </a:t>
            </a:r>
            <a:r>
              <a:rPr lang="en-US" sz="8000" dirty="0" err="1">
                <a:latin typeface="+mj-lt"/>
              </a:rPr>
              <a:t>proyektor</a:t>
            </a:r>
            <a:r>
              <a:rPr lang="en-US" sz="8000" dirty="0">
                <a:latin typeface="+mj-lt"/>
              </a:rPr>
              <a:t>)</a:t>
            </a: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8000" dirty="0" err="1">
                <a:solidFill>
                  <a:srgbClr val="F2C136"/>
                </a:solidFill>
                <a:latin typeface="+mj-lt"/>
              </a:rPr>
              <a:t>Kekurangan</a:t>
            </a:r>
            <a:r>
              <a:rPr lang="en-US" sz="8000" dirty="0">
                <a:solidFill>
                  <a:srgbClr val="F2C136"/>
                </a:solidFill>
                <a:latin typeface="+mj-lt"/>
              </a:rPr>
              <a:t> :</a:t>
            </a: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80000"/>
              <a:defRPr/>
            </a:pPr>
            <a:r>
              <a:rPr lang="en-US" sz="8000" dirty="0" err="1">
                <a:latin typeface="+mj-lt"/>
              </a:rPr>
              <a:t>Karena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merupakan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gambar</a:t>
            </a:r>
            <a:r>
              <a:rPr lang="en-US" sz="8000" dirty="0">
                <a:latin typeface="+mj-lt"/>
              </a:rPr>
              <a:t> 2 </a:t>
            </a:r>
            <a:r>
              <a:rPr lang="en-US" sz="8000" dirty="0" err="1">
                <a:latin typeface="+mj-lt"/>
              </a:rPr>
              <a:t>dimensi</a:t>
            </a:r>
            <a:endParaRPr lang="en-US" sz="8000" dirty="0">
              <a:latin typeface="+mj-lt"/>
            </a:endParaRP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80000"/>
              <a:buFontTx/>
              <a:buAutoNum type="arabicPeriod"/>
              <a:defRPr/>
            </a:pPr>
            <a:r>
              <a:rPr lang="en-US" sz="8000" dirty="0" err="1">
                <a:latin typeface="+mj-lt"/>
              </a:rPr>
              <a:t>Keterbatasan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informasi</a:t>
            </a:r>
            <a:endParaRPr lang="en-US" sz="8000" dirty="0">
              <a:latin typeface="+mj-lt"/>
            </a:endParaRP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80000"/>
              <a:buFont typeface="+mj-lt"/>
              <a:buAutoNum type="arabicPeriod"/>
              <a:defRPr/>
            </a:pPr>
            <a:r>
              <a:rPr lang="en-US" sz="8000" dirty="0" err="1">
                <a:latin typeface="+mj-lt"/>
              </a:rPr>
              <a:t>Terbatasnya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ruang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lingkup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pengamatan</a:t>
            </a:r>
            <a:endParaRPr lang="en-US" sz="8000" dirty="0">
              <a:latin typeface="+mj-lt"/>
            </a:endParaRP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80000"/>
              <a:buFont typeface="+mj-lt"/>
              <a:buAutoNum type="arabicPeriod"/>
              <a:defRPr/>
            </a:pPr>
            <a:r>
              <a:rPr lang="en-US" sz="8000" dirty="0" err="1">
                <a:latin typeface="+mj-lt"/>
              </a:rPr>
              <a:t>Sifat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lebih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sebagai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alat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presentasi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pada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pemerhati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massal</a:t>
            </a:r>
            <a:r>
              <a:rPr lang="en-US" sz="8000" dirty="0">
                <a:latin typeface="+mj-lt"/>
              </a:rPr>
              <a:t>.</a:t>
            </a: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80000"/>
              <a:buFont typeface="+mj-lt"/>
              <a:buAutoNum type="arabicPeriod"/>
              <a:defRPr/>
            </a:pPr>
            <a:r>
              <a:rPr lang="en-US" sz="8000" dirty="0" err="1">
                <a:latin typeface="+mj-lt"/>
              </a:rPr>
              <a:t>Relatif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lebih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mahal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dari</a:t>
            </a:r>
            <a:r>
              <a:rPr lang="en-US" sz="8000" dirty="0">
                <a:latin typeface="+mj-lt"/>
              </a:rPr>
              <a:t> </a:t>
            </a:r>
            <a:r>
              <a:rPr lang="en-US" sz="8000" dirty="0" err="1">
                <a:latin typeface="+mj-lt"/>
              </a:rPr>
              <a:t>foto</a:t>
            </a:r>
            <a:r>
              <a:rPr lang="en-US" sz="8000" dirty="0">
                <a:latin typeface="+mj-lt"/>
              </a:rPr>
              <a:t>.</a:t>
            </a: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80000"/>
              <a:buFont typeface="+mj-lt"/>
              <a:buAutoNum type="arabicPeriod"/>
              <a:defRPr/>
            </a:pPr>
            <a:endParaRPr lang="en-US" sz="8000" dirty="0">
              <a:latin typeface="+mj-lt"/>
            </a:endParaRP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8000" dirty="0">
                <a:solidFill>
                  <a:srgbClr val="FFC000"/>
                </a:solidFill>
                <a:latin typeface="+mj-lt"/>
              </a:rPr>
              <a:t>Slide </a:t>
            </a:r>
            <a:r>
              <a:rPr lang="en-US" sz="8000" dirty="0" err="1">
                <a:solidFill>
                  <a:srgbClr val="FFC000"/>
                </a:solidFill>
                <a:latin typeface="+mj-lt"/>
              </a:rPr>
              <a:t>dapat</a:t>
            </a:r>
            <a:r>
              <a:rPr lang="en-US" sz="8000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8000" dirty="0" err="1">
                <a:solidFill>
                  <a:srgbClr val="FFC000"/>
                </a:solidFill>
                <a:latin typeface="+mj-lt"/>
              </a:rPr>
              <a:t>disajikan</a:t>
            </a:r>
            <a:r>
              <a:rPr lang="en-US" sz="8000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8000" dirty="0" err="1">
                <a:solidFill>
                  <a:srgbClr val="FFC000"/>
                </a:solidFill>
                <a:latin typeface="+mj-lt"/>
              </a:rPr>
              <a:t>pada</a:t>
            </a:r>
            <a:r>
              <a:rPr lang="en-US" sz="8000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8000" dirty="0" err="1">
                <a:solidFill>
                  <a:srgbClr val="FFC000"/>
                </a:solidFill>
                <a:latin typeface="+mj-lt"/>
              </a:rPr>
              <a:t>laporan</a:t>
            </a:r>
            <a:r>
              <a:rPr lang="en-US" sz="8000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8000" dirty="0" err="1">
                <a:solidFill>
                  <a:srgbClr val="FFC000"/>
                </a:solidFill>
                <a:latin typeface="+mj-lt"/>
              </a:rPr>
              <a:t>dengan</a:t>
            </a:r>
            <a:r>
              <a:rPr lang="en-US" sz="8000" dirty="0">
                <a:solidFill>
                  <a:srgbClr val="FFC000"/>
                </a:solidFill>
                <a:latin typeface="+mj-lt"/>
              </a:rPr>
              <a:t> print </a:t>
            </a:r>
            <a:r>
              <a:rPr lang="en-US" sz="8000" dirty="0" err="1">
                <a:solidFill>
                  <a:srgbClr val="FFC000"/>
                </a:solidFill>
                <a:latin typeface="+mj-lt"/>
              </a:rPr>
              <a:t>secara</a:t>
            </a:r>
            <a:r>
              <a:rPr lang="en-US" sz="8000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8000" dirty="0" err="1">
                <a:solidFill>
                  <a:srgbClr val="FFC000"/>
                </a:solidFill>
                <a:latin typeface="+mj-lt"/>
              </a:rPr>
              <a:t>langsung</a:t>
            </a:r>
            <a:r>
              <a:rPr lang="en-US" sz="8000" dirty="0">
                <a:solidFill>
                  <a:srgbClr val="FFC000"/>
                </a:solidFill>
                <a:latin typeface="+mj-lt"/>
              </a:rPr>
              <a:t> (story board)</a:t>
            </a: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6000" dirty="0">
              <a:solidFill>
                <a:srgbClr val="FFC000"/>
              </a:solidFill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2300" dirty="0">
              <a:solidFill>
                <a:srgbClr val="FFC000"/>
              </a:solidFill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2300" dirty="0">
              <a:solidFill>
                <a:srgbClr val="FFC000"/>
              </a:solidFill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1200" dirty="0"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1200" dirty="0"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1200" dirty="0"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1200" dirty="0"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2800" dirty="0"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4100" dirty="0">
              <a:solidFill>
                <a:srgbClr val="FFC000"/>
              </a:solidFill>
              <a:latin typeface="+mj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2400" dirty="0">
                <a:latin typeface="+mn-lt"/>
              </a:rPr>
              <a:t>  </a:t>
            </a:r>
          </a:p>
          <a:p>
            <a:pPr lvl="2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en-US" sz="2400" dirty="0">
              <a:solidFill>
                <a:srgbClr val="FFFFFF"/>
              </a:solidFill>
              <a:latin typeface="+mn-lt"/>
            </a:endParaRP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en-US" sz="2000" dirty="0">
              <a:solidFill>
                <a:srgbClr val="FFFFFF"/>
              </a:solidFill>
              <a:latin typeface="+mn-lt"/>
            </a:endParaRP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en-US" sz="2000" dirty="0">
              <a:solidFill>
                <a:srgbClr val="FFFFFF"/>
              </a:solidFill>
              <a:latin typeface="+mn-lt"/>
            </a:endParaRP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en-US" sz="2000" dirty="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ALAT BANTU KOMUNIKASI ARSITEKTUR</a:t>
            </a:r>
          </a:p>
        </p:txBody>
      </p:sp>
      <p:sp>
        <p:nvSpPr>
          <p:cNvPr id="10" name="Oval 9"/>
          <p:cNvSpPr/>
          <p:nvPr/>
        </p:nvSpPr>
        <p:spPr>
          <a:xfrm>
            <a:off x="7696200" y="76200"/>
            <a:ext cx="1371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/>
              <a:t>10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381000" y="304800"/>
            <a:ext cx="8763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16000" dirty="0">
                <a:solidFill>
                  <a:srgbClr val="FFC000"/>
                </a:solidFill>
                <a:latin typeface="+mj-lt"/>
              </a:rPr>
              <a:t>3. VIDEO</a:t>
            </a: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8000" dirty="0" err="1">
                <a:solidFill>
                  <a:srgbClr val="F2C136"/>
                </a:solidFill>
                <a:latin typeface="+mj-lt"/>
              </a:rPr>
              <a:t>Kelebihan</a:t>
            </a:r>
            <a:r>
              <a:rPr lang="en-US" sz="8000" dirty="0">
                <a:solidFill>
                  <a:srgbClr val="F2C136"/>
                </a:solidFill>
                <a:latin typeface="+mj-lt"/>
              </a:rPr>
              <a:t> :</a:t>
            </a: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9600" dirty="0">
                <a:latin typeface="+mj-lt"/>
              </a:rPr>
              <a:t>INFORMATIF 		: </a:t>
            </a:r>
            <a:r>
              <a:rPr lang="en-US" sz="9600" dirty="0" err="1">
                <a:latin typeface="+mj-lt"/>
              </a:rPr>
              <a:t>Dapat</a:t>
            </a:r>
            <a:r>
              <a:rPr lang="en-US" sz="9600" dirty="0">
                <a:latin typeface="+mj-lt"/>
              </a:rPr>
              <a:t> </a:t>
            </a:r>
            <a:r>
              <a:rPr lang="en-US" sz="9600" dirty="0" err="1">
                <a:latin typeface="+mj-lt"/>
              </a:rPr>
              <a:t>menyampaikan</a:t>
            </a:r>
            <a:r>
              <a:rPr lang="en-US" sz="9600" dirty="0">
                <a:latin typeface="+mj-lt"/>
              </a:rPr>
              <a:t> </a:t>
            </a:r>
            <a:r>
              <a:rPr lang="en-US" sz="9600" dirty="0" err="1">
                <a:latin typeface="+mj-lt"/>
              </a:rPr>
              <a:t>pesan</a:t>
            </a:r>
            <a:r>
              <a:rPr lang="en-US" sz="9600" dirty="0">
                <a:latin typeface="+mj-lt"/>
              </a:rPr>
              <a:t> &amp; </a:t>
            </a:r>
            <a:r>
              <a:rPr lang="en-US" sz="9600" dirty="0" err="1">
                <a:latin typeface="+mj-lt"/>
              </a:rPr>
              <a:t>kesan</a:t>
            </a:r>
            <a:r>
              <a:rPr lang="en-US" sz="9600" dirty="0">
                <a:latin typeface="+mj-lt"/>
              </a:rPr>
              <a:t> </a:t>
            </a:r>
            <a:r>
              <a:rPr lang="en-US" sz="9600" dirty="0" err="1">
                <a:latin typeface="+mj-lt"/>
              </a:rPr>
              <a:t>melalui</a:t>
            </a:r>
            <a:r>
              <a:rPr lang="en-US" sz="9600" dirty="0">
                <a:latin typeface="+mj-lt"/>
              </a:rPr>
              <a:t> 		GAMBAR	</a:t>
            </a: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9600" dirty="0">
                <a:latin typeface="+mj-lt"/>
              </a:rPr>
              <a:t>DOKUMENTATIF	: </a:t>
            </a:r>
            <a:r>
              <a:rPr lang="en-US" sz="9600" dirty="0" err="1">
                <a:latin typeface="+mj-lt"/>
              </a:rPr>
              <a:t>Dapat</a:t>
            </a:r>
            <a:r>
              <a:rPr lang="en-US" sz="9600" dirty="0">
                <a:latin typeface="+mj-lt"/>
              </a:rPr>
              <a:t> </a:t>
            </a:r>
            <a:r>
              <a:rPr lang="en-US" sz="9600" dirty="0" err="1">
                <a:latin typeface="+mj-lt"/>
              </a:rPr>
              <a:t>menjadi</a:t>
            </a:r>
            <a:r>
              <a:rPr lang="en-US" sz="9600" dirty="0">
                <a:latin typeface="+mj-lt"/>
              </a:rPr>
              <a:t> data </a:t>
            </a:r>
            <a:r>
              <a:rPr lang="en-US" sz="9600" dirty="0" err="1">
                <a:latin typeface="+mj-lt"/>
              </a:rPr>
              <a:t>gambar</a:t>
            </a:r>
            <a:r>
              <a:rPr lang="en-US" sz="9600" dirty="0">
                <a:latin typeface="+mj-lt"/>
              </a:rPr>
              <a:t> yang </a:t>
            </a:r>
            <a:r>
              <a:rPr lang="en-US" sz="9600" dirty="0" err="1">
                <a:latin typeface="+mj-lt"/>
              </a:rPr>
              <a:t>dapat</a:t>
            </a:r>
            <a:r>
              <a:rPr lang="en-US" sz="9600" dirty="0">
                <a:latin typeface="+mj-lt"/>
              </a:rPr>
              <a:t> 			</a:t>
            </a:r>
            <a:r>
              <a:rPr lang="en-US" sz="9600" dirty="0" err="1">
                <a:latin typeface="+mj-lt"/>
              </a:rPr>
              <a:t>disimpan</a:t>
            </a:r>
            <a:r>
              <a:rPr lang="en-US" sz="9600" dirty="0">
                <a:latin typeface="+mj-lt"/>
              </a:rPr>
              <a:t> </a:t>
            </a:r>
            <a:r>
              <a:rPr lang="en-US" sz="9600" dirty="0" err="1">
                <a:latin typeface="+mj-lt"/>
              </a:rPr>
              <a:t>dalam</a:t>
            </a:r>
            <a:r>
              <a:rPr lang="en-US" sz="9600" dirty="0">
                <a:latin typeface="+mj-lt"/>
              </a:rPr>
              <a:t> </a:t>
            </a:r>
            <a:r>
              <a:rPr lang="en-US" sz="9600" dirty="0" err="1">
                <a:latin typeface="+mj-lt"/>
              </a:rPr>
              <a:t>waktu</a:t>
            </a:r>
            <a:r>
              <a:rPr lang="en-US" sz="9600" dirty="0">
                <a:latin typeface="+mj-lt"/>
              </a:rPr>
              <a:t>         	  </a:t>
            </a:r>
            <a:r>
              <a:rPr lang="en-US" sz="9600" dirty="0" err="1">
                <a:latin typeface="+mj-lt"/>
              </a:rPr>
              <a:t>cukup</a:t>
            </a:r>
            <a:r>
              <a:rPr lang="en-US" sz="9600" dirty="0">
                <a:latin typeface="+mj-lt"/>
              </a:rPr>
              <a:t> lama</a:t>
            </a: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9600" dirty="0">
                <a:latin typeface="+mj-lt"/>
              </a:rPr>
              <a:t>PRESENTATIF		: </a:t>
            </a:r>
            <a:r>
              <a:rPr lang="en-US" sz="9600" dirty="0" err="1">
                <a:latin typeface="+mj-lt"/>
              </a:rPr>
              <a:t>Dapat</a:t>
            </a:r>
            <a:r>
              <a:rPr lang="en-US" sz="9600" dirty="0">
                <a:latin typeface="+mj-lt"/>
              </a:rPr>
              <a:t> </a:t>
            </a:r>
            <a:r>
              <a:rPr lang="en-US" sz="9600" dirty="0" err="1">
                <a:latin typeface="+mj-lt"/>
              </a:rPr>
              <a:t>disajikan</a:t>
            </a:r>
            <a:r>
              <a:rPr lang="en-US" sz="9600" dirty="0">
                <a:latin typeface="+mj-lt"/>
              </a:rPr>
              <a:t> </a:t>
            </a:r>
            <a:r>
              <a:rPr lang="en-US" sz="9600" dirty="0" err="1">
                <a:latin typeface="+mj-lt"/>
              </a:rPr>
              <a:t>secara</a:t>
            </a:r>
            <a:r>
              <a:rPr lang="en-US" sz="9600" dirty="0">
                <a:latin typeface="+mj-lt"/>
              </a:rPr>
              <a:t> </a:t>
            </a:r>
            <a:r>
              <a:rPr lang="en-US" sz="9600" dirty="0" err="1">
                <a:latin typeface="+mj-lt"/>
              </a:rPr>
              <a:t>massal</a:t>
            </a:r>
            <a:r>
              <a:rPr lang="en-US" sz="9600" dirty="0">
                <a:latin typeface="+mj-lt"/>
              </a:rPr>
              <a:t> </a:t>
            </a:r>
            <a:r>
              <a:rPr lang="en-US" sz="9600" dirty="0" err="1">
                <a:latin typeface="+mj-lt"/>
              </a:rPr>
              <a:t>dalam</a:t>
            </a:r>
            <a:r>
              <a:rPr lang="en-US" sz="9600" dirty="0">
                <a:latin typeface="+mj-lt"/>
              </a:rPr>
              <a:t> </a:t>
            </a:r>
            <a:r>
              <a:rPr lang="en-US" sz="9600" dirty="0" err="1">
                <a:latin typeface="+mj-lt"/>
              </a:rPr>
              <a:t>ukuran</a:t>
            </a:r>
            <a:r>
              <a:rPr lang="en-US" sz="9600" dirty="0">
                <a:latin typeface="+mj-lt"/>
              </a:rPr>
              <a:t> 		yang </a:t>
            </a:r>
            <a:r>
              <a:rPr lang="en-US" sz="9600" dirty="0" err="1">
                <a:latin typeface="+mj-lt"/>
              </a:rPr>
              <a:t>lebih</a:t>
            </a:r>
            <a:r>
              <a:rPr lang="en-US" sz="9600" dirty="0">
                <a:latin typeface="+mj-lt"/>
              </a:rPr>
              <a:t> </a:t>
            </a:r>
            <a:r>
              <a:rPr lang="en-US" sz="9600" dirty="0" err="1">
                <a:latin typeface="+mj-lt"/>
              </a:rPr>
              <a:t>besar</a:t>
            </a:r>
            <a:r>
              <a:rPr lang="en-US" sz="9600" dirty="0">
                <a:latin typeface="+mj-lt"/>
              </a:rPr>
              <a:t> 	  (slide </a:t>
            </a:r>
            <a:r>
              <a:rPr lang="en-US" sz="9600" dirty="0" err="1">
                <a:latin typeface="+mj-lt"/>
              </a:rPr>
              <a:t>proyektor</a:t>
            </a:r>
            <a:r>
              <a:rPr lang="en-US" sz="9600" dirty="0">
                <a:latin typeface="+mj-lt"/>
              </a:rPr>
              <a:t>)</a:t>
            </a: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9600" dirty="0" err="1">
                <a:latin typeface="+mj-lt"/>
              </a:rPr>
              <a:t>Cakupan</a:t>
            </a:r>
            <a:r>
              <a:rPr lang="en-US" sz="9600" dirty="0">
                <a:latin typeface="+mj-lt"/>
              </a:rPr>
              <a:t> </a:t>
            </a:r>
            <a:r>
              <a:rPr lang="en-US" sz="9600" dirty="0" err="1">
                <a:latin typeface="+mj-lt"/>
              </a:rPr>
              <a:t>gambar</a:t>
            </a:r>
            <a:r>
              <a:rPr lang="en-US" sz="9600" dirty="0">
                <a:latin typeface="+mj-lt"/>
              </a:rPr>
              <a:t> yang </a:t>
            </a:r>
            <a:r>
              <a:rPr lang="en-US" sz="9600" dirty="0" err="1">
                <a:latin typeface="+mj-lt"/>
              </a:rPr>
              <a:t>hendak</a:t>
            </a:r>
            <a:r>
              <a:rPr lang="en-US" sz="9600" dirty="0">
                <a:latin typeface="+mj-lt"/>
              </a:rPr>
              <a:t> </a:t>
            </a:r>
            <a:r>
              <a:rPr lang="en-US" sz="9600" dirty="0" err="1">
                <a:latin typeface="+mj-lt"/>
              </a:rPr>
              <a:t>disajikan</a:t>
            </a:r>
            <a:r>
              <a:rPr lang="en-US" sz="9600" dirty="0">
                <a:latin typeface="+mj-lt"/>
              </a:rPr>
              <a:t> </a:t>
            </a:r>
            <a:r>
              <a:rPr lang="en-US" sz="9600" dirty="0" err="1">
                <a:latin typeface="+mj-lt"/>
              </a:rPr>
              <a:t>dapat</a:t>
            </a:r>
            <a:r>
              <a:rPr lang="en-US" sz="9600" dirty="0">
                <a:latin typeface="+mj-lt"/>
              </a:rPr>
              <a:t> </a:t>
            </a:r>
            <a:r>
              <a:rPr lang="en-US" sz="9600" dirty="0" err="1">
                <a:latin typeface="+mj-lt"/>
              </a:rPr>
              <a:t>lebih</a:t>
            </a:r>
            <a:r>
              <a:rPr lang="en-US" sz="9600" dirty="0">
                <a:latin typeface="+mj-lt"/>
              </a:rPr>
              <a:t> </a:t>
            </a:r>
            <a:r>
              <a:rPr lang="en-US" sz="9600" dirty="0" err="1">
                <a:latin typeface="+mj-lt"/>
              </a:rPr>
              <a:t>luas</a:t>
            </a:r>
            <a:r>
              <a:rPr lang="en-US" sz="9600" dirty="0">
                <a:latin typeface="+mj-lt"/>
              </a:rPr>
              <a:t> </a:t>
            </a:r>
            <a:r>
              <a:rPr lang="en-US" sz="9600" dirty="0" err="1">
                <a:latin typeface="+mj-lt"/>
              </a:rPr>
              <a:t>hanya</a:t>
            </a:r>
            <a:endParaRPr lang="en-US" sz="9600" dirty="0">
              <a:latin typeface="+mj-lt"/>
            </a:endParaRP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9600" dirty="0" err="1">
                <a:latin typeface="+mj-lt"/>
              </a:rPr>
              <a:t>berupa</a:t>
            </a:r>
            <a:r>
              <a:rPr lang="en-US" sz="9600" dirty="0">
                <a:latin typeface="+mj-lt"/>
              </a:rPr>
              <a:t> spot2 </a:t>
            </a:r>
            <a:r>
              <a:rPr lang="en-US" sz="9600" dirty="0" err="1">
                <a:latin typeface="+mj-lt"/>
              </a:rPr>
              <a:t>tetapi</a:t>
            </a:r>
            <a:r>
              <a:rPr lang="en-US" sz="9600" dirty="0">
                <a:latin typeface="+mj-lt"/>
              </a:rPr>
              <a:t> </a:t>
            </a:r>
            <a:r>
              <a:rPr lang="en-US" sz="9600" dirty="0" err="1">
                <a:latin typeface="+mj-lt"/>
              </a:rPr>
              <a:t>dalam</a:t>
            </a:r>
            <a:r>
              <a:rPr lang="en-US" sz="9600" dirty="0">
                <a:latin typeface="+mj-lt"/>
              </a:rPr>
              <a:t> </a:t>
            </a:r>
            <a:r>
              <a:rPr lang="en-US" sz="9600" dirty="0" err="1">
                <a:latin typeface="+mj-lt"/>
              </a:rPr>
              <a:t>satu</a:t>
            </a:r>
            <a:r>
              <a:rPr lang="en-US" sz="9600" dirty="0">
                <a:latin typeface="+mj-lt"/>
              </a:rPr>
              <a:t> </a:t>
            </a:r>
            <a:r>
              <a:rPr lang="en-US" sz="9600" dirty="0" err="1">
                <a:latin typeface="+mj-lt"/>
              </a:rPr>
              <a:t>skenario</a:t>
            </a:r>
            <a:r>
              <a:rPr lang="en-US" sz="9600" dirty="0">
                <a:latin typeface="+mj-lt"/>
              </a:rPr>
              <a:t> visual yang </a:t>
            </a:r>
            <a:r>
              <a:rPr lang="en-US" sz="9600" dirty="0" err="1">
                <a:latin typeface="+mj-lt"/>
              </a:rPr>
              <a:t>utuh</a:t>
            </a:r>
            <a:endParaRPr lang="en-US" sz="9600" dirty="0">
              <a:latin typeface="+mj-lt"/>
            </a:endParaRP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8000" dirty="0">
              <a:solidFill>
                <a:srgbClr val="F2C136"/>
              </a:solidFill>
              <a:latin typeface="+mj-lt"/>
            </a:endParaRP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8000" dirty="0" err="1">
                <a:solidFill>
                  <a:srgbClr val="F2C136"/>
                </a:solidFill>
                <a:latin typeface="+mj-lt"/>
              </a:rPr>
              <a:t>Kekurangan</a:t>
            </a:r>
            <a:r>
              <a:rPr lang="en-US" sz="8000" dirty="0">
                <a:solidFill>
                  <a:srgbClr val="F2C136"/>
                </a:solidFill>
                <a:latin typeface="+mj-lt"/>
              </a:rPr>
              <a:t> :</a:t>
            </a: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80000"/>
              <a:defRPr/>
            </a:pPr>
            <a:r>
              <a:rPr lang="en-US" sz="9600" dirty="0" err="1">
                <a:latin typeface="+mj-lt"/>
              </a:rPr>
              <a:t>Dalam</a:t>
            </a:r>
            <a:r>
              <a:rPr lang="en-US" sz="9600" dirty="0">
                <a:latin typeface="+mj-lt"/>
              </a:rPr>
              <a:t> </a:t>
            </a:r>
            <a:r>
              <a:rPr lang="en-US" sz="9600" dirty="0" err="1">
                <a:latin typeface="+mj-lt"/>
              </a:rPr>
              <a:t>presentasi</a:t>
            </a:r>
            <a:r>
              <a:rPr lang="en-US" sz="9600" dirty="0">
                <a:latin typeface="+mj-lt"/>
              </a:rPr>
              <a:t> </a:t>
            </a:r>
            <a:r>
              <a:rPr lang="en-US" sz="9600" dirty="0" err="1">
                <a:latin typeface="+mj-lt"/>
              </a:rPr>
              <a:t>membutuhkan</a:t>
            </a:r>
            <a:r>
              <a:rPr lang="en-US" sz="9600" dirty="0">
                <a:latin typeface="+mj-lt"/>
              </a:rPr>
              <a:t> </a:t>
            </a:r>
            <a:r>
              <a:rPr lang="en-US" sz="9600" dirty="0" err="1">
                <a:latin typeface="+mj-lt"/>
              </a:rPr>
              <a:t>alat</a:t>
            </a:r>
            <a:r>
              <a:rPr lang="en-US" sz="9600" dirty="0">
                <a:latin typeface="+mj-lt"/>
              </a:rPr>
              <a:t> bantu yang </a:t>
            </a:r>
            <a:r>
              <a:rPr lang="en-US" sz="9600" dirty="0" err="1">
                <a:latin typeface="+mj-lt"/>
              </a:rPr>
              <a:t>banyak</a:t>
            </a:r>
            <a:r>
              <a:rPr lang="en-US" sz="9600" dirty="0">
                <a:latin typeface="+mj-lt"/>
              </a:rPr>
              <a:t>, </a:t>
            </a:r>
            <a:r>
              <a:rPr lang="en-US" sz="9600" dirty="0" err="1">
                <a:latin typeface="+mj-lt"/>
              </a:rPr>
              <a:t>proses</a:t>
            </a:r>
            <a:r>
              <a:rPr lang="en-US" sz="9600" dirty="0">
                <a:latin typeface="+mj-lt"/>
              </a:rPr>
              <a:t> yang</a:t>
            </a: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80000"/>
              <a:defRPr/>
            </a:pPr>
            <a:r>
              <a:rPr lang="en-US" sz="9600" dirty="0" err="1">
                <a:latin typeface="+mj-lt"/>
              </a:rPr>
              <a:t>rumit</a:t>
            </a:r>
            <a:r>
              <a:rPr lang="en-US" sz="9600" dirty="0">
                <a:latin typeface="+mj-lt"/>
              </a:rPr>
              <a:t> </a:t>
            </a:r>
            <a:r>
              <a:rPr lang="en-US" sz="9600" dirty="0" err="1">
                <a:latin typeface="+mj-lt"/>
              </a:rPr>
              <a:t>dan</a:t>
            </a:r>
            <a:r>
              <a:rPr lang="en-US" sz="9600" dirty="0">
                <a:latin typeface="+mj-lt"/>
              </a:rPr>
              <a:t> </a:t>
            </a:r>
            <a:r>
              <a:rPr lang="en-US" sz="9600" dirty="0" err="1">
                <a:latin typeface="+mj-lt"/>
              </a:rPr>
              <a:t>mahal</a:t>
            </a:r>
            <a:r>
              <a:rPr lang="en-US" sz="9600" dirty="0">
                <a:latin typeface="+mj-lt"/>
              </a:rPr>
              <a:t>.</a:t>
            </a:r>
            <a:endParaRPr lang="en-US" sz="9600" dirty="0">
              <a:solidFill>
                <a:srgbClr val="FFC000"/>
              </a:solidFill>
              <a:latin typeface="+mj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6000" dirty="0">
              <a:solidFill>
                <a:srgbClr val="FFC000"/>
              </a:solidFill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2300" dirty="0">
              <a:solidFill>
                <a:srgbClr val="FFC000"/>
              </a:solidFill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2300" dirty="0">
              <a:solidFill>
                <a:srgbClr val="FFC000"/>
              </a:solidFill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1200" dirty="0"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1200" dirty="0"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1200" dirty="0"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1200" dirty="0"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2800" dirty="0"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4100" dirty="0">
              <a:solidFill>
                <a:srgbClr val="FFC000"/>
              </a:solidFill>
              <a:latin typeface="+mj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2400" dirty="0">
                <a:latin typeface="+mn-lt"/>
              </a:rPr>
              <a:t>  </a:t>
            </a:r>
          </a:p>
          <a:p>
            <a:pPr lvl="2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en-US" sz="2400" dirty="0">
              <a:solidFill>
                <a:srgbClr val="FFFFFF"/>
              </a:solidFill>
              <a:latin typeface="+mn-lt"/>
            </a:endParaRP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en-US" sz="2000" dirty="0">
              <a:solidFill>
                <a:srgbClr val="FFFFFF"/>
              </a:solidFill>
              <a:latin typeface="+mn-lt"/>
            </a:endParaRP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en-US" sz="2000" dirty="0">
              <a:solidFill>
                <a:srgbClr val="FFFFFF"/>
              </a:solidFill>
              <a:latin typeface="+mn-lt"/>
            </a:endParaRP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en-US" sz="2000" dirty="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ALAT BANTU KOMUNIKASI ARSITEKTUR</a:t>
            </a:r>
          </a:p>
        </p:txBody>
      </p:sp>
      <p:sp>
        <p:nvSpPr>
          <p:cNvPr id="10" name="Oval 9"/>
          <p:cNvSpPr/>
          <p:nvPr/>
        </p:nvSpPr>
        <p:spPr>
          <a:xfrm>
            <a:off x="7696200" y="76200"/>
            <a:ext cx="1371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/>
              <a:t>11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381000" y="304800"/>
            <a:ext cx="8763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16000" dirty="0">
                <a:solidFill>
                  <a:srgbClr val="FFC000"/>
                </a:solidFill>
                <a:latin typeface="+mj-lt"/>
              </a:rPr>
              <a:t>4. KOMPUTERISASI</a:t>
            </a: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6000" b="1" dirty="0">
              <a:solidFill>
                <a:srgbClr val="FFC000"/>
              </a:solidFill>
              <a:latin typeface="+mj-lt"/>
            </a:endParaRP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11200" dirty="0" err="1">
                <a:solidFill>
                  <a:srgbClr val="F2C136"/>
                </a:solidFill>
                <a:latin typeface="+mj-lt"/>
              </a:rPr>
              <a:t>Sebagai</a:t>
            </a:r>
            <a:r>
              <a:rPr lang="en-US" sz="11200" dirty="0">
                <a:solidFill>
                  <a:srgbClr val="F2C136"/>
                </a:solidFill>
                <a:latin typeface="+mj-lt"/>
              </a:rPr>
              <a:t> media bantu </a:t>
            </a:r>
            <a:r>
              <a:rPr lang="en-US" sz="11200" dirty="0" err="1">
                <a:solidFill>
                  <a:srgbClr val="F2C136"/>
                </a:solidFill>
                <a:latin typeface="+mj-lt"/>
              </a:rPr>
              <a:t>dalam</a:t>
            </a:r>
            <a:r>
              <a:rPr lang="en-US" sz="11200" dirty="0">
                <a:solidFill>
                  <a:srgbClr val="F2C136"/>
                </a:solidFill>
                <a:latin typeface="+mj-lt"/>
              </a:rPr>
              <a:t> </a:t>
            </a:r>
            <a:r>
              <a:rPr lang="en-US" sz="11200" dirty="0" err="1">
                <a:solidFill>
                  <a:srgbClr val="F2C136"/>
                </a:solidFill>
                <a:latin typeface="+mj-lt"/>
              </a:rPr>
              <a:t>menyampaikan</a:t>
            </a:r>
            <a:r>
              <a:rPr lang="en-US" sz="11200" dirty="0">
                <a:solidFill>
                  <a:srgbClr val="F2C136"/>
                </a:solidFill>
                <a:latin typeface="+mj-lt"/>
              </a:rPr>
              <a:t> </a:t>
            </a:r>
            <a:r>
              <a:rPr lang="en-US" sz="11200" dirty="0" err="1">
                <a:solidFill>
                  <a:srgbClr val="F2C136"/>
                </a:solidFill>
                <a:latin typeface="+mj-lt"/>
              </a:rPr>
              <a:t>materi</a:t>
            </a:r>
            <a:r>
              <a:rPr lang="en-US" sz="11200" dirty="0">
                <a:solidFill>
                  <a:srgbClr val="F2C136"/>
                </a:solidFill>
                <a:latin typeface="+mj-lt"/>
              </a:rPr>
              <a:t> visual,</a:t>
            </a: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11200" dirty="0" err="1">
                <a:solidFill>
                  <a:srgbClr val="F2C136"/>
                </a:solidFill>
                <a:latin typeface="+mj-lt"/>
              </a:rPr>
              <a:t>foto</a:t>
            </a:r>
            <a:r>
              <a:rPr lang="en-US" sz="11200" dirty="0">
                <a:solidFill>
                  <a:srgbClr val="F2C136"/>
                </a:solidFill>
                <a:latin typeface="+mj-lt"/>
              </a:rPr>
              <a:t> </a:t>
            </a:r>
            <a:r>
              <a:rPr lang="en-US" sz="11200" dirty="0" err="1">
                <a:solidFill>
                  <a:srgbClr val="F2C136"/>
                </a:solidFill>
                <a:latin typeface="+mj-lt"/>
              </a:rPr>
              <a:t>dan</a:t>
            </a:r>
            <a:r>
              <a:rPr lang="en-US" sz="11200" dirty="0">
                <a:solidFill>
                  <a:srgbClr val="F2C136"/>
                </a:solidFill>
                <a:latin typeface="+mj-lt"/>
              </a:rPr>
              <a:t> slide, video </a:t>
            </a:r>
            <a:r>
              <a:rPr lang="en-US" sz="11200" dirty="0" err="1">
                <a:solidFill>
                  <a:srgbClr val="F2C136"/>
                </a:solidFill>
                <a:latin typeface="+mj-lt"/>
              </a:rPr>
              <a:t>melalui</a:t>
            </a:r>
            <a:r>
              <a:rPr lang="en-US" sz="11200" dirty="0">
                <a:solidFill>
                  <a:srgbClr val="F2C136"/>
                </a:solidFill>
                <a:latin typeface="+mj-lt"/>
              </a:rPr>
              <a:t> </a:t>
            </a:r>
            <a:r>
              <a:rPr lang="en-US" sz="11200" dirty="0" err="1">
                <a:solidFill>
                  <a:srgbClr val="F2C136"/>
                </a:solidFill>
                <a:latin typeface="+mj-lt"/>
              </a:rPr>
              <a:t>proses</a:t>
            </a:r>
            <a:r>
              <a:rPr lang="en-US" sz="11200" dirty="0">
                <a:solidFill>
                  <a:srgbClr val="F2C136"/>
                </a:solidFill>
                <a:latin typeface="+mj-lt"/>
              </a:rPr>
              <a:t> :</a:t>
            </a: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1200" dirty="0">
              <a:solidFill>
                <a:srgbClr val="F2C136"/>
              </a:solidFill>
              <a:latin typeface="+mj-lt"/>
            </a:endParaRP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80000"/>
              <a:buFont typeface="+mj-lt"/>
              <a:buAutoNum type="arabicPeriod"/>
              <a:defRPr/>
            </a:pPr>
            <a:r>
              <a:rPr lang="en-US" sz="16000" dirty="0">
                <a:solidFill>
                  <a:srgbClr val="F2C136"/>
                </a:solidFill>
                <a:latin typeface="+mj-lt"/>
              </a:rPr>
              <a:t>Editing</a:t>
            </a: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80000"/>
              <a:buFont typeface="+mj-lt"/>
              <a:buAutoNum type="arabicPeriod"/>
              <a:defRPr/>
            </a:pPr>
            <a:r>
              <a:rPr lang="en-US" sz="16000" dirty="0" err="1">
                <a:solidFill>
                  <a:srgbClr val="F2C136"/>
                </a:solidFill>
                <a:latin typeface="+mj-lt"/>
              </a:rPr>
              <a:t>Presentasi</a:t>
            </a:r>
            <a:endParaRPr lang="en-US" sz="16000" dirty="0">
              <a:solidFill>
                <a:srgbClr val="F2C136"/>
              </a:solidFill>
              <a:latin typeface="+mj-lt"/>
            </a:endParaRP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80000"/>
              <a:buFont typeface="+mj-lt"/>
              <a:buAutoNum type="arabicPeriod"/>
              <a:defRPr/>
            </a:pPr>
            <a:r>
              <a:rPr lang="en-US" sz="16000" dirty="0">
                <a:solidFill>
                  <a:srgbClr val="F2C136"/>
                </a:solidFill>
                <a:latin typeface="+mj-lt"/>
              </a:rPr>
              <a:t>Montage </a:t>
            </a:r>
            <a:endParaRPr lang="en-US" sz="16000" dirty="0">
              <a:solidFill>
                <a:srgbClr val="FFC000"/>
              </a:solidFill>
              <a:latin typeface="+mj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6000" dirty="0">
              <a:solidFill>
                <a:srgbClr val="FFC000"/>
              </a:solidFill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2300" dirty="0">
              <a:solidFill>
                <a:srgbClr val="FFC000"/>
              </a:solidFill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2300" dirty="0">
              <a:solidFill>
                <a:srgbClr val="FFC000"/>
              </a:solidFill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1200" dirty="0"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1200" dirty="0"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1200" dirty="0"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1200" dirty="0"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2800" dirty="0"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4100" dirty="0">
              <a:solidFill>
                <a:srgbClr val="FFC000"/>
              </a:solidFill>
              <a:latin typeface="+mj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2400" dirty="0">
                <a:latin typeface="+mn-lt"/>
              </a:rPr>
              <a:t>  </a:t>
            </a:r>
          </a:p>
          <a:p>
            <a:pPr lvl="2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en-US" sz="2400" dirty="0">
              <a:solidFill>
                <a:srgbClr val="FFFFFF"/>
              </a:solidFill>
              <a:latin typeface="+mn-lt"/>
            </a:endParaRP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en-US" sz="2000" dirty="0">
              <a:solidFill>
                <a:srgbClr val="FFFFFF"/>
              </a:solidFill>
              <a:latin typeface="+mn-lt"/>
            </a:endParaRP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en-US" sz="2000" dirty="0">
              <a:solidFill>
                <a:srgbClr val="FFFFFF"/>
              </a:solidFill>
              <a:latin typeface="+mn-lt"/>
            </a:endParaRP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en-US" sz="2000" dirty="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n-US" smtClean="0"/>
              <a:t>ALAT BANTU KOMUNIKASI ARSITEKTUR</a:t>
            </a:r>
          </a:p>
        </p:txBody>
      </p:sp>
      <p:sp>
        <p:nvSpPr>
          <p:cNvPr id="10" name="Oval 9"/>
          <p:cNvSpPr/>
          <p:nvPr/>
        </p:nvSpPr>
        <p:spPr>
          <a:xfrm>
            <a:off x="7696200" y="76200"/>
            <a:ext cx="1371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/>
              <a:t>12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457200" y="685800"/>
            <a:ext cx="8763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14400" dirty="0">
                <a:solidFill>
                  <a:srgbClr val="FFC000"/>
                </a:solidFill>
                <a:latin typeface="+mj-lt"/>
              </a:rPr>
              <a:t>PENGGUNAAN</a:t>
            </a: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9600" b="1" dirty="0">
                <a:latin typeface="+mj-lt"/>
              </a:rPr>
              <a:t>FOTO		: </a:t>
            </a:r>
            <a:r>
              <a:rPr lang="en-US" sz="9600" b="1" dirty="0" err="1">
                <a:latin typeface="+mj-lt"/>
              </a:rPr>
              <a:t>Laporan</a:t>
            </a:r>
            <a:r>
              <a:rPr lang="en-US" sz="9600" b="1" dirty="0">
                <a:latin typeface="+mj-lt"/>
              </a:rPr>
              <a:t>, </a:t>
            </a:r>
            <a:r>
              <a:rPr lang="en-US" sz="9600" b="1" dirty="0" err="1">
                <a:latin typeface="+mj-lt"/>
              </a:rPr>
              <a:t>analisa</a:t>
            </a:r>
            <a:r>
              <a:rPr lang="en-US" sz="9600" b="1" dirty="0">
                <a:latin typeface="+mj-lt"/>
              </a:rPr>
              <a:t>, </a:t>
            </a:r>
            <a:r>
              <a:rPr lang="en-US" sz="9600" b="1" dirty="0" err="1">
                <a:latin typeface="+mj-lt"/>
              </a:rPr>
              <a:t>tulisan</a:t>
            </a:r>
            <a:r>
              <a:rPr lang="en-US" sz="9600" b="1" dirty="0">
                <a:latin typeface="+mj-lt"/>
              </a:rPr>
              <a:t> </a:t>
            </a:r>
            <a:r>
              <a:rPr lang="en-US" sz="9600" b="1" dirty="0" err="1">
                <a:latin typeface="+mj-lt"/>
              </a:rPr>
              <a:t>ilmiah</a:t>
            </a:r>
            <a:r>
              <a:rPr lang="en-US" sz="9600" b="1" dirty="0">
                <a:latin typeface="+mj-lt"/>
              </a:rPr>
              <a:t>, </a:t>
            </a:r>
            <a:r>
              <a:rPr lang="en-US" sz="9600" b="1" dirty="0" err="1">
                <a:latin typeface="+mj-lt"/>
              </a:rPr>
              <a:t>penggambaran</a:t>
            </a:r>
            <a:r>
              <a:rPr lang="en-US" sz="9600" b="1" dirty="0">
                <a:latin typeface="+mj-lt"/>
              </a:rPr>
              <a:t> </a:t>
            </a:r>
            <a:r>
              <a:rPr lang="en-US" sz="9600" b="1" dirty="0" err="1">
                <a:latin typeface="+mj-lt"/>
              </a:rPr>
              <a:t>suasana</a:t>
            </a:r>
            <a:r>
              <a:rPr lang="en-US" sz="9600" b="1" dirty="0">
                <a:latin typeface="+mj-lt"/>
              </a:rPr>
              <a:t>, 	  benda2 yang </a:t>
            </a:r>
            <a:r>
              <a:rPr lang="en-US" sz="9600" b="1" dirty="0" err="1">
                <a:latin typeface="+mj-lt"/>
              </a:rPr>
              <a:t>tertangkap</a:t>
            </a:r>
            <a:r>
              <a:rPr lang="en-US" sz="9600" b="1" dirty="0">
                <a:latin typeface="+mj-lt"/>
              </a:rPr>
              <a:t> </a:t>
            </a:r>
            <a:r>
              <a:rPr lang="en-US" sz="9600" b="1" dirty="0" err="1">
                <a:latin typeface="+mj-lt"/>
              </a:rPr>
              <a:t>melalui</a:t>
            </a:r>
            <a:r>
              <a:rPr lang="en-US" sz="9600" b="1" dirty="0">
                <a:latin typeface="+mj-lt"/>
              </a:rPr>
              <a:t> </a:t>
            </a:r>
            <a:r>
              <a:rPr lang="en-US" sz="9600" b="1" dirty="0" err="1">
                <a:latin typeface="+mj-lt"/>
              </a:rPr>
              <a:t>besaran</a:t>
            </a:r>
            <a:r>
              <a:rPr lang="en-US" sz="9600" b="1" dirty="0">
                <a:latin typeface="+mj-lt"/>
              </a:rPr>
              <a:t> </a:t>
            </a:r>
            <a:r>
              <a:rPr lang="en-US" sz="9600" b="1" dirty="0" err="1">
                <a:latin typeface="+mj-lt"/>
              </a:rPr>
              <a:t>lensa</a:t>
            </a:r>
            <a:r>
              <a:rPr lang="en-US" sz="9600" b="1" dirty="0">
                <a:latin typeface="+mj-lt"/>
              </a:rPr>
              <a:t>, </a:t>
            </a:r>
            <a:r>
              <a:rPr lang="en-US" sz="9600" b="1" dirty="0" err="1">
                <a:latin typeface="+mj-lt"/>
              </a:rPr>
              <a:t>panil</a:t>
            </a:r>
            <a:endParaRPr lang="en-US" sz="9600" b="1" dirty="0">
              <a:latin typeface="+mj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9600" b="1" dirty="0">
                <a:latin typeface="+mj-lt"/>
              </a:rPr>
              <a:t>SLIDE		: </a:t>
            </a:r>
            <a:r>
              <a:rPr lang="en-US" sz="9600" b="1" dirty="0" err="1">
                <a:latin typeface="+mj-lt"/>
              </a:rPr>
              <a:t>Presentasi</a:t>
            </a:r>
            <a:endParaRPr lang="en-US" sz="9600" b="1" dirty="0">
              <a:latin typeface="+mj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9600" b="1" dirty="0">
                <a:latin typeface="+mj-lt"/>
              </a:rPr>
              <a:t>VIDEO : </a:t>
            </a:r>
            <a:r>
              <a:rPr lang="en-US" sz="9600" b="1" dirty="0" err="1">
                <a:latin typeface="+mj-lt"/>
              </a:rPr>
              <a:t>Presentasi</a:t>
            </a:r>
            <a:r>
              <a:rPr lang="en-US" sz="9600" b="1" dirty="0">
                <a:latin typeface="+mj-lt"/>
              </a:rPr>
              <a:t>, </a:t>
            </a:r>
            <a:r>
              <a:rPr lang="en-US" sz="9600" b="1" dirty="0" err="1">
                <a:latin typeface="+mj-lt"/>
              </a:rPr>
              <a:t>wawancara</a:t>
            </a:r>
            <a:r>
              <a:rPr lang="en-US" sz="9600" b="1" dirty="0">
                <a:latin typeface="+mj-lt"/>
              </a:rPr>
              <a:t>, yang </a:t>
            </a:r>
            <a:r>
              <a:rPr lang="en-US" sz="9600" b="1" dirty="0" err="1">
                <a:latin typeface="+mj-lt"/>
              </a:rPr>
              <a:t>tidak</a:t>
            </a:r>
            <a:r>
              <a:rPr lang="en-US" sz="9600" b="1" dirty="0">
                <a:latin typeface="+mj-lt"/>
              </a:rPr>
              <a:t> </a:t>
            </a:r>
            <a:r>
              <a:rPr lang="en-US" sz="9600" b="1" dirty="0" err="1">
                <a:latin typeface="+mj-lt"/>
              </a:rPr>
              <a:t>terekam</a:t>
            </a:r>
            <a:r>
              <a:rPr lang="en-US" sz="9600" b="1" dirty="0">
                <a:latin typeface="+mj-lt"/>
              </a:rPr>
              <a:t>, </a:t>
            </a:r>
            <a:r>
              <a:rPr lang="en-US" sz="9600" b="1" dirty="0" err="1">
                <a:latin typeface="+mj-lt"/>
              </a:rPr>
              <a:t>skala</a:t>
            </a:r>
            <a:r>
              <a:rPr lang="en-US" sz="9600" b="1" dirty="0">
                <a:latin typeface="+mj-lt"/>
              </a:rPr>
              <a:t> </a:t>
            </a:r>
            <a:r>
              <a:rPr lang="en-US" sz="9600" b="1" dirty="0" err="1">
                <a:latin typeface="+mj-lt"/>
              </a:rPr>
              <a:t>lebih</a:t>
            </a:r>
            <a:r>
              <a:rPr lang="en-US" sz="9600" b="1" dirty="0">
                <a:latin typeface="+mj-lt"/>
              </a:rPr>
              <a:t> 	  </a:t>
            </a:r>
            <a:r>
              <a:rPr lang="en-US" sz="9600" b="1" dirty="0" err="1">
                <a:latin typeface="+mj-lt"/>
              </a:rPr>
              <a:t>besar</a:t>
            </a:r>
            <a:r>
              <a:rPr lang="en-US" sz="9600" b="1" dirty="0">
                <a:latin typeface="+mj-lt"/>
              </a:rPr>
              <a:t>, </a:t>
            </a:r>
            <a:r>
              <a:rPr lang="en-US" sz="9600" b="1" dirty="0" err="1">
                <a:latin typeface="+mj-lt"/>
              </a:rPr>
              <a:t>kota</a:t>
            </a:r>
            <a:r>
              <a:rPr lang="en-US" sz="9600" b="1" dirty="0">
                <a:latin typeface="+mj-lt"/>
              </a:rPr>
              <a:t>, </a:t>
            </a:r>
            <a:r>
              <a:rPr lang="en-US" sz="9600" b="1" dirty="0" err="1">
                <a:latin typeface="+mj-lt"/>
              </a:rPr>
              <a:t>wilayah</a:t>
            </a:r>
            <a:r>
              <a:rPr lang="en-US" sz="9600" b="1" dirty="0">
                <a:latin typeface="+mj-lt"/>
              </a:rPr>
              <a:t>, </a:t>
            </a:r>
            <a:r>
              <a:rPr lang="en-US" sz="9600" b="1" dirty="0" err="1">
                <a:latin typeface="+mj-lt"/>
              </a:rPr>
              <a:t>fasilitas</a:t>
            </a:r>
            <a:r>
              <a:rPr lang="en-US" sz="9600" b="1" dirty="0">
                <a:latin typeface="+mj-lt"/>
              </a:rPr>
              <a:t>, </a:t>
            </a:r>
            <a:r>
              <a:rPr lang="en-US" sz="9600" b="1" dirty="0" err="1">
                <a:latin typeface="+mj-lt"/>
              </a:rPr>
              <a:t>perilaku</a:t>
            </a:r>
            <a:r>
              <a:rPr lang="en-US" sz="9600" b="1" dirty="0">
                <a:latin typeface="+mj-lt"/>
              </a:rPr>
              <a:t> </a:t>
            </a:r>
            <a:r>
              <a:rPr lang="en-US" sz="9600" b="1" dirty="0" err="1">
                <a:latin typeface="+mj-lt"/>
              </a:rPr>
              <a:t>manusia</a:t>
            </a:r>
            <a:endParaRPr lang="en-US" sz="9600" b="1" dirty="0">
              <a:latin typeface="+mj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4400" dirty="0">
              <a:solidFill>
                <a:srgbClr val="FFC000"/>
              </a:solidFill>
              <a:latin typeface="+mj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14400" dirty="0">
                <a:solidFill>
                  <a:srgbClr val="FFC000"/>
                </a:solidFill>
                <a:latin typeface="+mj-lt"/>
              </a:rPr>
              <a:t>MANFAAT </a:t>
            </a: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  <a:defRPr/>
            </a:pPr>
            <a:r>
              <a:rPr lang="en-US" sz="9600" b="1" dirty="0" err="1">
                <a:latin typeface="+mj-lt"/>
              </a:rPr>
              <a:t>Studi</a:t>
            </a:r>
            <a:r>
              <a:rPr lang="en-US" sz="9600" b="1" dirty="0">
                <a:latin typeface="+mj-lt"/>
              </a:rPr>
              <a:t> </a:t>
            </a:r>
            <a:r>
              <a:rPr lang="en-US" sz="9600" b="1" dirty="0" err="1">
                <a:latin typeface="+mj-lt"/>
              </a:rPr>
              <a:t>dan</a:t>
            </a:r>
            <a:r>
              <a:rPr lang="en-US" sz="9600" b="1" dirty="0">
                <a:latin typeface="+mj-lt"/>
              </a:rPr>
              <a:t> </a:t>
            </a:r>
            <a:r>
              <a:rPr lang="en-US" sz="9600" b="1" dirty="0" err="1">
                <a:latin typeface="+mj-lt"/>
              </a:rPr>
              <a:t>Analisa</a:t>
            </a:r>
            <a:r>
              <a:rPr lang="en-US" sz="9600" b="1" dirty="0">
                <a:latin typeface="+mj-lt"/>
              </a:rPr>
              <a:t> </a:t>
            </a:r>
            <a:r>
              <a:rPr lang="en-US" sz="9600" b="1" dirty="0" err="1">
                <a:latin typeface="+mj-lt"/>
              </a:rPr>
              <a:t>sebagai</a:t>
            </a:r>
            <a:r>
              <a:rPr lang="en-US" sz="9600" b="1" dirty="0">
                <a:latin typeface="+mj-lt"/>
              </a:rPr>
              <a:t> </a:t>
            </a:r>
            <a:r>
              <a:rPr lang="en-US" sz="9600" b="1" dirty="0" err="1">
                <a:latin typeface="+mj-lt"/>
              </a:rPr>
              <a:t>alat</a:t>
            </a:r>
            <a:r>
              <a:rPr lang="en-US" sz="9600" b="1" dirty="0">
                <a:latin typeface="+mj-lt"/>
              </a:rPr>
              <a:t> </a:t>
            </a:r>
            <a:r>
              <a:rPr lang="en-US" sz="9600" b="1" dirty="0" err="1">
                <a:latin typeface="+mj-lt"/>
              </a:rPr>
              <a:t>dokumentasi</a:t>
            </a:r>
            <a:endParaRPr lang="en-US" sz="9600" b="1" dirty="0">
              <a:latin typeface="+mj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  <a:defRPr/>
            </a:pPr>
            <a:r>
              <a:rPr lang="en-US" sz="9600" b="1" dirty="0" err="1">
                <a:latin typeface="+mj-lt"/>
              </a:rPr>
              <a:t>Perencanaan</a:t>
            </a:r>
            <a:endParaRPr lang="en-US" sz="9600" b="1" dirty="0">
              <a:latin typeface="+mj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  <a:defRPr/>
            </a:pPr>
            <a:r>
              <a:rPr lang="en-US" sz="9600" b="1" dirty="0" err="1">
                <a:latin typeface="+mj-lt"/>
              </a:rPr>
              <a:t>Presentasi</a:t>
            </a:r>
            <a:endParaRPr lang="en-US" sz="9600" b="1" dirty="0">
              <a:latin typeface="+mj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  <a:defRPr/>
            </a:pPr>
            <a:r>
              <a:rPr lang="en-US" sz="9600" b="1" dirty="0" err="1">
                <a:latin typeface="+mj-lt"/>
              </a:rPr>
              <a:t>Perancangan</a:t>
            </a:r>
            <a:r>
              <a:rPr lang="en-US" sz="9600" b="1" dirty="0">
                <a:latin typeface="+mj-lt"/>
              </a:rPr>
              <a:t>.</a:t>
            </a: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2300" dirty="0">
              <a:solidFill>
                <a:srgbClr val="FFC000"/>
              </a:solidFill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2300" dirty="0">
              <a:solidFill>
                <a:srgbClr val="FFC000"/>
              </a:solidFill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1200" dirty="0"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1200" dirty="0"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1200" dirty="0"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1200" dirty="0"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2800" dirty="0"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4100" dirty="0">
              <a:solidFill>
                <a:srgbClr val="FFC000"/>
              </a:solidFill>
              <a:latin typeface="+mj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2400" dirty="0">
                <a:latin typeface="+mn-lt"/>
              </a:rPr>
              <a:t>  </a:t>
            </a:r>
          </a:p>
          <a:p>
            <a:pPr lvl="2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en-US" sz="2400" dirty="0">
              <a:solidFill>
                <a:srgbClr val="FFFFFF"/>
              </a:solidFill>
              <a:latin typeface="+mn-lt"/>
            </a:endParaRP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en-US" sz="2000" dirty="0">
              <a:solidFill>
                <a:srgbClr val="FFFFFF"/>
              </a:solidFill>
              <a:latin typeface="+mn-lt"/>
            </a:endParaRP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en-US" sz="2000" dirty="0">
              <a:solidFill>
                <a:srgbClr val="FFFFFF"/>
              </a:solidFill>
              <a:latin typeface="+mn-lt"/>
            </a:endParaRP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en-US" sz="2000" dirty="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n-US" smtClean="0"/>
              <a:t>DAFTAR PUSTAKA</a:t>
            </a:r>
          </a:p>
        </p:txBody>
      </p:sp>
      <p:sp>
        <p:nvSpPr>
          <p:cNvPr id="10" name="Oval 9"/>
          <p:cNvSpPr/>
          <p:nvPr/>
        </p:nvSpPr>
        <p:spPr>
          <a:xfrm>
            <a:off x="7696200" y="76200"/>
            <a:ext cx="1371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/>
              <a:t>13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457200" y="685800"/>
            <a:ext cx="8763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14400" dirty="0">
                <a:solidFill>
                  <a:srgbClr val="FFC000"/>
                </a:solidFill>
                <a:latin typeface="+mj-lt"/>
              </a:rPr>
              <a:t>DAFTAR PUSTAKA</a:t>
            </a:r>
          </a:p>
          <a:p>
            <a:pPr marL="1371600" indent="-13716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4400" dirty="0">
              <a:solidFill>
                <a:srgbClr val="FFC000"/>
              </a:solidFill>
              <a:latin typeface="+mj-lt"/>
            </a:endParaRPr>
          </a:p>
          <a:p>
            <a:pPr marL="1097280" indent="-1371600">
              <a:lnSpc>
                <a:spcPct val="120000"/>
              </a:lnSpc>
              <a:defRPr/>
            </a:pPr>
            <a:r>
              <a:rPr lang="en-US" sz="8000" b="1" dirty="0">
                <a:latin typeface="+mj-lt"/>
              </a:rPr>
              <a:t>1. White, Edward T</a:t>
            </a:r>
            <a:r>
              <a:rPr lang="id-ID" sz="8000" b="1" dirty="0">
                <a:latin typeface="+mj-lt"/>
              </a:rPr>
              <a:t> (19</a:t>
            </a:r>
            <a:r>
              <a:rPr lang="en-US" sz="8000" b="1" dirty="0">
                <a:latin typeface="+mj-lt"/>
              </a:rPr>
              <a:t>95</a:t>
            </a:r>
            <a:r>
              <a:rPr lang="id-ID" sz="8000" b="1" dirty="0">
                <a:latin typeface="+mj-lt"/>
              </a:rPr>
              <a:t>): </a:t>
            </a:r>
            <a:r>
              <a:rPr lang="en-US" sz="8000" b="1" i="1" dirty="0">
                <a:latin typeface="+mj-lt"/>
              </a:rPr>
              <a:t>Presentation Strategies in Architecture</a:t>
            </a:r>
            <a:r>
              <a:rPr lang="en-US" sz="8000" b="1" dirty="0">
                <a:latin typeface="+mj-lt"/>
              </a:rPr>
              <a:t> </a:t>
            </a:r>
            <a:r>
              <a:rPr lang="id-ID" sz="8000" b="1" dirty="0">
                <a:latin typeface="+mj-lt"/>
              </a:rPr>
              <a:t>Van</a:t>
            </a:r>
            <a:r>
              <a:rPr lang="en-US" sz="8000" b="1" dirty="0">
                <a:latin typeface="+mj-lt"/>
              </a:rPr>
              <a:t>,        Arizona </a:t>
            </a:r>
          </a:p>
          <a:p>
            <a:pPr marL="1097280" indent="-1371600">
              <a:lnSpc>
                <a:spcPct val="120000"/>
              </a:lnSpc>
              <a:defRPr/>
            </a:pPr>
            <a:r>
              <a:rPr lang="en-US" sz="8000" b="1" dirty="0">
                <a:latin typeface="+mj-lt"/>
              </a:rPr>
              <a:t>    Architectural Media Ltd.</a:t>
            </a:r>
          </a:p>
          <a:p>
            <a:pPr marL="1097280" indent="-1371600">
              <a:lnSpc>
                <a:spcPct val="120000"/>
              </a:lnSpc>
              <a:defRPr/>
            </a:pPr>
            <a:r>
              <a:rPr lang="en-US" sz="8000" b="1" dirty="0">
                <a:latin typeface="+mj-lt"/>
              </a:rPr>
              <a:t>2. Martin, </a:t>
            </a:r>
            <a:r>
              <a:rPr lang="en-US" sz="8000" b="1" dirty="0" err="1">
                <a:latin typeface="+mj-lt"/>
              </a:rPr>
              <a:t>Leslie.C</a:t>
            </a:r>
            <a:r>
              <a:rPr lang="en-US" sz="8000" b="1" dirty="0">
                <a:latin typeface="+mj-lt"/>
              </a:rPr>
              <a:t>.</a:t>
            </a:r>
            <a:r>
              <a:rPr lang="id-ID" sz="8000" b="1" dirty="0">
                <a:latin typeface="+mj-lt"/>
              </a:rPr>
              <a:t> (19</a:t>
            </a:r>
            <a:r>
              <a:rPr lang="en-US" sz="8000" b="1" dirty="0">
                <a:latin typeface="+mj-lt"/>
              </a:rPr>
              <a:t>7</a:t>
            </a:r>
            <a:r>
              <a:rPr lang="id-ID" sz="8000" b="1" dirty="0">
                <a:latin typeface="+mj-lt"/>
              </a:rPr>
              <a:t>0)</a:t>
            </a:r>
            <a:r>
              <a:rPr lang="en-US" sz="8000" b="1" dirty="0">
                <a:latin typeface="+mj-lt"/>
              </a:rPr>
              <a:t> (</a:t>
            </a:r>
            <a:r>
              <a:rPr lang="en-US" sz="8000" b="1" dirty="0" err="1">
                <a:latin typeface="+mj-lt"/>
              </a:rPr>
              <a:t>ed</a:t>
            </a:r>
            <a:r>
              <a:rPr lang="en-US" sz="8000" b="1" dirty="0">
                <a:latin typeface="+mj-lt"/>
              </a:rPr>
              <a:t>) </a:t>
            </a:r>
            <a:r>
              <a:rPr lang="id-ID" sz="8000" b="1" i="1" dirty="0">
                <a:latin typeface="+mj-lt"/>
              </a:rPr>
              <a:t>: </a:t>
            </a:r>
            <a:r>
              <a:rPr lang="en-US" sz="8000" b="1" i="1" dirty="0" err="1">
                <a:latin typeface="+mj-lt"/>
              </a:rPr>
              <a:t>Grafik</a:t>
            </a:r>
            <a:r>
              <a:rPr lang="en-US" sz="8000" b="1" i="1" dirty="0">
                <a:latin typeface="+mj-lt"/>
              </a:rPr>
              <a:t> Architecture, </a:t>
            </a:r>
            <a:r>
              <a:rPr lang="en-US" sz="8000" b="1" dirty="0" err="1">
                <a:latin typeface="+mj-lt"/>
              </a:rPr>
              <a:t>Erlangga</a:t>
            </a:r>
            <a:endParaRPr lang="en-US" sz="8000" b="1" dirty="0">
              <a:latin typeface="+mj-lt"/>
            </a:endParaRPr>
          </a:p>
          <a:p>
            <a:pPr marL="1097280" indent="-1371600">
              <a:lnSpc>
                <a:spcPct val="120000"/>
              </a:lnSpc>
              <a:defRPr/>
            </a:pPr>
            <a:r>
              <a:rPr lang="en-US" sz="8000" dirty="0">
                <a:latin typeface="+mj-lt"/>
              </a:rPr>
              <a:t>3. Burden, Ernest (1982) : </a:t>
            </a:r>
            <a:r>
              <a:rPr lang="en-US" sz="8000" b="1" i="1" dirty="0">
                <a:latin typeface="+mj-lt"/>
              </a:rPr>
              <a:t>Architectural Delineation : A Photographic</a:t>
            </a:r>
            <a:endParaRPr lang="en-US" sz="8000" dirty="0">
              <a:latin typeface="+mj-lt"/>
            </a:endParaRPr>
          </a:p>
          <a:p>
            <a:pPr marL="1097280" indent="-1371600">
              <a:lnSpc>
                <a:spcPct val="120000"/>
              </a:lnSpc>
              <a:defRPr/>
            </a:pPr>
            <a:r>
              <a:rPr lang="en-US" sz="8000" b="1" i="1" dirty="0">
                <a:latin typeface="+mj-lt"/>
              </a:rPr>
              <a:t>4. Approach to Presentation</a:t>
            </a:r>
            <a:r>
              <a:rPr lang="en-US" sz="8000" i="1" dirty="0">
                <a:latin typeface="+mj-lt"/>
              </a:rPr>
              <a:t>, </a:t>
            </a:r>
            <a:r>
              <a:rPr lang="en-US" sz="8000" i="1" dirty="0" err="1">
                <a:latin typeface="+mj-lt"/>
              </a:rPr>
              <a:t>Mc.Graw</a:t>
            </a:r>
            <a:r>
              <a:rPr lang="en-US" sz="8000" i="1" dirty="0">
                <a:latin typeface="+mj-lt"/>
              </a:rPr>
              <a:t>-Hill Book Company, New York</a:t>
            </a:r>
            <a:endParaRPr lang="en-US" sz="8000" dirty="0">
              <a:latin typeface="+mj-lt"/>
            </a:endParaRPr>
          </a:p>
          <a:p>
            <a:pPr marL="1097280" indent="-1371600">
              <a:lnSpc>
                <a:spcPct val="120000"/>
              </a:lnSpc>
              <a:defRPr/>
            </a:pPr>
            <a:r>
              <a:rPr lang="en-US" sz="8000" dirty="0">
                <a:latin typeface="+mj-lt"/>
              </a:rPr>
              <a:t>5. Burden, Ernest (1989) : </a:t>
            </a:r>
            <a:r>
              <a:rPr lang="en-US" sz="8000" b="1" i="1" dirty="0">
                <a:latin typeface="+mj-lt"/>
              </a:rPr>
              <a:t>Design Presentation, </a:t>
            </a:r>
            <a:r>
              <a:rPr lang="en-US" sz="8000" dirty="0">
                <a:latin typeface="+mj-lt"/>
              </a:rPr>
              <a:t>A Wiley – </a:t>
            </a:r>
            <a:r>
              <a:rPr lang="en-US" sz="8000" dirty="0" err="1">
                <a:latin typeface="+mj-lt"/>
              </a:rPr>
              <a:t>Interscience</a:t>
            </a:r>
            <a:r>
              <a:rPr lang="en-US" sz="8000" dirty="0">
                <a:latin typeface="+mj-lt"/>
              </a:rPr>
              <a:t>     Publication</a:t>
            </a:r>
          </a:p>
          <a:p>
            <a:pPr marL="1097280" indent="-1371600">
              <a:lnSpc>
                <a:spcPct val="120000"/>
              </a:lnSpc>
              <a:defRPr/>
            </a:pPr>
            <a:r>
              <a:rPr lang="en-US" sz="8000" dirty="0">
                <a:latin typeface="+mj-lt"/>
              </a:rPr>
              <a:t>6. Crowe, Norman and </a:t>
            </a:r>
            <a:r>
              <a:rPr lang="en-US" sz="8000" dirty="0" err="1">
                <a:latin typeface="+mj-lt"/>
              </a:rPr>
              <a:t>Laseau</a:t>
            </a:r>
            <a:r>
              <a:rPr lang="en-US" sz="8000" dirty="0">
                <a:latin typeface="+mj-lt"/>
              </a:rPr>
              <a:t>, Paul: </a:t>
            </a:r>
            <a:r>
              <a:rPr lang="en-US" sz="8000" b="1" i="1" dirty="0">
                <a:latin typeface="+mj-lt"/>
              </a:rPr>
              <a:t>Visual Notes for Architect and Designer</a:t>
            </a:r>
            <a:r>
              <a:rPr lang="en-US" sz="8000" dirty="0">
                <a:latin typeface="+mj-lt"/>
              </a:rPr>
              <a:t>, New </a:t>
            </a:r>
          </a:p>
          <a:p>
            <a:pPr marL="1097280" indent="-1371600">
              <a:lnSpc>
                <a:spcPct val="120000"/>
              </a:lnSpc>
              <a:defRPr/>
            </a:pPr>
            <a:r>
              <a:rPr lang="en-US" sz="8000" dirty="0">
                <a:latin typeface="+mj-lt"/>
              </a:rPr>
              <a:t>    York : Van </a:t>
            </a:r>
            <a:r>
              <a:rPr lang="en-US" sz="8000" dirty="0" err="1">
                <a:latin typeface="+mj-lt"/>
              </a:rPr>
              <a:t>Nostrand</a:t>
            </a:r>
            <a:r>
              <a:rPr lang="en-US" sz="8000" dirty="0">
                <a:latin typeface="+mj-lt"/>
              </a:rPr>
              <a:t> Reinhold Company.</a:t>
            </a:r>
          </a:p>
          <a:p>
            <a:pPr marL="1097280" indent="-1371600">
              <a:lnSpc>
                <a:spcPct val="120000"/>
              </a:lnSpc>
              <a:defRPr/>
            </a:pPr>
            <a:r>
              <a:rPr lang="en-US" sz="8000" dirty="0">
                <a:latin typeface="+mj-lt"/>
              </a:rPr>
              <a:t>7. </a:t>
            </a:r>
            <a:r>
              <a:rPr lang="en-US" sz="8000" dirty="0" err="1">
                <a:latin typeface="+mj-lt"/>
              </a:rPr>
              <a:t>d!A</a:t>
            </a:r>
            <a:r>
              <a:rPr lang="en-US" sz="8000" dirty="0">
                <a:latin typeface="+mj-lt"/>
              </a:rPr>
              <a:t>, </a:t>
            </a:r>
            <a:r>
              <a:rPr lang="en-US" sz="8000" b="1" i="1" dirty="0" err="1">
                <a:latin typeface="+mj-lt"/>
              </a:rPr>
              <a:t>Majalah</a:t>
            </a:r>
            <a:r>
              <a:rPr lang="en-US" sz="8000" b="1" i="1" dirty="0">
                <a:latin typeface="+mj-lt"/>
              </a:rPr>
              <a:t> </a:t>
            </a:r>
            <a:r>
              <a:rPr lang="en-US" sz="8000" b="1" i="1" dirty="0" err="1">
                <a:latin typeface="+mj-lt"/>
              </a:rPr>
              <a:t>Eksplorasi</a:t>
            </a:r>
            <a:r>
              <a:rPr lang="en-US" sz="8000" b="1" i="1" dirty="0">
                <a:latin typeface="+mj-lt"/>
              </a:rPr>
              <a:t> </a:t>
            </a:r>
            <a:r>
              <a:rPr lang="en-US" sz="8000" b="1" i="1" dirty="0" err="1">
                <a:latin typeface="+mj-lt"/>
              </a:rPr>
              <a:t>Desain</a:t>
            </a:r>
            <a:r>
              <a:rPr lang="en-US" sz="8000" b="1" i="1" dirty="0">
                <a:latin typeface="+mj-lt"/>
              </a:rPr>
              <a:t> &amp; </a:t>
            </a:r>
            <a:r>
              <a:rPr lang="en-US" sz="8000" b="1" i="1" dirty="0" err="1">
                <a:latin typeface="+mj-lt"/>
              </a:rPr>
              <a:t>Arsitektur</a:t>
            </a:r>
            <a:r>
              <a:rPr lang="en-US" sz="8000" b="1" i="1" dirty="0">
                <a:latin typeface="+mj-lt"/>
              </a:rPr>
              <a:t>.</a:t>
            </a:r>
            <a:endParaRPr lang="en-US" sz="8000" dirty="0">
              <a:latin typeface="+mj-lt"/>
            </a:endParaRPr>
          </a:p>
          <a:p>
            <a:pPr marL="1097280" indent="-1371600">
              <a:lnSpc>
                <a:spcPct val="120000"/>
              </a:lnSpc>
              <a:defRPr/>
            </a:pPr>
            <a:r>
              <a:rPr lang="en-US" sz="8000" dirty="0">
                <a:latin typeface="+mj-lt"/>
              </a:rPr>
              <a:t>8. </a:t>
            </a:r>
            <a:r>
              <a:rPr lang="en-US" sz="8000" dirty="0" err="1">
                <a:latin typeface="+mj-lt"/>
              </a:rPr>
              <a:t>Halse</a:t>
            </a:r>
            <a:r>
              <a:rPr lang="en-US" sz="8000" dirty="0">
                <a:latin typeface="+mj-lt"/>
              </a:rPr>
              <a:t>, Albert O. (1960) : </a:t>
            </a:r>
            <a:r>
              <a:rPr lang="en-US" sz="8000" b="1" i="1" dirty="0">
                <a:latin typeface="+mj-lt"/>
              </a:rPr>
              <a:t>The Techniques of </a:t>
            </a:r>
            <a:r>
              <a:rPr lang="en-US" sz="8000" b="1" i="1" dirty="0" err="1">
                <a:latin typeface="+mj-lt"/>
              </a:rPr>
              <a:t>Contempororary</a:t>
            </a:r>
            <a:r>
              <a:rPr lang="en-US" sz="8000" b="1" i="1" dirty="0">
                <a:latin typeface="+mj-lt"/>
              </a:rPr>
              <a:t> Presentation</a:t>
            </a:r>
          </a:p>
          <a:p>
            <a:pPr marL="1097280" indent="-1371600">
              <a:lnSpc>
                <a:spcPct val="120000"/>
              </a:lnSpc>
              <a:defRPr/>
            </a:pPr>
            <a:r>
              <a:rPr lang="en-US" sz="8000" b="1" i="1" dirty="0">
                <a:latin typeface="+mj-lt"/>
              </a:rPr>
              <a:t>    ARCHITECTURAL RENDERING</a:t>
            </a:r>
            <a:r>
              <a:rPr lang="en-US" sz="8000" dirty="0">
                <a:latin typeface="+mj-lt"/>
              </a:rPr>
              <a:t>: F.W. Dodge Corporation, New York.</a:t>
            </a: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2300" dirty="0">
              <a:solidFill>
                <a:srgbClr val="FFC000"/>
              </a:solidFill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1200" dirty="0"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1200" dirty="0"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1200" dirty="0"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11200" dirty="0"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2800" dirty="0">
              <a:latin typeface="+mn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4100" dirty="0">
              <a:solidFill>
                <a:srgbClr val="FFC000"/>
              </a:solidFill>
              <a:latin typeface="+mj-lt"/>
            </a:endParaRPr>
          </a:p>
          <a:p>
            <a:pPr marL="742950" indent="-74295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2400" dirty="0">
                <a:latin typeface="+mn-lt"/>
              </a:rPr>
              <a:t>  </a:t>
            </a:r>
          </a:p>
          <a:p>
            <a:pPr lvl="2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en-US" sz="2400" dirty="0">
              <a:solidFill>
                <a:srgbClr val="FFFFFF"/>
              </a:solidFill>
              <a:latin typeface="+mn-lt"/>
            </a:endParaRP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en-US" sz="2000" dirty="0">
              <a:solidFill>
                <a:srgbClr val="FFFFFF"/>
              </a:solidFill>
              <a:latin typeface="+mn-lt"/>
            </a:endParaRP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en-US" sz="2000" dirty="0">
              <a:solidFill>
                <a:srgbClr val="FFFFFF"/>
              </a:solidFill>
              <a:latin typeface="+mn-lt"/>
            </a:endParaRP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en-US" sz="2000" dirty="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401</TotalTime>
  <Words>222</Words>
  <Application>Microsoft Office PowerPoint</Application>
  <PresentationFormat>On-screen Show (4:3)</PresentationFormat>
  <Paragraphs>151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Tw Cen MT</vt:lpstr>
      <vt:lpstr>Wingdings</vt:lpstr>
      <vt:lpstr>Wingdings 2</vt:lpstr>
      <vt:lpstr>Calibri</vt:lpstr>
      <vt:lpstr>Median</vt:lpstr>
      <vt:lpstr>Slide 1</vt:lpstr>
      <vt:lpstr>Slide 2</vt:lpstr>
      <vt:lpstr>Slide 3</vt:lpstr>
      <vt:lpstr>Slide 4</vt:lpstr>
      <vt:lpstr>Slide 5</vt:lpstr>
      <vt:lpstr>Slide 6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three</dc:creator>
  <cp:lastModifiedBy>three</cp:lastModifiedBy>
  <cp:revision>111</cp:revision>
  <dcterms:created xsi:type="dcterms:W3CDTF">2010-02-23T00:51:15Z</dcterms:created>
  <dcterms:modified xsi:type="dcterms:W3CDTF">2012-02-09T05:12:03Z</dcterms:modified>
</cp:coreProperties>
</file>