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5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58" r:id="rId11"/>
    <p:sldId id="269" r:id="rId12"/>
    <p:sldId id="260" r:id="rId13"/>
    <p:sldId id="261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56DB32-B44C-4D15-B6A8-36E14FFB1F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147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Image" r:id="rId3" imgW="7621064" imgH="5714286" progId="">
                  <p:embed/>
                </p:oleObj>
              </mc:Choice>
              <mc:Fallback>
                <p:oleObj name="Image" r:id="rId3" imgW="7621064" imgH="5714286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990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19200" y="3048000"/>
            <a:ext cx="6629400" cy="990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36090D-8772-473F-B59B-F23FB9289C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DB064-F20E-44B5-98AE-AC19E1C65E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F8472-1712-405D-A4ED-7CB748FDF4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B3864-5B1B-44E0-AB69-EB50A2563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A04EC-584B-4EFD-8158-4FF6BD58DC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EFB89-F8B6-4294-835C-A61F0FF8DD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D738C-94FC-425E-9C88-B9ECC47087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A9469-9E05-43C4-B641-8E6B6864DD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26584-CB42-4126-AB8A-BEF2624CFE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1106A-E656-4F3F-8FB0-14B8C8EB84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75D3C-E01B-4464-9B3D-593F99EA97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Image" r:id="rId14" imgW="7621064" imgH="5714286" progId="">
                  <p:embed/>
                </p:oleObj>
              </mc:Choice>
              <mc:Fallback>
                <p:oleObj name="Image" r:id="rId14" imgW="7621064" imgH="5714286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74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00600" y="62484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8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04AE463-EB7F-418E-80C7-0DAD75A2E32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14348" y="1785926"/>
            <a:ext cx="7772400" cy="9906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attlestar" pitchFamily="2" charset="0"/>
              </a:rPr>
              <a:t>FORM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attlestar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428728" y="4857760"/>
            <a:ext cx="6629400" cy="928694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2800" b="1" u="sng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Adi</a:t>
            </a:r>
            <a:r>
              <a:rPr lang="en-US" sz="2800" b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2800" b="1" u="sng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Rachmanto,S.Kom</a:t>
            </a:r>
            <a:endParaRPr lang="en-US" sz="2800" b="1" u="sng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en-US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UNIKOM - </a:t>
            </a:r>
            <a:r>
              <a:rPr lang="en-US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2012</a:t>
            </a:r>
            <a:endParaRPr lang="en-US" sz="28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6200"/>
            <a:ext cx="8643998" cy="8382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u="sng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Membuat</a:t>
            </a:r>
            <a:r>
              <a:rPr lang="en-US" sz="32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FORM</a:t>
            </a:r>
            <a:endParaRPr lang="en-US" sz="3200" b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108" y="953736"/>
            <a:ext cx="8671610" cy="4876800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techia" pitchFamily="2" charset="0"/>
              </a:rPr>
              <a:t>Membuat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techia" pitchFamily="2" charset="0"/>
              </a:rPr>
              <a:t> Form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techia" pitchFamily="2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techia" pitchFamily="2" charset="0"/>
              </a:rPr>
              <a:t> access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techia" pitchFamily="2" charset="0"/>
              </a:rPr>
              <a:t>setidaknya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techia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techia" pitchFamily="2" charset="0"/>
              </a:rPr>
              <a:t>bisa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techia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techia" pitchFamily="2" charset="0"/>
              </a:rPr>
              <a:t>menggunakan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techia" pitchFamily="2" charset="0"/>
              </a:rPr>
              <a:t>  2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techia" pitchFamily="2" charset="0"/>
              </a:rPr>
              <a:t>cara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techia" pitchFamily="2" charset="0"/>
              </a:rPr>
              <a:t> :</a:t>
            </a:r>
          </a:p>
          <a:p>
            <a:pPr algn="ctr">
              <a:buNone/>
            </a:pPr>
            <a:endParaRPr lang="en-US" dirty="0" smtClean="0"/>
          </a:p>
          <a:p>
            <a:pPr marL="457200" indent="-457200" algn="ctr">
              <a:buAutoNum type="arabicPeriod"/>
            </a:pPr>
            <a:r>
              <a:rPr lang="en-US" sz="4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 Wizard</a:t>
            </a:r>
          </a:p>
          <a:p>
            <a:pPr marL="457200" indent="-457200" algn="ctr">
              <a:buAutoNum type="arabicPeriod"/>
            </a:pPr>
            <a:r>
              <a:rPr lang="en-US" sz="4800" dirty="0" smtClean="0"/>
              <a:t>FORM Design / Blank FORM</a:t>
            </a:r>
            <a:endParaRPr lang="en-US" sz="4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6200"/>
            <a:ext cx="8643998" cy="8382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200" b="1" u="sng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Langkah</a:t>
            </a:r>
            <a:r>
              <a:rPr lang="en-US" sz="32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– </a:t>
            </a:r>
            <a:r>
              <a:rPr lang="en-US" sz="3200" b="1" u="sng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langkah</a:t>
            </a:r>
            <a:r>
              <a:rPr lang="en-US" sz="32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200" b="1" u="sng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Menggunakan</a:t>
            </a:r>
            <a:r>
              <a:rPr lang="en-US" sz="32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Form Wizard</a:t>
            </a:r>
            <a:endParaRPr lang="en-US" sz="3200" b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108" y="953736"/>
            <a:ext cx="4100514" cy="4876800"/>
          </a:xfrm>
        </p:spPr>
        <p:txBody>
          <a:bodyPr/>
          <a:lstStyle/>
          <a:p>
            <a:pPr algn="just">
              <a:buNone/>
            </a:pPr>
            <a:r>
              <a:rPr lang="en-US" sz="2500" dirty="0" smtClean="0"/>
              <a:t>1. 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tab Create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jendela</a:t>
            </a:r>
            <a:endParaRPr lang="en-US" sz="25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>
              <a:buNone/>
            </a:pP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Click More Form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ribbon Forms,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kemudian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pilih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Form Wizard.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Sehingga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muncul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kotak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Form Wizard.</a:t>
            </a:r>
          </a:p>
          <a:p>
            <a:pPr algn="just">
              <a:buNone/>
            </a:pP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Memilih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tabel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atribut-atributnya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digunakan.dalam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contoh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tabel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Buku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5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004712"/>
            <a:ext cx="414340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6200"/>
            <a:ext cx="8643998" cy="8382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200" b="1" u="sng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Langkah</a:t>
            </a:r>
            <a:r>
              <a:rPr lang="en-US" sz="32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– </a:t>
            </a:r>
            <a:r>
              <a:rPr lang="en-US" sz="3200" b="1" u="sng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langkah</a:t>
            </a:r>
            <a:r>
              <a:rPr lang="en-US" sz="32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200" b="1" u="sng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Menggunakan</a:t>
            </a:r>
            <a:r>
              <a:rPr lang="en-US" sz="32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Form Wizard</a:t>
            </a:r>
            <a:endParaRPr lang="en-US" sz="3200" b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108" y="953736"/>
            <a:ext cx="8528734" cy="4876800"/>
          </a:xfrm>
        </p:spPr>
        <p:txBody>
          <a:bodyPr/>
          <a:lstStyle/>
          <a:p>
            <a:pPr>
              <a:buNone/>
            </a:pP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4. Click </a:t>
            </a:r>
            <a:r>
              <a:rPr lang="en-US" sz="3600" b="1" dirty="0">
                <a:solidFill>
                  <a:schemeClr val="tx1"/>
                </a:solidFill>
                <a:latin typeface="Baskerville Old Face" pitchFamily="18" charset="0"/>
              </a:rPr>
              <a:t>&gt;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atau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&gt;&gt;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untuk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memilih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atribut-atribut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yang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akan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ditampilkan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dalam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form.</a:t>
            </a:r>
          </a:p>
          <a:p>
            <a:pPr>
              <a:buNone/>
            </a:pP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5.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Memilih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bentuk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layout form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kemudian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click next.</a:t>
            </a:r>
          </a:p>
          <a:p>
            <a:pPr>
              <a:buNone/>
            </a:pP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6.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Memilih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style form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kemudian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click next.</a:t>
            </a:r>
          </a:p>
          <a:p>
            <a:pPr>
              <a:buNone/>
            </a:pP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7.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Kemudian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simpan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form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dengan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nama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Laporan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Pemesanan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lalu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click finish.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Lalu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akan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muncul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tampilan</a:t>
            </a:r>
            <a:r>
              <a:rPr lang="en-US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 View </a:t>
            </a:r>
            <a:r>
              <a:rPr lang="en-US" sz="3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sbb</a:t>
            </a:r>
            <a:r>
              <a:rPr lang="en-US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</a:t>
            </a:r>
          </a:p>
          <a:p>
            <a:pPr>
              <a:buNone/>
            </a:pPr>
            <a:endParaRPr lang="en-US" sz="3600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7158" y="76200"/>
            <a:ext cx="8643998" cy="8382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200" b="1" u="sng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Langkah</a:t>
            </a:r>
            <a:r>
              <a:rPr lang="en-US" sz="32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– </a:t>
            </a:r>
            <a:r>
              <a:rPr lang="en-US" sz="3200" b="1" u="sng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langkah</a:t>
            </a:r>
            <a:r>
              <a:rPr lang="en-US" sz="32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200" b="1" u="sng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Menggunakan</a:t>
            </a:r>
            <a:r>
              <a:rPr lang="en-US" sz="32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Form Wizard</a:t>
            </a:r>
            <a:endParaRPr lang="en-US" sz="3200" b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3484" y="928670"/>
            <a:ext cx="778674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52120" y="4441578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Baskerville Old Face" pitchFamily="18" charset="0"/>
              </a:rPr>
              <a:t>8. </a:t>
            </a:r>
            <a:r>
              <a:rPr lang="en-US" dirty="0" err="1">
                <a:latin typeface="Baskerville Old Face" pitchFamily="18" charset="0"/>
              </a:rPr>
              <a:t>Untuk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mengatur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tampilan</a:t>
            </a:r>
            <a:r>
              <a:rPr lang="en-US" dirty="0">
                <a:latin typeface="Baskerville Old Face" pitchFamily="18" charset="0"/>
              </a:rPr>
              <a:t> form </a:t>
            </a:r>
            <a:r>
              <a:rPr lang="en-US" dirty="0" err="1">
                <a:latin typeface="Baskerville Old Face" pitchFamily="18" charset="0"/>
              </a:rPr>
              <a:t>dapat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dilakukan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pada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tampilan</a:t>
            </a:r>
            <a:r>
              <a:rPr lang="en-US" dirty="0">
                <a:latin typeface="Baskerville Old Face" pitchFamily="18" charset="0"/>
              </a:rPr>
              <a:t> Design View. Click tab Home, </a:t>
            </a:r>
            <a:r>
              <a:rPr lang="en-US" dirty="0" err="1">
                <a:latin typeface="Baskerville Old Face" pitchFamily="18" charset="0"/>
              </a:rPr>
              <a:t>kemudian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pada</a:t>
            </a:r>
            <a:r>
              <a:rPr lang="en-US" dirty="0">
                <a:latin typeface="Baskerville Old Face" pitchFamily="18" charset="0"/>
              </a:rPr>
              <a:t> ribbons Views click Design View.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9436"/>
            <a:ext cx="7772400" cy="838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911 Porscha" pitchFamily="2" charset="0"/>
              </a:rPr>
              <a:t>Pengertian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911 Porscha" pitchFamily="2" charset="0"/>
              </a:rPr>
              <a:t> &amp;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911 Porscha" pitchFamily="2" charset="0"/>
              </a:rPr>
              <a:t>Fungsi</a:t>
            </a:r>
            <a:endParaRPr lang="en-US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911 Porsch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548" y="1101216"/>
            <a:ext cx="7772400" cy="425891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nb-NO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</a:t>
            </a:r>
            <a:r>
              <a:rPr lang="nb-NO" sz="2800" dirty="0">
                <a:solidFill>
                  <a:schemeClr val="tx1"/>
                </a:solidFill>
                <a:latin typeface="Baskerville Old Face" pitchFamily="18" charset="0"/>
              </a:rPr>
              <a:t> digunakan untuk mengontrol </a:t>
            </a:r>
            <a:r>
              <a:rPr lang="nb-NO" sz="2800" dirty="0" smtClean="0">
                <a:solidFill>
                  <a:schemeClr val="tx1"/>
                </a:solidFill>
                <a:latin typeface="Baskerville Old Face" pitchFamily="18" charset="0"/>
              </a:rPr>
              <a:t>:</a:t>
            </a:r>
          </a:p>
          <a:p>
            <a:pPr lvl="1" algn="just"/>
            <a:r>
              <a:rPr lang="nb-NO" sz="2400" dirty="0" smtClean="0">
                <a:solidFill>
                  <a:schemeClr val="tx1"/>
                </a:solidFill>
                <a:latin typeface="Baskerville Old Face" pitchFamily="18" charset="0"/>
              </a:rPr>
              <a:t>proses </a:t>
            </a:r>
            <a:r>
              <a:rPr lang="nb-NO" sz="2400" dirty="0">
                <a:solidFill>
                  <a:schemeClr val="tx1"/>
                </a:solidFill>
                <a:latin typeface="Baskerville Old Face" pitchFamily="18" charset="0"/>
              </a:rPr>
              <a:t>masukan data (input), </a:t>
            </a:r>
            <a:endParaRPr lang="nb-NO" sz="2400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lvl="1" algn="just"/>
            <a:r>
              <a:rPr lang="nb-NO" sz="2400" dirty="0" smtClean="0">
                <a:solidFill>
                  <a:schemeClr val="tx1"/>
                </a:solidFill>
                <a:latin typeface="Baskerville Old Face" pitchFamily="18" charset="0"/>
              </a:rPr>
              <a:t>menampilkan </a:t>
            </a:r>
            <a:r>
              <a:rPr lang="nb-NO" sz="2400" dirty="0">
                <a:solidFill>
                  <a:schemeClr val="tx1"/>
                </a:solidFill>
                <a:latin typeface="Baskerville Old Face" pitchFamily="18" charset="0"/>
              </a:rPr>
              <a:t>data (output), </a:t>
            </a:r>
            <a:endParaRPr lang="nb-NO" sz="2400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lvl="1" algn="just"/>
            <a:r>
              <a:rPr lang="nb-NO" sz="2400" dirty="0" smtClean="0">
                <a:solidFill>
                  <a:schemeClr val="tx1"/>
                </a:solidFill>
                <a:latin typeface="Baskerville Old Face" pitchFamily="18" charset="0"/>
              </a:rPr>
              <a:t>memeriksa </a:t>
            </a:r>
            <a:r>
              <a:rPr lang="nb-NO" sz="2400" dirty="0">
                <a:solidFill>
                  <a:schemeClr val="tx1"/>
                </a:solidFill>
                <a:latin typeface="Baskerville Old Face" pitchFamily="18" charset="0"/>
              </a:rPr>
              <a:t>dan memperbaharui data</a:t>
            </a:r>
            <a:r>
              <a:rPr lang="nb-NO" sz="2400" dirty="0" smtClean="0">
                <a:solidFill>
                  <a:schemeClr val="tx1"/>
                </a:solidFill>
                <a:latin typeface="Baskerville Old Face" pitchFamily="18" charset="0"/>
              </a:rPr>
              <a:t>.</a:t>
            </a:r>
          </a:p>
          <a:p>
            <a:pPr algn="just"/>
            <a:r>
              <a:rPr lang="nb-NO" sz="2800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nb-NO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</a:t>
            </a:r>
            <a:r>
              <a:rPr lang="nb-NO" sz="2400" dirty="0">
                <a:solidFill>
                  <a:schemeClr val="tx1"/>
                </a:solidFill>
                <a:latin typeface="Baskerville Old Face" pitchFamily="18" charset="0"/>
              </a:rPr>
              <a:t> digunakan untuk merepresentasikan ke user atau menerima inputan dari user data-data dalam tabel/query dalam bentuk interface grid, tombol, dan lain-lain kontrol windows. form dalam access bisa dimasukkan ke dalam form lain sebagai control sub form, biasanya jika bekerja dalam transaksi master-detail</a:t>
            </a:r>
            <a:endParaRPr lang="en-US" sz="28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828" y="1142984"/>
            <a:ext cx="7772400" cy="4500594"/>
          </a:xfrm>
          <a:solidFill>
            <a:schemeClr val="lt1">
              <a:alpha val="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Form,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database yang </a:t>
            </a:r>
            <a:r>
              <a:rPr lang="en-US" dirty="0" err="1" smtClean="0"/>
              <a:t>bernama</a:t>
            </a:r>
            <a:r>
              <a:rPr lang="en-US" dirty="0" smtClean="0"/>
              <a:t> “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Perpustakaan</a:t>
            </a:r>
            <a:r>
              <a:rPr lang="en-US" dirty="0" smtClean="0"/>
              <a:t>”.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buatlah</a:t>
            </a:r>
            <a:r>
              <a:rPr lang="en-US" dirty="0" smtClean="0"/>
              <a:t> 4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862776" y="179436"/>
            <a:ext cx="7772400" cy="838200"/>
          </a:xfrm>
          <a:prstGeom prst="rect">
            <a:avLst/>
          </a:prstGeom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911 Porscha" pitchFamily="2" charset="0"/>
                <a:ea typeface="+mn-ea"/>
                <a:cs typeface="+mn-cs"/>
              </a:rPr>
              <a:t>MEMBUAT FORM</a:t>
            </a:r>
            <a:endParaRPr kumimoji="0" lang="en-US" sz="3600" b="1" i="0" u="none" strike="noStrike" kern="0" cap="none" spc="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911 Porscha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828" y="1142984"/>
            <a:ext cx="7772400" cy="4643470"/>
          </a:xfrm>
          <a:solidFill>
            <a:schemeClr val="lt1">
              <a:alpha val="0"/>
            </a:schemeClr>
          </a:solidFill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en-US" b="1" dirty="0" err="1" smtClean="0">
                <a:ln w="1905">
                  <a:prstDash val="sysDot"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Buku</a:t>
            </a:r>
            <a:endParaRPr lang="en-US" dirty="0">
              <a:ln w="1905">
                <a:prstDash val="sysDot"/>
              </a:ln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862776" y="179436"/>
            <a:ext cx="7772400" cy="838200"/>
          </a:xfrm>
          <a:prstGeom prst="rect">
            <a:avLst/>
          </a:prstGeom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911 Porscha" pitchFamily="2" charset="0"/>
                <a:ea typeface="+mn-ea"/>
                <a:cs typeface="+mn-cs"/>
              </a:rPr>
              <a:t>MEMBUAT FORM (2)</a:t>
            </a:r>
            <a:endParaRPr kumimoji="0" lang="en-US" sz="3600" b="1" i="0" u="none" strike="noStrike" kern="0" cap="none" spc="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911 Porscha" pitchFamily="2" charset="0"/>
              <a:ea typeface="+mn-ea"/>
              <a:cs typeface="+mn-cs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 r="28792"/>
          <a:stretch>
            <a:fillRect/>
          </a:stretch>
        </p:blipFill>
        <p:spPr bwMode="auto">
          <a:xfrm>
            <a:off x="3554818" y="1226868"/>
            <a:ext cx="492922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828" y="1142984"/>
            <a:ext cx="7772400" cy="4643470"/>
          </a:xfr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Anggota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862776" y="179436"/>
            <a:ext cx="7772400" cy="838200"/>
          </a:xfrm>
          <a:prstGeom prst="rect">
            <a:avLst/>
          </a:prstGeom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911 Porscha" pitchFamily="2" charset="0"/>
                <a:ea typeface="+mn-ea"/>
                <a:cs typeface="+mn-cs"/>
              </a:rPr>
              <a:t>MEMBUAT FORM (3)</a:t>
            </a:r>
            <a:endParaRPr kumimoji="0" lang="en-US" sz="3600" b="1" i="0" u="none" strike="noStrike" kern="0" cap="none" spc="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911 Porscha" pitchFamily="2" charset="0"/>
              <a:ea typeface="+mn-ea"/>
              <a:cs typeface="+mn-cs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214422"/>
            <a:ext cx="521497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828" y="1142984"/>
            <a:ext cx="7772400" cy="4643470"/>
          </a:xfr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Peminjaman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862776" y="179436"/>
            <a:ext cx="7772400" cy="838200"/>
          </a:xfrm>
          <a:prstGeom prst="rect">
            <a:avLst/>
          </a:prstGeom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911 Porscha" pitchFamily="2" charset="0"/>
                <a:ea typeface="+mn-ea"/>
                <a:cs typeface="+mn-cs"/>
              </a:rPr>
              <a:t>MEMBUAT FORM (4)</a:t>
            </a:r>
            <a:endParaRPr kumimoji="0" lang="en-US" sz="3600" b="1" i="0" u="none" strike="noStrike" kern="0" cap="none" spc="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911 Porscha" pitchFamily="2" charset="0"/>
              <a:ea typeface="+mn-ea"/>
              <a:cs typeface="+mn-cs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855062"/>
            <a:ext cx="550072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828" y="1142984"/>
            <a:ext cx="7772400" cy="4643470"/>
          </a:xfr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Pengembalian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862776" y="179436"/>
            <a:ext cx="7772400" cy="838200"/>
          </a:xfrm>
          <a:prstGeom prst="rect">
            <a:avLst/>
          </a:prstGeom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911 Porscha" pitchFamily="2" charset="0"/>
                <a:ea typeface="+mn-ea"/>
                <a:cs typeface="+mn-cs"/>
              </a:rPr>
              <a:t>MEMBUAT FORM (4)</a:t>
            </a:r>
            <a:endParaRPr kumimoji="0" lang="en-US" sz="3600" b="1" i="0" u="none" strike="noStrike" kern="0" cap="none" spc="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911 Porscha" pitchFamily="2" charset="0"/>
              <a:ea typeface="+mn-ea"/>
              <a:cs typeface="+mn-cs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857364"/>
            <a:ext cx="578647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14290"/>
            <a:ext cx="8643998" cy="5572164"/>
          </a:xfr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10620"/>
            <a:ext cx="8429684" cy="2546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025264"/>
            <a:ext cx="8501122" cy="2618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0444"/>
            <a:ext cx="7772400" cy="838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546" y="3113752"/>
            <a:ext cx="847392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100" y="300476"/>
            <a:ext cx="842968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-Global09_Prin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Pro-Global09_Print</Template>
  <TotalTime>619</TotalTime>
  <Words>299</Words>
  <Application>Microsoft Office PowerPoint</Application>
  <PresentationFormat>On-screen Show (4:3)</PresentationFormat>
  <Paragraphs>37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Pro-Global09_Print</vt:lpstr>
      <vt:lpstr>Image</vt:lpstr>
      <vt:lpstr>FORM</vt:lpstr>
      <vt:lpstr>Pengertian &amp; Fungsi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Membuat FORM</vt:lpstr>
      <vt:lpstr>Langkah – langkah Menggunakan Form Wizard</vt:lpstr>
      <vt:lpstr>Langkah – langkah Menggunakan Form Wizard</vt:lpstr>
      <vt:lpstr>Langkah – langkah Menggunakan Form Wizard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Membuat Form</dc:title>
  <dc:creator>Adi-Xp</dc:creator>
  <cp:lastModifiedBy>User</cp:lastModifiedBy>
  <cp:revision>33</cp:revision>
  <dcterms:created xsi:type="dcterms:W3CDTF">2010-05-28T06:38:03Z</dcterms:created>
  <dcterms:modified xsi:type="dcterms:W3CDTF">2012-04-30T03:53:22Z</dcterms:modified>
</cp:coreProperties>
</file>