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D1B1"/>
    <a:srgbClr val="74AE77"/>
    <a:srgbClr val="192B1A"/>
    <a:srgbClr val="111D1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162" autoAdjust="0"/>
    <p:restoredTop sz="90929"/>
  </p:normalViewPr>
  <p:slideViewPr>
    <p:cSldViewPr>
      <p:cViewPr varScale="1">
        <p:scale>
          <a:sx n="70" d="100"/>
          <a:sy n="70" d="100"/>
        </p:scale>
        <p:origin x="-139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200400"/>
            <a:ext cx="6400800" cy="533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02874C8-A9E6-48BC-8A87-C7288160C1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480C4-AF69-4A98-BF44-A080A45061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00750" y="152400"/>
            <a:ext cx="20002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5848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B970F-BFE2-4B67-B5A0-786334A34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40016-F0AD-4784-8EF3-10EAFC38C4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228E5-240D-45FE-976A-35EE92CC20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8382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2F508-7DCE-41CD-A025-D82428CA01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C1224-35C6-4D09-A261-D5C8BBB330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3B535-7F53-4C6E-8067-62FBF46B6B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60A08-5D91-4283-B194-78BE58C62D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93DB8-FCC5-458A-B9BA-18203EA13F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296E5-C350-411D-BD50-BD126A51FD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832EB5-E605-45C5-B1B9-E5C85A8DB6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643050"/>
            <a:ext cx="7772400" cy="1143000"/>
          </a:xfrm>
        </p:spPr>
        <p:txBody>
          <a:bodyPr/>
          <a:lstStyle/>
          <a:p>
            <a:r>
              <a:rPr lang="en-US" sz="4400" u="sng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merican Participants" pitchFamily="2" charset="0"/>
              </a:rPr>
              <a:t>Memodifikasi</a:t>
            </a:r>
            <a:r>
              <a:rPr lang="en-US" sz="4400" u="sng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merican Participants" pitchFamily="2" charset="0"/>
              </a:rPr>
              <a:t> Form</a:t>
            </a:r>
            <a:endParaRPr lang="en-US" sz="4400" u="sng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merican Participants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4974640"/>
            <a:ext cx="8858312" cy="533400"/>
          </a:xfrm>
        </p:spPr>
        <p:txBody>
          <a:bodyPr/>
          <a:lstStyle/>
          <a:p>
            <a:pPr algn="ctr"/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 Relief" pitchFamily="2" charset="0"/>
              </a:rPr>
              <a:t>Adi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 Relief" pitchFamily="2" charset="0"/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 Relief" pitchFamily="2" charset="0"/>
              </a:rPr>
              <a:t>Rachmanto,S.Kom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 Relief" pitchFamily="2" charset="0"/>
              </a:rPr>
              <a:t>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s Relief" pitchFamily="2" charset="0"/>
              </a:rPr>
              <a:t>–UNIKOM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as Relief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8" y="111456"/>
            <a:ext cx="6553200" cy="6096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32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rlin Sans FB" pitchFamily="34" charset="0"/>
              </a:rPr>
              <a:t>Mengenal</a:t>
            </a:r>
            <a:r>
              <a:rPr lang="en-US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rlin Sans FB" pitchFamily="34" charset="0"/>
              </a:rPr>
              <a:t> </a:t>
            </a:r>
            <a:r>
              <a:rPr lang="en-US" sz="32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rlin Sans FB" pitchFamily="34" charset="0"/>
              </a:rPr>
              <a:t>Struktur</a:t>
            </a:r>
            <a:r>
              <a:rPr lang="en-US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rlin Sans FB" pitchFamily="34" charset="0"/>
              </a:rPr>
              <a:t>  Form</a:t>
            </a:r>
            <a:endParaRPr lang="en-US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7772400" cy="1304916"/>
          </a:xfrm>
        </p:spPr>
        <p:txBody>
          <a:bodyPr/>
          <a:lstStyle/>
          <a:p>
            <a:r>
              <a:rPr lang="en-US" sz="2400" dirty="0" err="1" smtClean="0">
                <a:latin typeface="Rockwell" pitchFamily="18" charset="0"/>
              </a:rPr>
              <a:t>Untuk</a:t>
            </a:r>
            <a:r>
              <a:rPr lang="en-US" sz="2400" dirty="0" smtClean="0">
                <a:latin typeface="Rockwell" pitchFamily="18" charset="0"/>
              </a:rPr>
              <a:t> </a:t>
            </a:r>
            <a:r>
              <a:rPr lang="en-US" sz="2400" dirty="0" err="1" smtClean="0">
                <a:latin typeface="Rockwell" pitchFamily="18" charset="0"/>
              </a:rPr>
              <a:t>mengetahui</a:t>
            </a:r>
            <a:r>
              <a:rPr lang="en-US" sz="2400" dirty="0" smtClean="0">
                <a:latin typeface="Rockwell" pitchFamily="18" charset="0"/>
              </a:rPr>
              <a:t> </a:t>
            </a:r>
            <a:r>
              <a:rPr lang="en-US" sz="2400" dirty="0" err="1" smtClean="0">
                <a:latin typeface="Rockwell" pitchFamily="18" charset="0"/>
              </a:rPr>
              <a:t>struktur</a:t>
            </a:r>
            <a:r>
              <a:rPr lang="en-US" sz="2400" dirty="0" smtClean="0">
                <a:latin typeface="Rockwell" pitchFamily="18" charset="0"/>
              </a:rPr>
              <a:t> form, </a:t>
            </a:r>
            <a:r>
              <a:rPr lang="en-US" sz="2400" dirty="0" err="1" smtClean="0">
                <a:latin typeface="Rockwell" pitchFamily="18" charset="0"/>
              </a:rPr>
              <a:t>kita</a:t>
            </a:r>
            <a:r>
              <a:rPr lang="en-US" sz="2400" dirty="0" smtClean="0">
                <a:latin typeface="Rockwell" pitchFamily="18" charset="0"/>
              </a:rPr>
              <a:t> </a:t>
            </a:r>
            <a:r>
              <a:rPr lang="en-US" sz="2400" dirty="0" err="1" smtClean="0">
                <a:latin typeface="Rockwell" pitchFamily="18" charset="0"/>
              </a:rPr>
              <a:t>bisa</a:t>
            </a:r>
            <a:r>
              <a:rPr lang="en-US" sz="2400" dirty="0" smtClean="0">
                <a:latin typeface="Rockwell" pitchFamily="18" charset="0"/>
              </a:rPr>
              <a:t> </a:t>
            </a:r>
            <a:r>
              <a:rPr lang="en-US" sz="2400" dirty="0" err="1" smtClean="0">
                <a:latin typeface="Rockwell" pitchFamily="18" charset="0"/>
              </a:rPr>
              <a:t>membuat</a:t>
            </a:r>
            <a:r>
              <a:rPr lang="en-US" sz="2400" dirty="0" smtClean="0">
                <a:latin typeface="Rockwell" pitchFamily="18" charset="0"/>
              </a:rPr>
              <a:t> form </a:t>
            </a:r>
            <a:r>
              <a:rPr lang="en-US" sz="2400" dirty="0" err="1" smtClean="0">
                <a:latin typeface="Rockwell" pitchFamily="18" charset="0"/>
              </a:rPr>
              <a:t>kosong</a:t>
            </a:r>
            <a:r>
              <a:rPr lang="en-US" sz="2400" dirty="0" smtClean="0">
                <a:latin typeface="Rockwell" pitchFamily="18" charset="0"/>
              </a:rPr>
              <a:t> </a:t>
            </a:r>
            <a:r>
              <a:rPr lang="en-US" sz="2400" dirty="0" err="1" smtClean="0">
                <a:latin typeface="Rockwell" pitchFamily="18" charset="0"/>
              </a:rPr>
              <a:t>dengan</a:t>
            </a:r>
            <a:r>
              <a:rPr lang="en-US" sz="2400" dirty="0" smtClean="0">
                <a:latin typeface="Rockwell" pitchFamily="18" charset="0"/>
              </a:rPr>
              <a:t> </a:t>
            </a:r>
            <a:r>
              <a:rPr lang="en-US" sz="2400" dirty="0" err="1" smtClean="0">
                <a:latin typeface="Rockwell" pitchFamily="18" charset="0"/>
              </a:rPr>
              <a:t>cara</a:t>
            </a:r>
            <a:r>
              <a:rPr lang="en-US" sz="2400" dirty="0" smtClean="0">
                <a:latin typeface="Rockwell" pitchFamily="18" charset="0"/>
              </a:rPr>
              <a:t> :</a:t>
            </a:r>
          </a:p>
          <a:p>
            <a:pPr>
              <a:buNone/>
            </a:pPr>
            <a:r>
              <a:rPr lang="en-US" sz="2400" dirty="0" smtClean="0">
                <a:latin typeface="Rockwell" pitchFamily="18" charset="0"/>
              </a:rPr>
              <a:t>     Tab Create </a:t>
            </a:r>
            <a:r>
              <a:rPr lang="en-US" sz="2400" dirty="0" smtClean="0">
                <a:latin typeface="Rockwell" pitchFamily="18" charset="0"/>
                <a:sym typeface="Wingdings" pitchFamily="2" charset="2"/>
              </a:rPr>
              <a:t> Form Design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8512" y="2238652"/>
            <a:ext cx="60579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52" y="191072"/>
            <a:ext cx="6553200" cy="6096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Penjelasan</a:t>
            </a:r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Struktur</a:t>
            </a:r>
            <a:r>
              <a:rPr lang="en-US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Form</a:t>
            </a:r>
            <a:endParaRPr lang="en-US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857233"/>
          <a:ext cx="7772400" cy="3573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7450"/>
                <a:gridCol w="5214950"/>
              </a:tblGrid>
              <a:tr h="372909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pperplate Gothic Bold" pitchFamily="34" charset="0"/>
                        </a:rPr>
                        <a:t>Bagian</a:t>
                      </a:r>
                      <a:endParaRPr lang="en-US" dirty="0">
                        <a:latin typeface="Copperplate Gothic 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Copperplate Gothic Bold" pitchFamily="34" charset="0"/>
                        </a:rPr>
                        <a:t>Fungsi</a:t>
                      </a:r>
                      <a:endParaRPr lang="en-US" dirty="0">
                        <a:latin typeface="Copperplate Gothic Bold" pitchFamily="34" charset="0"/>
                      </a:endParaRPr>
                    </a:p>
                  </a:txBody>
                  <a:tcPr anchor="ctr"/>
                </a:tc>
              </a:tr>
              <a:tr h="58264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lin Sans FB" pitchFamily="34" charset="0"/>
                        </a:rPr>
                        <a:t>Form Header</a:t>
                      </a:r>
                      <a:endParaRPr lang="en-US" dirty="0">
                        <a:latin typeface="Berlin Sans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BatangChe" pitchFamily="49" charset="-127"/>
                          <a:ea typeface="BatangChe" pitchFamily="49" charset="-127"/>
                        </a:rPr>
                        <a:t>Bagian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yang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akan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tercatak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pada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bagian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atas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lembar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kerja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setiap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form</a:t>
                      </a:r>
                      <a:endParaRPr lang="en-US" b="0" dirty="0">
                        <a:latin typeface="BatangChe" pitchFamily="49" charset="-127"/>
                        <a:ea typeface="BatangChe" pitchFamily="49" charset="-127"/>
                      </a:endParaRPr>
                    </a:p>
                  </a:txBody>
                  <a:tcPr/>
                </a:tc>
              </a:tr>
              <a:tr h="58264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lin Sans FB" pitchFamily="34" charset="0"/>
                        </a:rPr>
                        <a:t>Form Footer</a:t>
                      </a:r>
                      <a:endParaRPr lang="en-US" dirty="0">
                        <a:latin typeface="Berlin Sans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BatangChe" pitchFamily="49" charset="-127"/>
                          <a:ea typeface="BatangChe" pitchFamily="49" charset="-127"/>
                        </a:rPr>
                        <a:t>Bagian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yang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akan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tercetak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pada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bagian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bawah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lembar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kerja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setiap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form</a:t>
                      </a:r>
                      <a:endParaRPr lang="en-US" b="0" dirty="0">
                        <a:latin typeface="BatangChe" pitchFamily="49" charset="-127"/>
                        <a:ea typeface="BatangChe" pitchFamily="49" charset="-127"/>
                      </a:endParaRPr>
                    </a:p>
                  </a:txBody>
                  <a:tcPr/>
                </a:tc>
              </a:tr>
              <a:tr h="58264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lin Sans FB" pitchFamily="34" charset="0"/>
                        </a:rPr>
                        <a:t>Page</a:t>
                      </a:r>
                      <a:r>
                        <a:rPr lang="en-US" baseline="0" dirty="0" smtClean="0">
                          <a:latin typeface="Berlin Sans FB" pitchFamily="34" charset="0"/>
                        </a:rPr>
                        <a:t> Header</a:t>
                      </a:r>
                      <a:endParaRPr lang="en-US" dirty="0">
                        <a:latin typeface="Berlin Sans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BatangChe" pitchFamily="49" charset="-127"/>
                          <a:ea typeface="BatangChe" pitchFamily="49" charset="-127"/>
                        </a:rPr>
                        <a:t>Bagian</a:t>
                      </a:r>
                      <a:r>
                        <a:rPr lang="en-US" b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dirty="0" err="1" smtClean="0">
                          <a:latin typeface="BatangChe" pitchFamily="49" charset="-127"/>
                          <a:ea typeface="BatangChe" pitchFamily="49" charset="-127"/>
                        </a:rPr>
                        <a:t>judul</a:t>
                      </a:r>
                      <a:r>
                        <a:rPr lang="en-US" b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dirty="0" err="1" smtClean="0">
                          <a:latin typeface="BatangChe" pitchFamily="49" charset="-127"/>
                          <a:ea typeface="BatangChe" pitchFamily="49" charset="-127"/>
                        </a:rPr>
                        <a:t>halaman</a:t>
                      </a:r>
                      <a:r>
                        <a:rPr lang="en-US" b="0" dirty="0" smtClean="0">
                          <a:latin typeface="BatangChe" pitchFamily="49" charset="-127"/>
                          <a:ea typeface="BatangChe" pitchFamily="49" charset="-127"/>
                        </a:rPr>
                        <a:t> yang </a:t>
                      </a:r>
                      <a:r>
                        <a:rPr lang="en-US" b="0" dirty="0" err="1" smtClean="0">
                          <a:latin typeface="BatangChe" pitchFamily="49" charset="-127"/>
                          <a:ea typeface="BatangChe" pitchFamily="49" charset="-127"/>
                        </a:rPr>
                        <a:t>terletak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di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bagian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atas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lembar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kerja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form</a:t>
                      </a:r>
                      <a:endParaRPr lang="en-US" b="0" dirty="0">
                        <a:latin typeface="BatangChe" pitchFamily="49" charset="-127"/>
                        <a:ea typeface="BatangChe" pitchFamily="49" charset="-127"/>
                      </a:endParaRPr>
                    </a:p>
                  </a:txBody>
                  <a:tcPr/>
                </a:tc>
              </a:tr>
              <a:tr h="58264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lin Sans FB" pitchFamily="34" charset="0"/>
                        </a:rPr>
                        <a:t>Page</a:t>
                      </a:r>
                      <a:r>
                        <a:rPr lang="en-US" baseline="0" dirty="0" smtClean="0">
                          <a:latin typeface="Berlin Sans FB" pitchFamily="34" charset="0"/>
                        </a:rPr>
                        <a:t> Footer</a:t>
                      </a:r>
                      <a:endParaRPr lang="en-US" dirty="0">
                        <a:latin typeface="Berlin Sans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BatangChe" pitchFamily="49" charset="-127"/>
                          <a:ea typeface="BatangChe" pitchFamily="49" charset="-127"/>
                        </a:rPr>
                        <a:t>Bagian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judul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halaman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yang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terletak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di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bagian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bawah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lembar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kerja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form</a:t>
                      </a:r>
                      <a:endParaRPr lang="en-US" b="0" dirty="0">
                        <a:latin typeface="BatangChe" pitchFamily="49" charset="-127"/>
                        <a:ea typeface="BatangChe" pitchFamily="49" charset="-127"/>
                      </a:endParaRPr>
                    </a:p>
                  </a:txBody>
                  <a:tcPr/>
                </a:tc>
              </a:tr>
              <a:tr h="58264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lin Sans FB" pitchFamily="34" charset="0"/>
                        </a:rPr>
                        <a:t>Detail</a:t>
                      </a:r>
                      <a:endParaRPr lang="en-US" dirty="0">
                        <a:latin typeface="Berlin Sans FB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atin typeface="BatangChe" pitchFamily="49" charset="-127"/>
                          <a:ea typeface="BatangChe" pitchFamily="49" charset="-127"/>
                        </a:rPr>
                        <a:t>Bagian</a:t>
                      </a:r>
                      <a:r>
                        <a:rPr lang="en-US" b="0" dirty="0" smtClean="0">
                          <a:latin typeface="BatangChe" pitchFamily="49" charset="-127"/>
                          <a:ea typeface="BatangChe" pitchFamily="49" charset="-127"/>
                        </a:rPr>
                        <a:t> yang </a:t>
                      </a:r>
                      <a:r>
                        <a:rPr lang="en-US" b="0" dirty="0" err="1" smtClean="0">
                          <a:latin typeface="BatangChe" pitchFamily="49" charset="-127"/>
                          <a:ea typeface="BatangChe" pitchFamily="49" charset="-127"/>
                        </a:rPr>
                        <a:t>berisi</a:t>
                      </a:r>
                      <a:r>
                        <a:rPr lang="en-US" b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dirty="0" err="1" smtClean="0">
                          <a:latin typeface="BatangChe" pitchFamily="49" charset="-127"/>
                          <a:ea typeface="BatangChe" pitchFamily="49" charset="-127"/>
                        </a:rPr>
                        <a:t>rincian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data field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berikut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nama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field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sumber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pembuatan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 </a:t>
                      </a:r>
                      <a:r>
                        <a:rPr lang="en-US" b="0" baseline="0" dirty="0" err="1" smtClean="0">
                          <a:latin typeface="BatangChe" pitchFamily="49" charset="-127"/>
                          <a:ea typeface="BatangChe" pitchFamily="49" charset="-127"/>
                        </a:rPr>
                        <a:t>tabel</a:t>
                      </a:r>
                      <a:r>
                        <a:rPr lang="en-US" b="0" baseline="0" dirty="0" smtClean="0">
                          <a:latin typeface="BatangChe" pitchFamily="49" charset="-127"/>
                          <a:ea typeface="BatangChe" pitchFamily="49" charset="-127"/>
                        </a:rPr>
                        <a:t>.</a:t>
                      </a:r>
                      <a:endParaRPr lang="en-US" b="0" dirty="0">
                        <a:latin typeface="BatangChe" pitchFamily="49" charset="-127"/>
                        <a:ea typeface="BatangChe" pitchFamily="49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4643446"/>
            <a:ext cx="77867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dirty="0" err="1" smtClean="0">
                <a:latin typeface="Berlin Sans FB" pitchFamily="34" charset="0"/>
              </a:rPr>
              <a:t>Saat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pertama</a:t>
            </a:r>
            <a:r>
              <a:rPr lang="en-US" sz="1800" dirty="0" smtClean="0">
                <a:latin typeface="Berlin Sans FB" pitchFamily="34" charset="0"/>
              </a:rPr>
              <a:t> kali </a:t>
            </a:r>
            <a:r>
              <a:rPr lang="en-US" sz="1800" dirty="0" err="1" smtClean="0">
                <a:latin typeface="Berlin Sans FB" pitchFamily="34" charset="0"/>
              </a:rPr>
              <a:t>kita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membuat</a:t>
            </a:r>
            <a:r>
              <a:rPr lang="en-US" sz="1800" dirty="0" smtClean="0">
                <a:latin typeface="Berlin Sans FB" pitchFamily="34" charset="0"/>
              </a:rPr>
              <a:t> form </a:t>
            </a:r>
            <a:r>
              <a:rPr lang="en-US" sz="1800" dirty="0" err="1" smtClean="0">
                <a:latin typeface="Berlin Sans FB" pitchFamily="34" charset="0"/>
              </a:rPr>
              <a:t>menggunakan</a:t>
            </a:r>
            <a:r>
              <a:rPr lang="en-US" sz="1800" dirty="0" smtClean="0">
                <a:latin typeface="Berlin Sans FB" pitchFamily="34" charset="0"/>
              </a:rPr>
              <a:t> form yang </a:t>
            </a:r>
            <a:r>
              <a:rPr lang="en-US" sz="1800" dirty="0" err="1" smtClean="0">
                <a:latin typeface="Berlin Sans FB" pitchFamily="34" charset="0"/>
              </a:rPr>
              <a:t>kosong</a:t>
            </a:r>
            <a:r>
              <a:rPr lang="en-US" sz="1800" dirty="0" smtClean="0">
                <a:latin typeface="Berlin Sans FB" pitchFamily="34" charset="0"/>
              </a:rPr>
              <a:t>, </a:t>
            </a:r>
            <a:r>
              <a:rPr lang="en-US" sz="1800" dirty="0" err="1" smtClean="0">
                <a:latin typeface="Berlin Sans FB" pitchFamily="34" charset="0"/>
              </a:rPr>
              <a:t>lembar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kerja</a:t>
            </a:r>
            <a:r>
              <a:rPr lang="en-US" sz="1800" dirty="0" smtClean="0">
                <a:latin typeface="Berlin Sans FB" pitchFamily="34" charset="0"/>
              </a:rPr>
              <a:t> design form </a:t>
            </a:r>
            <a:r>
              <a:rPr lang="en-US" sz="1800" dirty="0" err="1" smtClean="0">
                <a:latin typeface="Berlin Sans FB" pitchFamily="34" charset="0"/>
              </a:rPr>
              <a:t>hanya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akan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menampilkan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bagian</a:t>
            </a:r>
            <a:r>
              <a:rPr lang="en-US" sz="1800" dirty="0" smtClean="0">
                <a:latin typeface="Berlin Sans FB" pitchFamily="34" charset="0"/>
              </a:rPr>
              <a:t> detail </a:t>
            </a:r>
            <a:r>
              <a:rPr lang="en-US" sz="1800" dirty="0" err="1" smtClean="0">
                <a:latin typeface="Berlin Sans FB" pitchFamily="34" charset="0"/>
              </a:rPr>
              <a:t>saja</a:t>
            </a:r>
            <a:r>
              <a:rPr lang="en-US" sz="1800" dirty="0" smtClean="0">
                <a:latin typeface="Berlin Sans FB" pitchFamily="34" charset="0"/>
              </a:rPr>
              <a:t>. </a:t>
            </a:r>
            <a:r>
              <a:rPr lang="en-US" sz="1800" dirty="0" err="1" smtClean="0">
                <a:latin typeface="Berlin Sans FB" pitchFamily="34" charset="0"/>
              </a:rPr>
              <a:t>Perintah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untuk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menampilkan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dan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menyembunyikan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bagian</a:t>
            </a:r>
            <a:r>
              <a:rPr lang="en-US" sz="1800" dirty="0" smtClean="0">
                <a:latin typeface="Berlin Sans FB" pitchFamily="34" charset="0"/>
              </a:rPr>
              <a:t> lain </a:t>
            </a:r>
            <a:r>
              <a:rPr lang="en-US" sz="1800" dirty="0" err="1" smtClean="0">
                <a:latin typeface="Berlin Sans FB" pitchFamily="34" charset="0"/>
              </a:rPr>
              <a:t>adalah</a:t>
            </a:r>
            <a:r>
              <a:rPr lang="en-US" sz="1800" dirty="0" smtClean="0">
                <a:latin typeface="Berlin Sans FB" pitchFamily="34" charset="0"/>
              </a:rPr>
              <a:t> :</a:t>
            </a:r>
          </a:p>
          <a:p>
            <a:pPr algn="just">
              <a:buFontTx/>
              <a:buChar char="-"/>
            </a:pPr>
            <a:r>
              <a:rPr lang="en-US" sz="1800" dirty="0" err="1" smtClean="0">
                <a:latin typeface="Berlin Sans FB" pitchFamily="34" charset="0"/>
              </a:rPr>
              <a:t>Klik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Kanan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pada</a:t>
            </a:r>
            <a:r>
              <a:rPr lang="en-US" sz="1800" dirty="0" smtClean="0">
                <a:latin typeface="Berlin Sans FB" pitchFamily="34" charset="0"/>
              </a:rPr>
              <a:t> area form, </a:t>
            </a:r>
            <a:r>
              <a:rPr lang="en-US" sz="1800" dirty="0" err="1" smtClean="0">
                <a:latin typeface="Berlin Sans FB" pitchFamily="34" charset="0"/>
              </a:rPr>
              <a:t>pilih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Berlin Sans FB" pitchFamily="34" charset="0"/>
              </a:rPr>
              <a:t>Form Header/Footer </a:t>
            </a:r>
            <a:r>
              <a:rPr lang="en-US" sz="1800" dirty="0" err="1" smtClean="0">
                <a:latin typeface="Berlin Sans FB" pitchFamily="34" charset="0"/>
              </a:rPr>
              <a:t>untuk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menampilkan</a:t>
            </a:r>
            <a:r>
              <a:rPr lang="en-US" sz="1800" dirty="0" smtClean="0">
                <a:latin typeface="Berlin Sans FB" pitchFamily="34" charset="0"/>
              </a:rPr>
              <a:t> / </a:t>
            </a:r>
            <a:r>
              <a:rPr lang="en-US" sz="1800" dirty="0" err="1" smtClean="0">
                <a:latin typeface="Berlin Sans FB" pitchFamily="34" charset="0"/>
              </a:rPr>
              <a:t>menyembunyikan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bagian</a:t>
            </a:r>
            <a:r>
              <a:rPr lang="en-US" sz="1800" dirty="0" smtClean="0">
                <a:latin typeface="Berlin Sans FB" pitchFamily="34" charset="0"/>
              </a:rPr>
              <a:t> form Header/Footer.</a:t>
            </a:r>
          </a:p>
          <a:p>
            <a:pPr algn="just">
              <a:buFontTx/>
              <a:buChar char="-"/>
            </a:pP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Klik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Kanan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pada</a:t>
            </a:r>
            <a:r>
              <a:rPr lang="en-US" sz="1800" dirty="0" smtClean="0">
                <a:latin typeface="Berlin Sans FB" pitchFamily="34" charset="0"/>
              </a:rPr>
              <a:t> area form </a:t>
            </a:r>
            <a:r>
              <a:rPr lang="en-US" sz="1800" dirty="0" smtClean="0">
                <a:solidFill>
                  <a:srgbClr val="FF0000"/>
                </a:solidFill>
                <a:latin typeface="Berlin Sans FB" pitchFamily="34" charset="0"/>
              </a:rPr>
              <a:t>Page Header/Footer </a:t>
            </a:r>
            <a:r>
              <a:rPr lang="en-US" sz="1800" dirty="0" err="1" smtClean="0">
                <a:latin typeface="Berlin Sans FB" pitchFamily="34" charset="0"/>
              </a:rPr>
              <a:t>untuk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menampilkan</a:t>
            </a:r>
            <a:r>
              <a:rPr lang="en-US" sz="1800" dirty="0" smtClean="0">
                <a:latin typeface="Berlin Sans FB" pitchFamily="34" charset="0"/>
              </a:rPr>
              <a:t> / </a:t>
            </a:r>
            <a:r>
              <a:rPr lang="en-US" sz="1800" dirty="0" err="1" smtClean="0">
                <a:latin typeface="Berlin Sans FB" pitchFamily="34" charset="0"/>
              </a:rPr>
              <a:t>menyembunyikan</a:t>
            </a:r>
            <a:r>
              <a:rPr lang="en-US" sz="1800" dirty="0" smtClean="0">
                <a:latin typeface="Berlin Sans FB" pitchFamily="34" charset="0"/>
              </a:rPr>
              <a:t> </a:t>
            </a:r>
            <a:r>
              <a:rPr lang="en-US" sz="1800" dirty="0" err="1" smtClean="0">
                <a:latin typeface="Berlin Sans FB" pitchFamily="34" charset="0"/>
              </a:rPr>
              <a:t>bagian</a:t>
            </a:r>
            <a:r>
              <a:rPr lang="en-US" sz="1800" dirty="0" smtClean="0">
                <a:latin typeface="Berlin Sans FB" pitchFamily="34" charset="0"/>
              </a:rPr>
              <a:t> Page Header/Footer.</a:t>
            </a:r>
            <a:endParaRPr lang="en-US" sz="18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Nama-nama</a:t>
            </a:r>
            <a:r>
              <a:rPr lang="en-US" dirty="0" smtClean="0">
                <a:latin typeface="BatangChe" pitchFamily="49" charset="-127"/>
                <a:ea typeface="BatangChe" pitchFamily="49" charset="-127"/>
              </a:rPr>
              <a:t> field yang </a:t>
            </a:r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merupakan</a:t>
            </a:r>
            <a:r>
              <a:rPr lang="en-US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sumber</a:t>
            </a:r>
            <a:r>
              <a:rPr lang="en-US" dirty="0" smtClean="0">
                <a:latin typeface="BatangChe" pitchFamily="49" charset="-127"/>
                <a:ea typeface="BatangChe" pitchFamily="49" charset="-127"/>
              </a:rPr>
              <a:t> data </a:t>
            </a:r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dari</a:t>
            </a:r>
            <a:r>
              <a:rPr lang="en-US" dirty="0" smtClean="0">
                <a:latin typeface="BatangChe" pitchFamily="49" charset="-127"/>
                <a:ea typeface="BatangChe" pitchFamily="49" charset="-127"/>
              </a:rPr>
              <a:t> form, </a:t>
            </a:r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secara</a:t>
            </a:r>
            <a:r>
              <a:rPr lang="en-US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otomatis</a:t>
            </a:r>
            <a:r>
              <a:rPr lang="en-US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akan</a:t>
            </a:r>
            <a:r>
              <a:rPr lang="en-US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ditampilkan</a:t>
            </a:r>
            <a:r>
              <a:rPr lang="en-US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pada</a:t>
            </a:r>
            <a:r>
              <a:rPr lang="en-US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jendela</a:t>
            </a:r>
            <a:r>
              <a:rPr lang="en-US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desain</a:t>
            </a:r>
            <a:r>
              <a:rPr lang="en-US" dirty="0" smtClean="0">
                <a:latin typeface="BatangChe" pitchFamily="49" charset="-127"/>
                <a:ea typeface="BatangChe" pitchFamily="49" charset="-127"/>
              </a:rPr>
              <a:t> form </a:t>
            </a:r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pada</a:t>
            </a:r>
            <a:r>
              <a:rPr lang="en-US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kotak</a:t>
            </a:r>
            <a:r>
              <a:rPr lang="en-US" dirty="0" smtClean="0">
                <a:latin typeface="BatangChe" pitchFamily="49" charset="-127"/>
                <a:ea typeface="BatangChe" pitchFamily="49" charset="-127"/>
              </a:rPr>
              <a:t> Field List. </a:t>
            </a:r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Jika</a:t>
            </a:r>
            <a:r>
              <a:rPr lang="en-US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nama</a:t>
            </a:r>
            <a:r>
              <a:rPr lang="en-US" dirty="0" smtClean="0">
                <a:latin typeface="BatangChe" pitchFamily="49" charset="-127"/>
                <a:ea typeface="BatangChe" pitchFamily="49" charset="-127"/>
              </a:rPr>
              <a:t> field </a:t>
            </a:r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belum</a:t>
            </a:r>
            <a:r>
              <a:rPr lang="en-US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tampil</a:t>
            </a:r>
            <a:r>
              <a:rPr lang="en-US" dirty="0" smtClean="0">
                <a:latin typeface="BatangChe" pitchFamily="49" charset="-127"/>
                <a:ea typeface="BatangChe" pitchFamily="49" charset="-127"/>
              </a:rPr>
              <a:t>, </a:t>
            </a:r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kita</a:t>
            </a:r>
            <a:r>
              <a:rPr lang="en-US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dapat</a:t>
            </a:r>
            <a:r>
              <a:rPr lang="en-US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menampilkannya</a:t>
            </a:r>
            <a:r>
              <a:rPr lang="en-US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dengan</a:t>
            </a:r>
            <a:r>
              <a:rPr lang="en-US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cara</a:t>
            </a:r>
            <a:r>
              <a:rPr lang="en-US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sebagai</a:t>
            </a:r>
            <a:r>
              <a:rPr lang="en-US" dirty="0" smtClean="0"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dirty="0" err="1" smtClean="0">
                <a:latin typeface="BatangChe" pitchFamily="49" charset="-127"/>
                <a:ea typeface="BatangChe" pitchFamily="49" charset="-127"/>
              </a:rPr>
              <a:t>berikut</a:t>
            </a:r>
            <a:r>
              <a:rPr lang="en-US" dirty="0" smtClean="0">
                <a:latin typeface="BatangChe" pitchFamily="49" charset="-127"/>
                <a:ea typeface="BatangChe" pitchFamily="49" charset="-127"/>
              </a:rPr>
              <a:t> :</a:t>
            </a:r>
          </a:p>
          <a:p>
            <a:pPr algn="just">
              <a:buNone/>
            </a:pPr>
            <a:endParaRPr lang="en-US" dirty="0" smtClean="0">
              <a:latin typeface="BatangChe" pitchFamily="49" charset="-127"/>
              <a:ea typeface="BatangChe" pitchFamily="49" charset="-127"/>
            </a:endParaRPr>
          </a:p>
          <a:p>
            <a:pPr algn="just">
              <a:buNone/>
            </a:pPr>
            <a:r>
              <a:rPr lang="en-US" dirty="0" smtClean="0">
                <a:latin typeface="Rockwell" pitchFamily="18" charset="0"/>
              </a:rPr>
              <a:t>1. </a:t>
            </a:r>
            <a:r>
              <a:rPr lang="en-US" dirty="0" err="1" smtClean="0">
                <a:latin typeface="Rockwell" pitchFamily="18" charset="0"/>
              </a:rPr>
              <a:t>Klik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tombol</a:t>
            </a:r>
            <a:r>
              <a:rPr lang="en-US" dirty="0" smtClean="0">
                <a:latin typeface="Rockwell" pitchFamily="18" charset="0"/>
              </a:rPr>
              <a:t> Add Exiting Field </a:t>
            </a:r>
            <a:r>
              <a:rPr lang="en-US" dirty="0" err="1" smtClean="0">
                <a:latin typeface="Rockwell" pitchFamily="18" charset="0"/>
              </a:rPr>
              <a:t>pada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bagian</a:t>
            </a:r>
            <a:r>
              <a:rPr lang="en-US" dirty="0" smtClean="0">
                <a:latin typeface="Rockwell" pitchFamily="18" charset="0"/>
              </a:rPr>
              <a:t> Tools, </a:t>
            </a:r>
            <a:r>
              <a:rPr lang="en-US" dirty="0" err="1" smtClean="0">
                <a:latin typeface="Rockwell" pitchFamily="18" charset="0"/>
              </a:rPr>
              <a:t>sehingga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akan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tampil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kotak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daftar</a:t>
            </a:r>
            <a:r>
              <a:rPr lang="en-US" dirty="0" smtClean="0">
                <a:latin typeface="Rockwell" pitchFamily="18" charset="0"/>
              </a:rPr>
              <a:t> field </a:t>
            </a:r>
            <a:r>
              <a:rPr lang="en-US" dirty="0" err="1" smtClean="0">
                <a:latin typeface="Rockwell" pitchFamily="18" charset="0"/>
              </a:rPr>
              <a:t>dari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sumber</a:t>
            </a:r>
            <a:r>
              <a:rPr lang="en-US" dirty="0" smtClean="0">
                <a:latin typeface="Rockwell" pitchFamily="18" charset="0"/>
              </a:rPr>
              <a:t> data </a:t>
            </a:r>
            <a:r>
              <a:rPr lang="en-US" dirty="0" err="1" smtClean="0">
                <a:latin typeface="Rockwell" pitchFamily="18" charset="0"/>
              </a:rPr>
              <a:t>tabel</a:t>
            </a:r>
            <a:r>
              <a:rPr lang="en-US" dirty="0" smtClean="0">
                <a:latin typeface="Rockwell" pitchFamily="18" charset="0"/>
              </a:rPr>
              <a:t> yang </a:t>
            </a:r>
            <a:r>
              <a:rPr lang="en-US" dirty="0" err="1" smtClean="0">
                <a:latin typeface="Rockwell" pitchFamily="18" charset="0"/>
              </a:rPr>
              <a:t>telah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kita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tentukan</a:t>
            </a:r>
            <a:r>
              <a:rPr lang="en-US" dirty="0" smtClean="0">
                <a:latin typeface="Rockwell" pitchFamily="18" charset="0"/>
              </a:rPr>
              <a:t> </a:t>
            </a:r>
            <a:r>
              <a:rPr lang="en-US" dirty="0" err="1" smtClean="0">
                <a:latin typeface="Rockwell" pitchFamily="18" charset="0"/>
              </a:rPr>
              <a:t>sebelumnya</a:t>
            </a:r>
            <a:r>
              <a:rPr lang="en-US" dirty="0" smtClean="0">
                <a:latin typeface="Rockwell" pitchFamily="18" charset="0"/>
              </a:rPr>
              <a:t>.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4720" y="125104"/>
            <a:ext cx="6553200" cy="6096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32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rlin Sans FB" pitchFamily="34" charset="0"/>
              </a:rPr>
              <a:t>Menggunakan</a:t>
            </a:r>
            <a:r>
              <a:rPr lang="en-US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rlin Sans FB" pitchFamily="34" charset="0"/>
              </a:rPr>
              <a:t> field</a:t>
            </a:r>
            <a:endParaRPr lang="en-US" sz="32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71480"/>
            <a:ext cx="7772400" cy="2286016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2. </a:t>
            </a:r>
            <a:r>
              <a:rPr lang="en-US" dirty="0" err="1" smtClean="0">
                <a:latin typeface="Berlin Sans FB" pitchFamily="34" charset="0"/>
              </a:rPr>
              <a:t>Pilih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salah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satu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nama</a:t>
            </a:r>
            <a:r>
              <a:rPr lang="en-US" dirty="0" smtClean="0">
                <a:latin typeface="Berlin Sans FB" pitchFamily="34" charset="0"/>
              </a:rPr>
              <a:t> field yang </a:t>
            </a:r>
            <a:r>
              <a:rPr lang="en-US" dirty="0" err="1" smtClean="0">
                <a:latin typeface="Berlin Sans FB" pitchFamily="34" charset="0"/>
              </a:rPr>
              <a:t>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digunakan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geserlah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nama</a:t>
            </a:r>
            <a:r>
              <a:rPr lang="en-US" dirty="0" smtClean="0">
                <a:latin typeface="Berlin Sans FB" pitchFamily="34" charset="0"/>
              </a:rPr>
              <a:t> field </a:t>
            </a:r>
            <a:r>
              <a:rPr lang="en-US" dirty="0" err="1" smtClean="0">
                <a:latin typeface="Berlin Sans FB" pitchFamily="34" charset="0"/>
              </a:rPr>
              <a:t>tersebut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bagian</a:t>
            </a:r>
            <a:r>
              <a:rPr lang="en-US" dirty="0" smtClean="0">
                <a:latin typeface="Berlin Sans FB" pitchFamily="34" charset="0"/>
              </a:rPr>
              <a:t> Detail </a:t>
            </a:r>
            <a:r>
              <a:rPr lang="en-US" dirty="0" err="1" smtClean="0">
                <a:latin typeface="Berlin Sans FB" pitchFamily="34" charset="0"/>
              </a:rPr>
              <a:t>sehingga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terbentuk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kontrol</a:t>
            </a:r>
            <a:r>
              <a:rPr lang="en-US" dirty="0" smtClean="0">
                <a:latin typeface="Berlin Sans FB" pitchFamily="34" charset="0"/>
              </a:rPr>
              <a:t> field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nama</a:t>
            </a:r>
            <a:r>
              <a:rPr lang="en-US" dirty="0" smtClean="0">
                <a:latin typeface="Berlin Sans FB" pitchFamily="34" charset="0"/>
              </a:rPr>
              <a:t> field </a:t>
            </a:r>
            <a:r>
              <a:rPr lang="en-US" dirty="0" err="1" smtClean="0">
                <a:latin typeface="Berlin Sans FB" pitchFamily="34" charset="0"/>
              </a:rPr>
              <a:t>dari</a:t>
            </a:r>
            <a:r>
              <a:rPr lang="en-US" dirty="0" smtClean="0">
                <a:latin typeface="Berlin Sans FB" pitchFamily="34" charset="0"/>
              </a:rPr>
              <a:t> field yang </a:t>
            </a:r>
            <a:r>
              <a:rPr lang="en-US" dirty="0" err="1" smtClean="0">
                <a:latin typeface="Berlin Sans FB" pitchFamily="34" charset="0"/>
              </a:rPr>
              <a:t>diambil</a:t>
            </a:r>
            <a:r>
              <a:rPr lang="en-US" dirty="0" smtClean="0">
                <a:latin typeface="Berlin Sans FB" pitchFamily="34" charset="0"/>
              </a:rPr>
              <a:t>.</a:t>
            </a:r>
            <a:endParaRPr lang="en-US" dirty="0">
              <a:latin typeface="Berlin Sans FB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571744"/>
            <a:ext cx="2928958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2643182"/>
            <a:ext cx="430530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PPAni4_ticker_prnt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PPPAni4_ticker_prnt</Template>
  <TotalTime>117</TotalTime>
  <Words>259</Words>
  <Application>Microsoft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PPPAni4_ticker_prnt</vt:lpstr>
      <vt:lpstr>Memodifikasi Form</vt:lpstr>
      <vt:lpstr>Mengenal Struktur  Form</vt:lpstr>
      <vt:lpstr>Penjelasan Struktur Form</vt:lpstr>
      <vt:lpstr>Menggunakan field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Adi-Xp</dc:creator>
  <cp:lastModifiedBy>AdiXP</cp:lastModifiedBy>
  <cp:revision>14</cp:revision>
  <dcterms:created xsi:type="dcterms:W3CDTF">2010-05-28T07:13:40Z</dcterms:created>
  <dcterms:modified xsi:type="dcterms:W3CDTF">2010-12-14T04:09:54Z</dcterms:modified>
</cp:coreProperties>
</file>