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5" r:id="rId13"/>
    <p:sldId id="322" r:id="rId14"/>
    <p:sldId id="326" r:id="rId15"/>
    <p:sldId id="328" r:id="rId16"/>
    <p:sldId id="316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4" autoAdjust="0"/>
    <p:restoredTop sz="94660" autoAdjust="0"/>
  </p:normalViewPr>
  <p:slideViewPr>
    <p:cSldViewPr>
      <p:cViewPr varScale="1">
        <p:scale>
          <a:sx n="65" d="100"/>
          <a:sy n="65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p:oleObj spid="_x0000_s3089" name="Image" r:id="rId3" imgW="6565079" imgH="4761905" progId="">
              <p:embed/>
            </p:oleObj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0668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600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^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009999"/>
                </a:solidFill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9999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Q = A + B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[AB+]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90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540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 Infix      Postfix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814052" y="1587912"/>
            <a:ext cx="2362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600200"/>
            <a:ext cx="304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1295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K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252" y="1056382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E = A + BD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G</a:t>
            </a:r>
            <a:r>
              <a:rPr lang="en-US" sz="3200" baseline="30000" dirty="0" smtClean="0">
                <a:solidFill>
                  <a:srgbClr val="008080"/>
                </a:solidFill>
                <a:latin typeface="+mn-lt"/>
              </a:rPr>
              <a:t>H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504" y="2199382"/>
            <a:ext cx="4129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b. E = 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A + BD</a:t>
            </a:r>
            <a:r>
              <a:rPr lang="en-US" sz="3200" u="sng" baseline="30000" dirty="0" smtClean="0">
                <a:solidFill>
                  <a:srgbClr val="008080"/>
                </a:solidFill>
                <a:latin typeface="+mn-lt"/>
              </a:rPr>
              <a:t>H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G - K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352800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Lakukan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</a:t>
            </a:r>
            <a:r>
              <a:rPr lang="en-US" sz="3200" dirty="0" smtClean="0"/>
              <a:t>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b="0" dirty="0" err="1" smtClean="0">
                <a:solidFill>
                  <a:srgbClr val="FF0000"/>
                </a:solidFill>
              </a:rPr>
              <a:t>Tambahkan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 </a:t>
            </a:r>
            <a:r>
              <a:rPr lang="en-US" sz="2200" b="0" dirty="0" err="1" smtClean="0"/>
              <a:t>pada</a:t>
            </a:r>
            <a:r>
              <a:rPr lang="en-US" sz="2200" b="0" dirty="0" smtClean="0"/>
              <a:t> sentinel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</a:t>
            </a:r>
            <a:r>
              <a:rPr lang="en-US" sz="2200" b="0" dirty="0" smtClean="0"/>
              <a:t>P</a:t>
            </a:r>
            <a:endParaRPr lang="en-US" sz="2200" b="0" dirty="0" smtClean="0"/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Pindai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kiri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ke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kanan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ulangi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langkah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c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d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untuk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setiap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elemen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sampai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ditemukan</a:t>
            </a:r>
            <a:r>
              <a:rPr lang="en-US" sz="2200" b="0" dirty="0" smtClean="0"/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operand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operator</a:t>
            </a:r>
            <a:r>
              <a:rPr lang="en-US" sz="2200" b="0" dirty="0" smtClean="0"/>
              <a:t> (</a:t>
            </a:r>
            <a:r>
              <a:rPr lang="en-US" sz="2200" b="0" dirty="0" err="1" smtClean="0"/>
              <a:t>sebut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opr1</a:t>
            </a:r>
            <a:r>
              <a:rPr lang="en-US" sz="2200" b="0" dirty="0" smtClean="0"/>
              <a:t>),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</a:t>
            </a:r>
            <a:r>
              <a:rPr lang="en-US" sz="2200" b="0" dirty="0" smtClean="0"/>
              <a:t>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</a:t>
            </a:r>
            <a:r>
              <a:rPr lang="en-US" sz="2200" b="0" dirty="0" smtClean="0">
                <a:solidFill>
                  <a:srgbClr val="FF0000"/>
                </a:solidFill>
              </a:rPr>
              <a:t>ar1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</a:t>
            </a:r>
            <a:r>
              <a:rPr lang="en-US" sz="2200" b="0" dirty="0" smtClean="0"/>
              <a:t>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</a:t>
            </a:r>
            <a:r>
              <a:rPr lang="en-US" sz="2200" b="0" dirty="0" smtClean="0">
                <a:solidFill>
                  <a:srgbClr val="FF0000"/>
                </a:solidFill>
              </a:rPr>
              <a:t>ar2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err="1" smtClean="0"/>
              <a:t>Hitung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dengan</a:t>
            </a:r>
            <a:r>
              <a:rPr lang="en-US" sz="2200" b="0" dirty="0" smtClean="0"/>
              <a:t> format </a:t>
            </a:r>
            <a:r>
              <a:rPr lang="en-US" sz="2200" b="0" dirty="0" smtClean="0">
                <a:solidFill>
                  <a:srgbClr val="FF0000"/>
                </a:solidFill>
              </a:rPr>
              <a:t>var2 </a:t>
            </a:r>
            <a:r>
              <a:rPr lang="en-US" sz="2200" b="0" dirty="0" smtClean="0">
                <a:solidFill>
                  <a:srgbClr val="FF0000"/>
                </a:solidFill>
              </a:rPr>
              <a:t>opr1 </a:t>
            </a:r>
            <a:r>
              <a:rPr lang="en-US" sz="2200" b="0" dirty="0" smtClean="0">
                <a:solidFill>
                  <a:srgbClr val="FF0000"/>
                </a:solidFill>
              </a:rPr>
              <a:t>var1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hasil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H</a:t>
            </a:r>
            <a:r>
              <a:rPr lang="en-US" sz="2200" b="0" dirty="0" err="1" smtClean="0">
                <a:solidFill>
                  <a:srgbClr val="FF0000"/>
                </a:solidFill>
              </a:rPr>
              <a:t>itung</a:t>
            </a:r>
            <a:r>
              <a:rPr lang="en-US" sz="2200" b="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</a:t>
            </a:r>
            <a:r>
              <a:rPr lang="en-US" sz="2200" b="0" dirty="0" err="1" smtClean="0"/>
              <a:t>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stack.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b="0" dirty="0" smtClean="0"/>
              <a:t>e. </a:t>
            </a: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stack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</a:t>
            </a:r>
            <a:r>
              <a:rPr lang="en-US" sz="2200" b="0" dirty="0" smtClean="0">
                <a:solidFill>
                  <a:srgbClr val="FF0000"/>
                </a:solidFill>
              </a:rPr>
              <a:t>alue</a:t>
            </a:r>
            <a:r>
              <a:rPr lang="en-US" sz="2200" b="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80"/>
                </a:solidFill>
              </a:rPr>
              <a:t>P :  2,6,3,-,1,/,+</a:t>
            </a:r>
            <a:endParaRPr lang="en-US" sz="2400" dirty="0" smtClean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61161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981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</a:t>
            </a:r>
            <a:r>
              <a:rPr lang="en-US" sz="2000" dirty="0" smtClean="0">
                <a:latin typeface="+mn-lt"/>
              </a:rPr>
              <a:t> 2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</a:t>
            </a:r>
            <a:r>
              <a:rPr lang="en-US" sz="2000" dirty="0" smtClean="0">
                <a:latin typeface="+mn-lt"/>
              </a:rPr>
              <a:t> 6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590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</a:t>
            </a:r>
            <a:r>
              <a:rPr lang="en-US" sz="2000" dirty="0" smtClean="0">
                <a:latin typeface="+mn-lt"/>
              </a:rPr>
              <a:t> 3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37594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171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/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086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1789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1981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296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5908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2,6,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9000" y="2891238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      -       3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0" y="2891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0" y="3837594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2,3,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1866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0" y="51010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838200"/>
            <a:ext cx="25146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ABC-D/+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4800" y="838200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Mis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. A=2,B=6,C=3,D=1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119998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165937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      /      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en-US" sz="20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    </a:t>
            </a:r>
            <a:endParaRPr lang="en-US" sz="20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9000" y="5097545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      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      3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1214735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  <a:latin typeface="+mn-lt"/>
              </a:rPr>
              <a:t>Value =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33111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633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94475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86001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511856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6062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21890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91440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: 2,6,3,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,1,/,+</a:t>
            </a:r>
            <a:endParaRPr lang="en-US" sz="2800" dirty="0" smtClean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operator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pertama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lalu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hitung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dua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operand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sebelah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kirinya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  <a:endParaRPr lang="en-US" sz="2400" dirty="0" smtClean="0">
              <a:solidFill>
                <a:srgbClr val="00808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],1,/,+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2,3,1,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TUGAS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Perorangan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Kerjakan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Halaman</a:t>
            </a:r>
            <a:r>
              <a:rPr lang="en-US" sz="3200" b="0" dirty="0" smtClean="0">
                <a:solidFill>
                  <a:schemeClr val="tx1"/>
                </a:solidFill>
              </a:rPr>
              <a:t> 210 No. 6.31, </a:t>
            </a:r>
            <a:r>
              <a:rPr lang="en-US" sz="3200" b="0" dirty="0" err="1" smtClean="0">
                <a:solidFill>
                  <a:schemeClr val="tx1"/>
                </a:solidFill>
              </a:rPr>
              <a:t>hal</a:t>
            </a:r>
            <a:r>
              <a:rPr lang="en-US" sz="3200" b="0" dirty="0" smtClean="0">
                <a:solidFill>
                  <a:schemeClr val="tx1"/>
                </a:solidFill>
              </a:rPr>
              <a:t> 211 No. 6.32, 6.35, 6.36 </a:t>
            </a:r>
            <a:r>
              <a:rPr lang="en-US" sz="3200" b="0" dirty="0" err="1" smtClean="0">
                <a:solidFill>
                  <a:schemeClr val="tx1"/>
                </a:solidFill>
              </a:rPr>
              <a:t>dan</a:t>
            </a:r>
            <a:r>
              <a:rPr lang="en-US" sz="3200" b="0" dirty="0" smtClean="0">
                <a:solidFill>
                  <a:schemeClr val="tx1"/>
                </a:solidFill>
              </a:rPr>
              <a:t> 6.37 </a:t>
            </a:r>
            <a:r>
              <a:rPr lang="en-US" sz="3200" b="0" dirty="0" err="1" smtClean="0">
                <a:solidFill>
                  <a:schemeClr val="tx1"/>
                </a:solidFill>
              </a:rPr>
              <a:t>dari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buku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i="1" dirty="0" smtClean="0">
                <a:solidFill>
                  <a:schemeClr val="tx1"/>
                </a:solidFill>
              </a:rPr>
              <a:t>Data Structures (Seymour </a:t>
            </a:r>
            <a:r>
              <a:rPr lang="en-US" sz="3200" b="0" i="1" dirty="0" err="1" smtClean="0">
                <a:solidFill>
                  <a:schemeClr val="tx1"/>
                </a:solidFill>
              </a:rPr>
              <a:t>Lipschuctz</a:t>
            </a:r>
            <a:r>
              <a:rPr lang="en-US" sz="3200" b="0" i="1" dirty="0" smtClean="0">
                <a:solidFill>
                  <a:schemeClr val="tx1"/>
                </a:solidFill>
              </a:rPr>
              <a:t>; </a:t>
            </a:r>
            <a:r>
              <a:rPr lang="en-US" sz="3200" b="0" i="1" dirty="0" err="1" smtClean="0">
                <a:solidFill>
                  <a:schemeClr val="tx1"/>
                </a:solidFill>
              </a:rPr>
              <a:t>Schaum’s</a:t>
            </a:r>
            <a:r>
              <a:rPr lang="en-US" sz="3200" b="0" i="1" dirty="0" smtClean="0">
                <a:solidFill>
                  <a:schemeClr val="tx1"/>
                </a:solidFill>
              </a:rPr>
              <a:t> Outline Series)</a:t>
            </a:r>
          </a:p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Kelompok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Buat</a:t>
            </a:r>
            <a:r>
              <a:rPr lang="en-US" sz="3200" b="0" dirty="0" smtClean="0">
                <a:solidFill>
                  <a:schemeClr val="tx1"/>
                </a:solidFill>
              </a:rPr>
              <a:t> program </a:t>
            </a:r>
            <a:r>
              <a:rPr lang="en-US" sz="3200" b="0" dirty="0" err="1" smtClean="0">
                <a:solidFill>
                  <a:schemeClr val="tx1"/>
                </a:solidFill>
              </a:rPr>
              <a:t>untuk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mengubah</a:t>
            </a:r>
            <a:r>
              <a:rPr lang="en-US" sz="3200" b="0" dirty="0" smtClean="0">
                <a:solidFill>
                  <a:schemeClr val="tx1"/>
                </a:solidFill>
              </a:rPr>
              <a:t> infix </a:t>
            </a:r>
            <a:r>
              <a:rPr lang="en-US" sz="3200" b="0" dirty="0" err="1" smtClean="0">
                <a:solidFill>
                  <a:schemeClr val="tx1"/>
                </a:solidFill>
              </a:rPr>
              <a:t>menjadi</a:t>
            </a:r>
            <a:r>
              <a:rPr lang="en-US" sz="3200" b="0" dirty="0" smtClean="0">
                <a:solidFill>
                  <a:schemeClr val="tx1"/>
                </a:solidFill>
              </a:rPr>
              <a:t> postfix, </a:t>
            </a:r>
            <a:r>
              <a:rPr lang="en-US" sz="3200" b="0" dirty="0" err="1" smtClean="0">
                <a:solidFill>
                  <a:schemeClr val="tx1"/>
                </a:solidFill>
              </a:rPr>
              <a:t>serta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menghitungnya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dalam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keadaan</a:t>
            </a:r>
            <a:r>
              <a:rPr lang="en-US" sz="3200" b="0" smtClean="0">
                <a:solidFill>
                  <a:schemeClr val="tx1"/>
                </a:solidFill>
              </a:rPr>
              <a:t> postfix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(Jan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Lukasiewicz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519948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+AB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110129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-+ABC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7096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*+AB-CD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114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673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AB+C-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282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AB+CD-*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/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ditulis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penampung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algoritmanya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/>
              <a:t>Push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stack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tambahkan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/>
              <a:t>di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009999"/>
                </a:solidFill>
              </a:rPr>
              <a:t>sentinel </a:t>
            </a:r>
            <a:r>
              <a:rPr lang="en-US" sz="2400" dirty="0" err="1" smtClean="0">
                <a:solidFill>
                  <a:srgbClr val="009999"/>
                </a:solidFill>
              </a:rPr>
              <a:t>di</a:t>
            </a:r>
            <a:r>
              <a:rPr lang="en-US" sz="2400" dirty="0" smtClean="0">
                <a:solidFill>
                  <a:srgbClr val="009999"/>
                </a:solidFill>
              </a:rPr>
              <a:t> Q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Pindai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ulangi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langkah</a:t>
            </a:r>
            <a:r>
              <a:rPr lang="en-US" sz="2400" b="0" dirty="0" smtClean="0"/>
              <a:t> </a:t>
            </a:r>
            <a:r>
              <a:rPr lang="en-US" sz="2400" dirty="0" smtClean="0"/>
              <a:t>c</a:t>
            </a:r>
            <a:r>
              <a:rPr lang="en-US" sz="2400" b="0" dirty="0" smtClean="0"/>
              <a:t> s/d </a:t>
            </a:r>
            <a:r>
              <a:rPr lang="en-US" sz="2400" dirty="0" smtClean="0"/>
              <a:t>f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elemen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sampai</a:t>
            </a:r>
            <a:r>
              <a:rPr lang="en-US" sz="2400" b="0" dirty="0" smtClean="0"/>
              <a:t> stack Q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009999"/>
                </a:solidFill>
              </a:rPr>
              <a:t>push </a:t>
            </a:r>
            <a:r>
              <a:rPr lang="en-US" sz="2400" dirty="0" err="1" smtClean="0">
                <a:solidFill>
                  <a:srgbClr val="009999"/>
                </a:solidFill>
              </a:rPr>
              <a:t>ke</a:t>
            </a:r>
            <a:r>
              <a:rPr lang="en-US" sz="2400" dirty="0" smtClean="0">
                <a:solidFill>
                  <a:srgbClr val="009999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</a:t>
            </a:r>
            <a:r>
              <a:rPr lang="en-US" sz="2400" dirty="0" err="1" smtClean="0"/>
              <a:t>isi</a:t>
            </a:r>
            <a:r>
              <a:rPr lang="en-US" sz="2400" dirty="0" smtClean="0"/>
              <a:t> stack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“(“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 </a:t>
            </a:r>
            <a:r>
              <a:rPr lang="en-US" sz="2400" b="0" dirty="0" err="1" smtClean="0"/>
              <a:t>sedangkan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“(“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disertakan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stack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mempunyai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operator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  <a:r>
              <a:rPr lang="en-US" sz="2400" b="0" dirty="0" smtClean="0"/>
              <a:t>.</a:t>
            </a:r>
            <a:endParaRPr lang="en-US" sz="2400" dirty="0" smtClean="0"/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Push</a:t>
            </a:r>
            <a:r>
              <a:rPr lang="en-US" sz="2400" b="0" dirty="0" smtClean="0"/>
              <a:t> operator </a:t>
            </a:r>
            <a:r>
              <a:rPr lang="en-US" sz="2400" b="0" dirty="0" err="1" smtClean="0"/>
              <a:t>tersebut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 = A + B</a:t>
            </a:r>
          </a:p>
          <a:p>
            <a:pPr>
              <a:buNone/>
            </a:pPr>
            <a:r>
              <a:rPr lang="en-US" dirty="0" smtClean="0"/>
              <a:t>Q :</a:t>
            </a:r>
          </a:p>
          <a:p>
            <a:pPr>
              <a:buNone/>
            </a:pPr>
            <a:r>
              <a:rPr lang="en-US" dirty="0" smtClean="0"/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1.   A   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2.   +   </a:t>
            </a:r>
            <a:endParaRPr lang="en-US" sz="2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3.   B   </a:t>
            </a:r>
            <a:endParaRPr lang="en-US" sz="2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4.   )   </a:t>
            </a:r>
            <a:endParaRPr lang="en-US" sz="2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P 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860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219200" y="1305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+ (B – C) / D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12954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124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</a:t>
            </a:r>
            <a:r>
              <a:rPr lang="en-US" sz="2000" dirty="0" smtClean="0">
                <a:latin typeface="+mn-lt"/>
              </a:rPr>
              <a:t> A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</a:t>
            </a:r>
            <a:r>
              <a:rPr lang="en-US" sz="2000" dirty="0" smtClean="0">
                <a:latin typeface="+mn-lt"/>
              </a:rPr>
              <a:t> +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733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</a:t>
            </a:r>
            <a:r>
              <a:rPr lang="en-US" sz="2000" dirty="0" smtClean="0">
                <a:latin typeface="+mn-lt"/>
              </a:rPr>
              <a:t> (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053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7388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3434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/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67769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C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953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257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577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9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867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  <a:r>
              <a:rPr lang="en-US" sz="2000" dirty="0" smtClean="0">
                <a:latin typeface="+mn-lt"/>
              </a:rPr>
              <a:t>.  )   </a:t>
            </a:r>
            <a:endParaRPr lang="en-US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3439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34290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7338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3729438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0489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4034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43434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43685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6629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6733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9677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49633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2578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52681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   </a:t>
            </a:r>
            <a:endParaRPr lang="en-US" sz="20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572986"/>
            <a:ext cx="1066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5626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(+/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2600" y="5877786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ABC-D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1718536"/>
            <a:ext cx="25146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3136488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501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7912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409846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4155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71789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025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3299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6200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92971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9999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cs typeface="Tahoma" pitchFamily="34" charset="0"/>
              </a:rPr>
              <a:t>Q :</a:t>
            </a: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/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1028</TotalTime>
  <Words>1085</Words>
  <Application>Microsoft PowerPoint</Application>
  <PresentationFormat>On-screen Show (4:3)</PresentationFormat>
  <Paragraphs>362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Abstrak Black</vt:lpstr>
      <vt:lpstr>Image</vt:lpstr>
      <vt:lpstr>Slide 1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</vt:lpstr>
      <vt:lpstr>Contoh</vt:lpstr>
      <vt:lpstr>Contoh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TUGAS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DosenIF-1</cp:lastModifiedBy>
  <cp:revision>179</cp:revision>
  <dcterms:created xsi:type="dcterms:W3CDTF">2012-05-03T03:45:54Z</dcterms:created>
  <dcterms:modified xsi:type="dcterms:W3CDTF">2012-05-15T05:21:11Z</dcterms:modified>
</cp:coreProperties>
</file>