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0" r:id="rId2"/>
    <p:sldId id="256" r:id="rId3"/>
    <p:sldId id="257" r:id="rId4"/>
    <p:sldId id="258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03F1714-3042-427E-B3D0-54866EF3C0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7D59-837C-4402-90E0-AC392FB5C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4A282-948B-462F-860F-EBCA5C5A2E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76227-FD77-4917-BE59-D0E962DA5E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917B1F9-772F-4F4A-8E2D-75558FB6F5E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05A73CB-5174-405C-8B9C-CEEDEDB970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4FA5BD1-122F-42B8-BD42-A45E8242B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0CD69-F049-4B63-B3E9-9D0D6650F4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CF26082-AB66-419E-9021-957A86FB8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FA892A1-9208-47DE-8D04-E348BC996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F0C537A-BA83-4660-B354-8B5F80599A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6AB0CDB-3792-4A01-96C3-BEDDF45107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RESPONSE TIME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Teknik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Informatika</a:t>
            </a:r>
            <a:r>
              <a:rPr lang="en-US" sz="2800" dirty="0" smtClean="0">
                <a:solidFill>
                  <a:schemeClr val="tx1"/>
                </a:solidFill>
              </a:rPr>
              <a:t> – </a:t>
            </a:r>
            <a:r>
              <a:rPr lang="en-US" sz="2800" dirty="0" err="1" smtClean="0">
                <a:solidFill>
                  <a:schemeClr val="tx1"/>
                </a:solidFill>
              </a:rPr>
              <a:t>Unikom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2012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/>
              <a:t>Response Time</a:t>
            </a:r>
            <a:br>
              <a:rPr lang="en-US" sz="3200" b="1"/>
            </a:br>
            <a:r>
              <a:rPr lang="en-US" sz="3200" b="1"/>
              <a:t>[Deborah J. Mayhew]</a:t>
            </a:r>
            <a:br>
              <a:rPr lang="en-US" sz="3200" b="1"/>
            </a:br>
            <a:endParaRPr lang="en-US" sz="3200" b="1"/>
          </a:p>
        </p:txBody>
      </p:sp>
      <p:sp>
        <p:nvSpPr>
          <p:cNvPr id="205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Task Time 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System Response Time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+ System Display Rate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+ User Scan/Read Time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+ User Think Time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+ User Response Time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+ Time Making Errors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+ Time Recovering from Errors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Adaptive user strategies to varying system response (RT) and error recovery (ER) times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8229600" cy="4572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b="1" dirty="0"/>
              <a:t>Fast RT, Fast ER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mic Sans MS" pitchFamily="66" charset="0"/>
              </a:rPr>
              <a:t>	Low </a:t>
            </a:r>
            <a:r>
              <a:rPr lang="en-US" sz="2400" dirty="0">
                <a:latin typeface="Comic Sans MS" pitchFamily="66" charset="0"/>
              </a:rPr>
              <a:t>user think time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mic Sans MS" pitchFamily="66" charset="0"/>
              </a:rPr>
              <a:t>	High </a:t>
            </a:r>
            <a:r>
              <a:rPr lang="en-US" sz="2400" dirty="0">
                <a:latin typeface="Comic Sans MS" pitchFamily="66" charset="0"/>
              </a:rPr>
              <a:t>user errors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mic Sans MS" pitchFamily="66" charset="0"/>
              </a:rPr>
              <a:t>	High </a:t>
            </a:r>
            <a:r>
              <a:rPr lang="en-US" sz="2400" dirty="0">
                <a:latin typeface="Comic Sans MS" pitchFamily="66" charset="0"/>
              </a:rPr>
              <a:t>user satisfaction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mic Sans MS" pitchFamily="66" charset="0"/>
              </a:rPr>
              <a:t>	Low </a:t>
            </a:r>
            <a:r>
              <a:rPr lang="en-US" sz="2400" dirty="0">
                <a:latin typeface="Comic Sans MS" pitchFamily="66" charset="0"/>
              </a:rPr>
              <a:t>stress</a:t>
            </a:r>
          </a:p>
          <a:p>
            <a:pPr>
              <a:lnSpc>
                <a:spcPct val="80000"/>
              </a:lnSpc>
            </a:pPr>
            <a:r>
              <a:rPr lang="en-US" sz="2400" b="1" dirty="0"/>
              <a:t>Fast RT, Slow ER </a:t>
            </a:r>
            <a:endParaRPr lang="en-US" sz="2400" b="1" dirty="0" smtClean="0"/>
          </a:p>
          <a:p>
            <a:pPr>
              <a:lnSpc>
                <a:spcPct val="80000"/>
              </a:lnSpc>
              <a:buNone/>
            </a:pPr>
            <a:r>
              <a:rPr lang="en-US" sz="2400" b="1" dirty="0" smtClean="0"/>
              <a:t>	</a:t>
            </a:r>
            <a:r>
              <a:rPr lang="en-US" sz="2400" dirty="0" smtClean="0"/>
              <a:t>Moderate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b="1" dirty="0"/>
              <a:t>Slow RT, Slow ER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mic Sans MS" pitchFamily="66" charset="0"/>
              </a:rPr>
              <a:t>	High </a:t>
            </a:r>
            <a:r>
              <a:rPr lang="en-US" sz="2400" dirty="0">
                <a:latin typeface="Comic Sans MS" pitchFamily="66" charset="0"/>
              </a:rPr>
              <a:t>user think time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mic Sans MS" pitchFamily="66" charset="0"/>
              </a:rPr>
              <a:t>	Low </a:t>
            </a:r>
            <a:r>
              <a:rPr lang="en-US" sz="2400" dirty="0">
                <a:latin typeface="Comic Sans MS" pitchFamily="66" charset="0"/>
              </a:rPr>
              <a:t>user errors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mic Sans MS" pitchFamily="66" charset="0"/>
              </a:rPr>
              <a:t>	Low </a:t>
            </a:r>
            <a:r>
              <a:rPr lang="en-US" sz="2400" dirty="0">
                <a:latin typeface="Comic Sans MS" pitchFamily="66" charset="0"/>
              </a:rPr>
              <a:t>user satisfaction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omic Sans MS" pitchFamily="66" charset="0"/>
              </a:rPr>
              <a:t>	High </a:t>
            </a:r>
            <a:r>
              <a:rPr lang="en-US" sz="2400" dirty="0">
                <a:latin typeface="Comic Sans MS" pitchFamily="66" charset="0"/>
              </a:rPr>
              <a:t>stress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Response Time: Principles and Guidelines [1]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386638" cy="4800600"/>
          </a:xfrm>
        </p:spPr>
        <p:txBody>
          <a:bodyPr/>
          <a:lstStyle/>
          <a:p>
            <a:pPr algn="just"/>
            <a:r>
              <a:rPr lang="en-US" dirty="0"/>
              <a:t>Optimal display rate depends on the user’s task.</a:t>
            </a:r>
          </a:p>
          <a:p>
            <a:pPr algn="just"/>
            <a:r>
              <a:rPr lang="en-US" dirty="0"/>
              <a:t>Response time for intermediate steps in a process should not exceed 2 second.</a:t>
            </a:r>
          </a:p>
          <a:p>
            <a:pPr algn="just"/>
            <a:r>
              <a:rPr lang="en-US" dirty="0"/>
              <a:t>Keep response time variability at less than + 50 % of the mean.</a:t>
            </a:r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Response Time: Principles and Guidelines [2]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Make the sources of response time variability visible.</a:t>
            </a:r>
          </a:p>
          <a:p>
            <a:pPr algn="just"/>
            <a:r>
              <a:rPr lang="en-US" dirty="0"/>
              <a:t>Make ease of learning and use versus response time trade-offs based on user experience and expectations.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Response Time: Principles and Guidelines [3]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Response time should be consistent with user expectation.</a:t>
            </a:r>
          </a:p>
          <a:p>
            <a:pPr algn="just"/>
            <a:r>
              <a:rPr lang="en-US" dirty="0"/>
              <a:t>Manage user expectation with feedback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b="1"/>
              <a:t>Table 7.2 </a:t>
            </a:r>
            <a:r>
              <a:rPr lang="en-US" sz="2400"/>
              <a:t>Suggested response time ranges for operations of varying</a:t>
            </a:r>
            <a:br>
              <a:rPr lang="en-US" sz="2400"/>
            </a:br>
            <a:r>
              <a:rPr lang="en-US" sz="2400"/>
              <a:t>perceived complexity [Shneiderman,1980].</a:t>
            </a:r>
            <a:br>
              <a:rPr lang="en-US" sz="2400"/>
            </a:br>
            <a:endParaRPr lang="en-US" sz="240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 b="1"/>
              <a:t>Interaction type 				Example Time 						(T)</a:t>
            </a:r>
          </a:p>
          <a:p>
            <a:pPr>
              <a:lnSpc>
                <a:spcPct val="80000"/>
              </a:lnSpc>
            </a:pPr>
            <a:r>
              <a:rPr lang="en-US" sz="1800"/>
              <a:t>Input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• Direct manipulation 			&lt; 2 seconds</a:t>
            </a:r>
          </a:p>
          <a:p>
            <a:pPr>
              <a:lnSpc>
                <a:spcPct val="80000"/>
              </a:lnSpc>
            </a:pPr>
            <a:r>
              <a:rPr lang="en-US" sz="1800"/>
              <a:t>Simple commands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• Paging		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• Simple error checking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• Open file</a:t>
            </a:r>
          </a:p>
          <a:p>
            <a:pPr>
              <a:lnSpc>
                <a:spcPct val="80000"/>
              </a:lnSpc>
            </a:pPr>
            <a:r>
              <a:rPr lang="en-US" sz="1800"/>
              <a:t>Complex commands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• Load application				 2 to 12 seconds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• Move across file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• Search</a:t>
            </a:r>
          </a:p>
          <a:p>
            <a:pPr>
              <a:lnSpc>
                <a:spcPct val="80000"/>
              </a:lnSpc>
            </a:pPr>
            <a:r>
              <a:rPr lang="en-US" sz="1800"/>
              <a:t>Complex processes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• Spelling checker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• Batch transaction processing</a:t>
            </a:r>
          </a:p>
          <a:p>
            <a:pPr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</TotalTime>
  <Words>178</Words>
  <Application>Microsoft Office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Comic Sans MS</vt:lpstr>
      <vt:lpstr>Verve</vt:lpstr>
      <vt:lpstr>RESPONSE TIME</vt:lpstr>
      <vt:lpstr>Response Time [Deborah J. Mayhew] </vt:lpstr>
      <vt:lpstr>Adaptive user strategies to varying system response (RT) and error recovery (ER) times</vt:lpstr>
      <vt:lpstr>Response Time: Principles and Guidelines [1]</vt:lpstr>
      <vt:lpstr>Response Time: Principles and Guidelines [2]</vt:lpstr>
      <vt:lpstr>Response Time: Principles and Guidelines [3]</vt:lpstr>
      <vt:lpstr>Table 7.2 Suggested response time ranges for operations of varying perceived complexity [Shneiderman,1980]. </vt:lpstr>
    </vt:vector>
  </TitlesOfParts>
  <Company>Jurusan Teknik Informatika STT TELKOM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SEKJUR</dc:creator>
  <cp:lastModifiedBy>Valued Acer Customer</cp:lastModifiedBy>
  <cp:revision>9</cp:revision>
  <dcterms:created xsi:type="dcterms:W3CDTF">2006-05-07T10:14:09Z</dcterms:created>
  <dcterms:modified xsi:type="dcterms:W3CDTF">2012-04-27T07:26:49Z</dcterms:modified>
</cp:coreProperties>
</file>